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0" r:id="rId4"/>
    <p:sldId id="263" r:id="rId5"/>
    <p:sldId id="267" r:id="rId6"/>
    <p:sldId id="266" r:id="rId7"/>
    <p:sldId id="269" r:id="rId8"/>
    <p:sldId id="268" r:id="rId9"/>
    <p:sldId id="270" r:id="rId10"/>
    <p:sldId id="272" r:id="rId11"/>
    <p:sldId id="271" r:id="rId12"/>
    <p:sldId id="274" r:id="rId13"/>
    <p:sldId id="273" r:id="rId14"/>
    <p:sldId id="279" r:id="rId15"/>
    <p:sldId id="280" r:id="rId16"/>
    <p:sldId id="281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489A9-C4DC-498F-8206-6A511C9DF972}" v="1" dt="2025-10-12T21:53:18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shin Taheri Chatrudi" userId="412d05e3-bb98-4179-9b72-9564c8ff38ce" providerId="ADAL" clId="{17F9E21F-C6DA-4576-88D4-C8A44FCBB420}"/>
    <pc:docChg chg="custSel addSld modSld">
      <pc:chgData name="Nooshin Taheri Chatrudi" userId="412d05e3-bb98-4179-9b72-9564c8ff38ce" providerId="ADAL" clId="{17F9E21F-C6DA-4576-88D4-C8A44FCBB420}" dt="2025-10-12T21:53:18.084" v="37"/>
      <pc:docMkLst>
        <pc:docMk/>
      </pc:docMkLst>
      <pc:sldChg chg="modSp mod">
        <pc:chgData name="Nooshin Taheri Chatrudi" userId="412d05e3-bb98-4179-9b72-9564c8ff38ce" providerId="ADAL" clId="{17F9E21F-C6DA-4576-88D4-C8A44FCBB420}" dt="2025-10-12T21:53:18.084" v="37"/>
        <pc:sldMkLst>
          <pc:docMk/>
          <pc:sldMk cId="825714567" sldId="278"/>
        </pc:sldMkLst>
        <pc:spChg chg="mod">
          <ac:chgData name="Nooshin Taheri Chatrudi" userId="412d05e3-bb98-4179-9b72-9564c8ff38ce" providerId="ADAL" clId="{17F9E21F-C6DA-4576-88D4-C8A44FCBB420}" dt="2025-10-12T21:53:18.084" v="37"/>
          <ac:spMkLst>
            <pc:docMk/>
            <pc:sldMk cId="825714567" sldId="278"/>
            <ac:spMk id="3" creationId="{748C2EE4-2BB4-6A4E-A990-6CA7028DFC69}"/>
          </ac:spMkLst>
        </pc:spChg>
      </pc:sldChg>
      <pc:sldChg chg="addSp delSp modSp new mod setBg">
        <pc:chgData name="Nooshin Taheri Chatrudi" userId="412d05e3-bb98-4179-9b72-9564c8ff38ce" providerId="ADAL" clId="{17F9E21F-C6DA-4576-88D4-C8A44FCBB420}" dt="2025-10-12T21:52:46.832" v="35" actId="1076"/>
        <pc:sldMkLst>
          <pc:docMk/>
          <pc:sldMk cId="2512268725" sldId="281"/>
        </pc:sldMkLst>
        <pc:spChg chg="del">
          <ac:chgData name="Nooshin Taheri Chatrudi" userId="412d05e3-bb98-4179-9b72-9564c8ff38ce" providerId="ADAL" clId="{17F9E21F-C6DA-4576-88D4-C8A44FCBB420}" dt="2025-10-12T21:51:03.849" v="19" actId="478"/>
          <ac:spMkLst>
            <pc:docMk/>
            <pc:sldMk cId="2512268725" sldId="281"/>
            <ac:spMk id="2" creationId="{C7007EF6-6606-A0F5-3899-E462DBD3014E}"/>
          </ac:spMkLst>
        </pc:spChg>
        <pc:spChg chg="mod">
          <ac:chgData name="Nooshin Taheri Chatrudi" userId="412d05e3-bb98-4179-9b72-9564c8ff38ce" providerId="ADAL" clId="{17F9E21F-C6DA-4576-88D4-C8A44FCBB420}" dt="2025-10-12T21:52:46.832" v="35" actId="1076"/>
          <ac:spMkLst>
            <pc:docMk/>
            <pc:sldMk cId="2512268725" sldId="281"/>
            <ac:spMk id="3" creationId="{682EABBB-4F73-63BD-26DE-2C6A2151AE9C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8" creationId="{F837543A-6020-4505-A233-C9DB4BF74011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10" creationId="{35B16301-FB18-48BA-A6DD-C37CAF6F9A18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12" creationId="{C3C0D90E-074A-4F52-9B11-B52BEF4BCBE5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14" creationId="{CABBD4C1-E6F8-46F6-8152-A8A97490BF4D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16" creationId="{83BA5EF5-1FE9-4BF9-83BB-269BCDDF6156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20" creationId="{88853921-7BC9-4BDE-ACAB-133C683C82D6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22" creationId="{09192968-3AE7-4470-A61C-97294BB92731}"/>
          </ac:spMkLst>
        </pc:spChg>
        <pc:spChg chg="add">
          <ac:chgData name="Nooshin Taheri Chatrudi" userId="412d05e3-bb98-4179-9b72-9564c8ff38ce" providerId="ADAL" clId="{17F9E21F-C6DA-4576-88D4-C8A44FCBB420}" dt="2025-10-12T21:52:23.686" v="29" actId="26606"/>
          <ac:spMkLst>
            <pc:docMk/>
            <pc:sldMk cId="2512268725" sldId="281"/>
            <ac:spMk id="24" creationId="{3AB72E55-43E4-4356-BFE8-E2102CB0B505}"/>
          </ac:spMkLst>
        </pc:spChg>
        <pc:cxnChg chg="add">
          <ac:chgData name="Nooshin Taheri Chatrudi" userId="412d05e3-bb98-4179-9b72-9564c8ff38ce" providerId="ADAL" clId="{17F9E21F-C6DA-4576-88D4-C8A44FCBB420}" dt="2025-10-12T21:52:23.686" v="29" actId="26606"/>
          <ac:cxnSpMkLst>
            <pc:docMk/>
            <pc:sldMk cId="2512268725" sldId="281"/>
            <ac:cxnSpMk id="18" creationId="{4B3BCACB-5880-460B-9606-8C433A9AF9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6FBF-0A52-4677-8D76-52478DD1B8A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F76A-B01A-4E12-8904-561DE398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5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SELF-CARE formulates stress detection as a </a:t>
                </a:r>
                <a:r>
                  <a:rPr lang="en-US" b="1" dirty="0"/>
                  <a:t>context-driven adaptive fusion problem</a:t>
                </a:r>
                <a:r>
                  <a:rPr lang="en-US" dirty="0"/>
                  <a:t>, rather than a static classification task.</a:t>
                </a:r>
                <a:endParaRPr lang="en-US" sz="1200" i="0" dirty="0">
                  <a:latin typeface="Cambria Math" panose="02040503050406030204" pitchFamily="18" charset="0"/>
                </a:endParaRPr>
              </a:p>
              <a:p>
                <a:endParaRPr lang="en-US" sz="1200" i="0" dirty="0">
                  <a:latin typeface="Cambria Math" panose="02040503050406030204" pitchFamily="18" charset="0"/>
                </a:endParaRPr>
              </a:p>
              <a:p>
                <a:r>
                  <a:rPr lang="el-GR" sz="1200" i="0" dirty="0">
                    <a:latin typeface="Cambria Math" panose="02040503050406030204" pitchFamily="18" charset="0"/>
                  </a:rPr>
                  <a:t>Ω=𝜋(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𝑋)</a:t>
                </a:r>
                <a:r>
                  <a:rPr lang="en-US" sz="1200" dirty="0"/>
                  <a:t>// context identification (gating model) ,</a:t>
                </a:r>
                <a:r>
                  <a:rPr lang="en-US" sz="1200" baseline="0" dirty="0"/>
                  <a:t>   </a:t>
                </a:r>
                <a:r>
                  <a:rPr lang="fa-IR" i="0">
                    <a:latin typeface="Cambria Math" panose="02040503050406030204" pitchFamily="18" charset="0"/>
                  </a:rPr>
                  <a:t>𝜙^∗=𝜌(</a:t>
                </a:r>
                <a:r>
                  <a:rPr lang="el-GR" i="0">
                    <a:latin typeface="Cambria Math" panose="02040503050406030204" pitchFamily="18" charset="0"/>
                  </a:rPr>
                  <a:t>Ω)</a:t>
                </a:r>
                <a:r>
                  <a:rPr lang="fa-IR" i="0">
                    <a:latin typeface="Cambria Math" panose="02040503050406030204" pitchFamily="18" charset="0"/>
                  </a:rPr>
                  <a:t>  "// </a:t>
                </a:r>
                <a:r>
                  <a:rPr lang="en-US" i="0">
                    <a:latin typeface="Cambria Math" panose="02040503050406030204" pitchFamily="18" charset="0"/>
                  </a:rPr>
                  <a:t>select best subset of models</a:t>
                </a:r>
                <a:r>
                  <a:rPr lang="en-US" i="0"/>
                  <a:t>"</a:t>
                </a:r>
                <a:endParaRPr lang="en-US" sz="1200" b="0" dirty="0"/>
              </a:p>
              <a:p>
                <a:r>
                  <a:rPr lang="en-US" dirty="0"/>
                  <a:t>Here, π detects the current noise context, and ρ selects the most reliable subset of models for stress classification</a:t>
                </a:r>
                <a:endParaRPr lang="en-US" sz="1200" b="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2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B99B-57E2-C135-C47D-10A583BCC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18C78-136A-29A2-AD66-39677A076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E6012-8A81-9747-2986-9D36FF362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7D780-DC80-D72A-44EB-EBB4A51F8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6F76A-B01A-4E12-8904-561DE39891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AEC2-C615-59AF-4F58-3FEFCBF4B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95B6-4A1F-FE40-2CD1-ED3B7151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2966-783D-6D9D-FCD3-2ABD991C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65E7-6B69-E53D-C50D-56B27306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4DD4-9675-BD41-BFB9-180594E9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9313-8B80-A531-B49E-D59B72CE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C6E0E-D652-9AB4-54E5-0DA245CB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DA50-698E-171F-3B50-9880A238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936E-4D26-E7BC-BACF-6A8D8FB8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756E-BA41-1A05-6231-3B39C339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365C9-DBA5-9461-7E8A-F1F289F8C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E0BB2-32D3-610A-B329-6E588DA7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7C35-0D33-B0E1-F343-0F3A7B32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252F-D6F0-7B46-750F-8A5A5EE3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F866-2B84-AEB2-7E31-7D1DEB6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F421-92A5-4770-CDA4-536BC295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B0E1-85AF-F70A-9E59-0BA1D2ED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CEC9-9C05-0AAA-F1BD-90015C53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A2DC-41AF-CC38-FC5C-064CA9F4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EF74-3052-D022-D6C4-809290F9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311-B2DB-3046-15A8-2FDA322D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67ABA-6D8C-A8C6-5562-BD7A88F5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9AEC-A370-7CF2-A54C-3DD5D730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4436-1902-E5A3-5531-EA3FA1AB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8C36-AE8E-61EC-583F-9EF802C4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2AAB-27F6-5ECD-27E1-13F4AB38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9DA2-18FC-E902-2FE6-35D06C3E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C35F4-5C24-40E5-2BE7-8A6197B0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55436-BF80-021A-2B64-22D57BC0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E266-CFCD-818B-673B-D9D07E5E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C99E-3985-0510-9C86-5F79C87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261-B8D0-ABD2-15EB-20215002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350C7-4D38-DD22-05B0-B9BC969E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C9C5-F444-B2E0-112E-C80076616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6D77D-F2B3-29D2-E5FE-96BD41E4F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7D08-2F7C-F57C-B377-D95F2F46A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F2A3-C224-756B-895A-9B704040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D2E72-84A6-2302-7BF0-AB6B3959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DDB2C-5057-7403-8F22-7A6F72F9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ACD9-33BB-4DA9-6225-7FE433AF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67530-5C6A-F53C-D66F-07D4FCC9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A6558-551A-C697-4BBB-84B1B534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F1064-70A0-60F4-9F80-092263E2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A664F-D241-6454-DED4-E0F34139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2BFB-3255-7936-93F4-94E242C8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B31C-A57F-947F-E8BD-ED481920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0046-E85A-9A88-AAD4-721487CD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F2C-567A-5037-2A38-DF6ACD12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3EC6C-60DA-F8EC-F730-6E628DBB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54C1-E5D2-F77F-5FC6-0AA7CD13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69C10-3870-B25B-54EB-442CE0B4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B0824-0F7C-87C8-61A0-A7533230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7BAB-15E4-B1BB-25DC-33E90D89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1CE34-35A4-CEE2-A8E0-DED87115C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2D47-5AE5-8A89-C453-AF8E56C2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2162-C8F9-5F19-C2BD-EDC948D1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0E1E-F099-BC20-469F-86402D89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8565-B9D6-F91A-907D-25C84AE9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FB1C2-9AFF-9EE5-7AC4-775FADB9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5A4D-B919-6768-A935-CF9857D5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B117-3DF5-BAF6-9E44-D08FC7A1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A9E97-85F6-4E8B-88EE-0E803473FA31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AC55-01D0-08FA-9B54-B05D9FF4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FF6C-E288-1F6E-0757-8F258C23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7AC7C-F561-4F57-B2B5-16D41814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643F-EE36-599D-4722-3F9BFDF6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67" y="1180420"/>
            <a:ext cx="10668000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Stress Detection using Context-Aware</a:t>
            </a:r>
            <a:br>
              <a:rPr lang="en-US" sz="4400" b="1" dirty="0"/>
            </a:br>
            <a:r>
              <a:rPr lang="en-US" sz="4400" b="1" dirty="0"/>
              <a:t>Sensor Fusion from Wearable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199F0-E57C-1A3E-E833-B80C49B40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2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IEEE Internet of Things Journal, , 2023</a:t>
            </a:r>
          </a:p>
          <a:p>
            <a:r>
              <a:rPr lang="en-US" dirty="0"/>
              <a:t>Cited by: 53</a:t>
            </a:r>
          </a:p>
          <a:p>
            <a:r>
              <a:rPr lang="en-US" dirty="0"/>
              <a:t>Presenter: Nooshin Taheri</a:t>
            </a:r>
          </a:p>
          <a:p>
            <a:r>
              <a:rPr lang="en-US" dirty="0"/>
              <a:t>10/8/2025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4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FB9550-CE33-BD57-FA56-BE397B5A0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8A71C-B0F9-FEB2-8552-6442EE5F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b="1"/>
              <a:t>Context Identification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E0F637-CF4D-48EC-E1B6-CA4463B6D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5247" y="246500"/>
            <a:ext cx="6894576" cy="3682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Performance–Computation Trade-off (δ)</a:t>
            </a:r>
            <a:endParaRPr lang="en-US" sz="2000" dirty="0"/>
          </a:p>
          <a:p>
            <a:pPr lvl="1"/>
            <a:r>
              <a:rPr lang="en-US" sz="2000" dirty="0"/>
              <a:t>Balances accuracy vs. device efficiency.</a:t>
            </a:r>
          </a:p>
          <a:p>
            <a:pPr lvl="1"/>
            <a:r>
              <a:rPr lang="en-US" sz="2000" dirty="0"/>
              <a:t>δ ∈ [0, 1] determines how many branches are selected:</a:t>
            </a:r>
          </a:p>
          <a:p>
            <a:pPr lvl="2"/>
            <a:r>
              <a:rPr lang="en-US" b="1" dirty="0"/>
              <a:t>δ = 0:</a:t>
            </a:r>
            <a:r>
              <a:rPr lang="en-US" dirty="0"/>
              <a:t> only the top-probability branch (fast, low power).</a:t>
            </a:r>
          </a:p>
          <a:p>
            <a:pPr lvl="2"/>
            <a:r>
              <a:rPr lang="en-US" b="1" dirty="0"/>
              <a:t>Higher δ:</a:t>
            </a:r>
            <a:r>
              <a:rPr lang="en-US" dirty="0"/>
              <a:t> more branches included (higher accuracy, more computation).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Early Fusion (ψ)</a:t>
            </a:r>
            <a:endParaRPr lang="en-US" sz="2000" dirty="0"/>
          </a:p>
          <a:p>
            <a:pPr lvl="1"/>
            <a:r>
              <a:rPr lang="en-US" sz="2000" dirty="0"/>
              <a:t>For each selected branch, features from its sensors are </a:t>
            </a:r>
            <a:r>
              <a:rPr lang="en-US" sz="2000" b="1" dirty="0"/>
              <a:t>concatenated</a:t>
            </a:r>
            <a:r>
              <a:rPr lang="en-US" sz="2000" dirty="0"/>
              <a:t> into a single vector.</a:t>
            </a:r>
          </a:p>
          <a:p>
            <a:pPr lvl="1"/>
            <a:r>
              <a:rPr lang="en-US" sz="2000" dirty="0"/>
              <a:t>These fused features are then passed to their </a:t>
            </a:r>
            <a:r>
              <a:rPr lang="en-US" sz="2000" b="1" dirty="0"/>
              <a:t>branch classifiers</a:t>
            </a:r>
            <a:r>
              <a:rPr lang="en-US" sz="2000" dirty="0"/>
              <a:t> (e.g., Random Forest, AdaBoost).</a:t>
            </a:r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106F97D5-8B55-9F08-45E0-29CAD5EC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31" y="4257874"/>
            <a:ext cx="8614664" cy="24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34086-89F4-53DC-3CF3-72E2E974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Branch Classifiers – Specialized Sensor Models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C03628-B687-2A15-0A51-DBEC04532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4438" y="230757"/>
            <a:ext cx="7595666" cy="4025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branch (B₁, B₂, …, Bₙ)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separate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trained on a specific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sensor combination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Wrist devices: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Chest devices: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branch predicts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stress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(baseline/ stress/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amusement).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gating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activates one or more branches based on the detected context.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These outputs are later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using the Kalman filter for the final stress prediction.</a:t>
            </a:r>
          </a:p>
        </p:txBody>
      </p:sp>
      <p:pic>
        <p:nvPicPr>
          <p:cNvPr id="5" name="Picture 4" descr="A diagram of a complex equation&#10;&#10;AI-generated content may be incorrect.">
            <a:extLst>
              <a:ext uri="{FF2B5EF4-FFF2-40B4-BE49-F238E27FC236}">
                <a16:creationId xmlns:a16="http://schemas.microsoft.com/office/drawing/2014/main" id="{7CED5CC4-1929-3F35-0231-8B023998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65" y="4514342"/>
            <a:ext cx="6894576" cy="20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7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3BA84-482D-2155-6A1A-A8E11736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FBFF4-F8ED-7929-9EE1-76555CBA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Late Fusion – Kalman Filter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9388D8-70A2-19DC-C96A-E4FDCCFDD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6488" y="226866"/>
            <a:ext cx="6894576" cy="34498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/>
              <a:t>Combines outputs from all </a:t>
            </a:r>
            <a:r>
              <a:rPr lang="en-US" sz="2000" b="1" dirty="0"/>
              <a:t>selected branch classifiers</a:t>
            </a:r>
            <a:r>
              <a:rPr lang="en-US" sz="2000" dirty="0"/>
              <a:t>.</a:t>
            </a:r>
          </a:p>
          <a:p>
            <a:r>
              <a:rPr lang="en-US" sz="2000" dirty="0"/>
              <a:t>Uses </a:t>
            </a:r>
            <a:r>
              <a:rPr lang="en-US" sz="2000" b="1" dirty="0"/>
              <a:t>Kalman filtering</a:t>
            </a:r>
            <a:r>
              <a:rPr lang="en-US" sz="2000" dirty="0"/>
              <a:t> to model </a:t>
            </a:r>
            <a:r>
              <a:rPr lang="en-US" sz="2000" b="1" dirty="0"/>
              <a:t>temporal dynamics</a:t>
            </a:r>
            <a:r>
              <a:rPr lang="en-US" sz="2000" dirty="0"/>
              <a:t> — considers how stress levels evolve over time.</a:t>
            </a:r>
          </a:p>
          <a:p>
            <a:r>
              <a:rPr lang="en-US" sz="2000" dirty="0"/>
              <a:t>Performs </a:t>
            </a:r>
            <a:r>
              <a:rPr lang="en-US" sz="2000" b="1" dirty="0"/>
              <a:t>prediction and measurement update</a:t>
            </a:r>
            <a:r>
              <a:rPr lang="en-US" sz="2000" dirty="0"/>
              <a:t> steps to refine class probabilities.</a:t>
            </a:r>
          </a:p>
          <a:p>
            <a:r>
              <a:rPr lang="en-US" sz="2000" dirty="0"/>
              <a:t>Applies </a:t>
            </a:r>
            <a:r>
              <a:rPr lang="en-US" sz="2000" b="1" dirty="0"/>
              <a:t>thresholding</a:t>
            </a:r>
            <a:r>
              <a:rPr lang="en-US" sz="2000" dirty="0"/>
              <a:t> to handle noisy or uncertain predictions.</a:t>
            </a:r>
          </a:p>
          <a:p>
            <a:r>
              <a:rPr lang="en-US" sz="2000" dirty="0"/>
              <a:t>Produces a </a:t>
            </a:r>
            <a:r>
              <a:rPr lang="en-US" sz="2000" b="1" dirty="0"/>
              <a:t>final fused classification</a:t>
            </a:r>
            <a:r>
              <a:rPr lang="en-US" sz="2000" dirty="0"/>
              <a:t> that is smoother and more accurate than simple voting.</a:t>
            </a:r>
          </a:p>
        </p:txBody>
      </p:sp>
      <p:pic>
        <p:nvPicPr>
          <p:cNvPr id="3" name="Content Placeholder 4" descr="A diagram of a class prediction&#10;&#10;AI-generated content may be incorrect.">
            <a:extLst>
              <a:ext uri="{FF2B5EF4-FFF2-40B4-BE49-F238E27FC236}">
                <a16:creationId xmlns:a16="http://schemas.microsoft.com/office/drawing/2014/main" id="{CFF2B9F1-DD9A-27EE-8E10-6F2E6EB3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93" y="4304413"/>
            <a:ext cx="7627112" cy="19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5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052B4-46B1-BBBB-8AD6-6FB850C3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Kalman Filter</a:t>
            </a:r>
          </a:p>
        </p:txBody>
      </p:sp>
      <p:sp>
        <p:nvSpPr>
          <p:cNvPr id="61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3A28A9-FF27-ADFC-3E2F-146741965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706624"/>
            <a:ext cx="8063653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when we have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noisy or uncertain measurements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what the next value should be (based on the past), then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prediction using the new data.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Gives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more weight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reliable readings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noisy ones.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Produces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smooth, realistic trend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instead of sudden jumps.</a:t>
            </a:r>
          </a:p>
        </p:txBody>
      </p:sp>
      <p:pic>
        <p:nvPicPr>
          <p:cNvPr id="6150" name="Picture 6" descr="2: The Kalman Filter — Engineering Media">
            <a:extLst>
              <a:ext uri="{FF2B5EF4-FFF2-40B4-BE49-F238E27FC236}">
                <a16:creationId xmlns:a16="http://schemas.microsoft.com/office/drawing/2014/main" id="{33CB19EB-D6EC-A554-5BF1-25A05625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1067" y="535809"/>
            <a:ext cx="2511504" cy="16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 blue scale with text on it&#10;&#10;AI-generated content may be incorrect.">
            <a:extLst>
              <a:ext uri="{FF2B5EF4-FFF2-40B4-BE49-F238E27FC236}">
                <a16:creationId xmlns:a16="http://schemas.microsoft.com/office/drawing/2014/main" id="{B2888530-0B7A-2D5F-DE29-774EB75C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1067" y="2839962"/>
            <a:ext cx="2593716" cy="15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7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C0C0-AD5B-F2F0-9943-BE15DB43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Result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D3C2-CEAD-3E3A-3BA3-2DD61F8A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Traditional models fuse all sensors blindly, but SELF-CARE </a:t>
            </a:r>
            <a:r>
              <a:rPr lang="en-US" sz="2200" b="1" dirty="0"/>
              <a:t>selectively fuses </a:t>
            </a:r>
            <a:r>
              <a:rPr lang="en-US" sz="2200" dirty="0"/>
              <a:t>them based on </a:t>
            </a:r>
            <a:r>
              <a:rPr lang="en-US" sz="2200" b="1" dirty="0"/>
              <a:t>context</a:t>
            </a:r>
            <a:r>
              <a:rPr lang="en-US" sz="2200" dirty="0"/>
              <a:t> and uses </a:t>
            </a:r>
            <a:r>
              <a:rPr lang="en-US" sz="2200" b="1" dirty="0"/>
              <a:t>Kalman filtering </a:t>
            </a:r>
            <a:r>
              <a:rPr lang="en-US" sz="2200" dirty="0"/>
              <a:t>to smooth predictions, which leads to more stable and accurate stress detection.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39631-DA20-68DC-87FB-49B494EC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66" y="2182095"/>
            <a:ext cx="7649425" cy="3550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A31CF-A8A6-9D86-2A31-726403BF2761}"/>
              </a:ext>
            </a:extLst>
          </p:cNvPr>
          <p:cNvSpPr txBox="1"/>
          <p:nvPr/>
        </p:nvSpPr>
        <p:spPr>
          <a:xfrm>
            <a:off x="1548189" y="5934670"/>
            <a:ext cx="96132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NimbusRomNo9L-Regu"/>
              </a:rPr>
              <a:t>Fig. 5: Overall performance comparison of related works using LOSO validation on wrist data 2-Class. Results show that SELFCARE outperforms the related works, branch classifiers, and other traditional late fusion methods in terms of both macro F1 and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14BA-C4AE-D0C0-DA39-EC7EB664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Thanks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E726E52-8F94-303F-FBD2-783592DC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0228" y="2290936"/>
            <a:ext cx="395935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6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ABBB-4F73-63BD-26DE-2C6A2151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5" y="3135658"/>
            <a:ext cx="5558489" cy="136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Back –up slides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DAAB-493A-4C10-7F69-ED737D11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47412"/>
            <a:ext cx="10515600" cy="712636"/>
          </a:xfrm>
        </p:spPr>
        <p:txBody>
          <a:bodyPr>
            <a:normAutofit/>
          </a:bodyPr>
          <a:lstStyle/>
          <a:p>
            <a:r>
              <a:rPr lang="en-US" sz="3600" b="1" dirty="0"/>
              <a:t>What happens before the Kalman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F269-D619-7BB5-317C-397B0F17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76" y="10757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After </a:t>
            </a:r>
            <a:r>
              <a:rPr lang="en-US" sz="2000" b="1" dirty="0"/>
              <a:t>context identification</a:t>
            </a:r>
            <a:r>
              <a:rPr lang="en-US" sz="2000" dirty="0"/>
              <a:t>, the </a:t>
            </a:r>
            <a:r>
              <a:rPr lang="en-US" sz="2000" b="1" dirty="0"/>
              <a:t>gating model</a:t>
            </a:r>
            <a:r>
              <a:rPr lang="en-US" sz="2000" dirty="0"/>
              <a:t> chooses which branches to activate —</a:t>
            </a:r>
            <a:br>
              <a:rPr lang="en-US" sz="2000" dirty="0"/>
            </a:br>
            <a:r>
              <a:rPr lang="en-US" sz="2000" dirty="0"/>
              <a:t>for example, </a:t>
            </a:r>
            <a:r>
              <a:rPr lang="en-US" sz="2000" b="1" dirty="0"/>
              <a:t>WB1 and WB2</a:t>
            </a:r>
            <a:r>
              <a:rPr lang="en-US" sz="2000" dirty="0"/>
              <a:t> for wrist sensors.</a:t>
            </a:r>
          </a:p>
          <a:p>
            <a:r>
              <a:rPr lang="en-US" sz="2000" dirty="0"/>
              <a:t>Each </a:t>
            </a:r>
            <a:r>
              <a:rPr lang="en-US" sz="2000" b="1" dirty="0"/>
              <a:t>branch</a:t>
            </a:r>
            <a:r>
              <a:rPr lang="en-US" sz="2000" dirty="0"/>
              <a:t> is a </a:t>
            </a:r>
            <a:r>
              <a:rPr lang="en-US" sz="2000" b="1" dirty="0"/>
              <a:t>classifier</a:t>
            </a:r>
            <a:r>
              <a:rPr lang="en-US" sz="2000" dirty="0"/>
              <a:t> (like a Random Forest) that gives </a:t>
            </a:r>
            <a:r>
              <a:rPr lang="en-US" sz="2000" b="1" dirty="0"/>
              <a:t>probabilities</a:t>
            </a:r>
            <a:r>
              <a:rPr lang="en-US" sz="2000" dirty="0"/>
              <a:t> for each stress class.</a:t>
            </a:r>
            <a:br>
              <a:rPr lang="en-US" sz="2000" dirty="0"/>
            </a:br>
            <a:r>
              <a:rPr lang="en-US" sz="2000" dirty="0"/>
              <a:t>Let’s assume it’s a </a:t>
            </a:r>
            <a:r>
              <a:rPr lang="en-US" sz="2000" b="1" dirty="0"/>
              <a:t>3-class problem</a:t>
            </a:r>
            <a:r>
              <a:rPr lang="en-US" sz="2000" dirty="0"/>
              <a:t> → </a:t>
            </a:r>
            <a:r>
              <a:rPr lang="en-US" sz="2000" i="1" dirty="0"/>
              <a:t>Baseline, Stress, Amusement.</a:t>
            </a:r>
            <a:endParaRPr lang="en-US" sz="2000" dirty="0"/>
          </a:p>
          <a:p>
            <a:r>
              <a:rPr lang="en-US" sz="2000" b="1" dirty="0"/>
              <a:t>🧠 Example</a:t>
            </a:r>
          </a:p>
          <a:p>
            <a:r>
              <a:rPr lang="en-US" sz="2000" dirty="0"/>
              <a:t>If the gating model selects </a:t>
            </a:r>
            <a:r>
              <a:rPr lang="en-US" sz="2000" b="1" dirty="0"/>
              <a:t>WB1</a:t>
            </a:r>
            <a:r>
              <a:rPr lang="en-US" sz="2000" dirty="0"/>
              <a:t> and </a:t>
            </a:r>
            <a:r>
              <a:rPr lang="en-US" sz="2000" b="1" dirty="0"/>
              <a:t>WB2</a:t>
            </a:r>
            <a:r>
              <a:rPr lang="en-US" sz="2000" dirty="0"/>
              <a:t>, you get these predictions: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FBC52A-0541-35D2-7ADA-16B294DA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37451"/>
              </p:ext>
            </p:extLst>
          </p:nvPr>
        </p:nvGraphicFramePr>
        <p:xfrm>
          <a:off x="896257" y="3694559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2635179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56571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53607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623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Stress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Amusement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41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WB1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27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WB2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1117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D76CE-3B17-186B-3432-4918E49C6135}"/>
                  </a:ext>
                </a:extLst>
              </p:cNvPr>
              <p:cNvSpPr txBox="1"/>
              <p:nvPr/>
            </p:nvSpPr>
            <p:spPr>
              <a:xfrm>
                <a:off x="706362" y="5135949"/>
                <a:ext cx="1094256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Each branch gives a </a:t>
                </a:r>
                <a:r>
                  <a:rPr lang="en-US" b="1" dirty="0"/>
                  <a:t>vector of probabilities</a:t>
                </a:r>
                <a:r>
                  <a:rPr lang="en-US" dirty="0"/>
                  <a:t>, like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fa-I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a-IR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D76CE-3B17-186B-3432-4918E49C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2" y="5135949"/>
                <a:ext cx="10942562" cy="646331"/>
              </a:xfrm>
              <a:prstGeom prst="rect">
                <a:avLst/>
              </a:prstGeom>
              <a:blipFill>
                <a:blip r:embed="rId2"/>
                <a:stretch>
                  <a:fillRect l="-50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5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0D1F-8EBB-3458-06CC-0DF24EEF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10" y="190953"/>
            <a:ext cx="10515600" cy="650875"/>
          </a:xfrm>
        </p:spPr>
        <p:txBody>
          <a:bodyPr>
            <a:normAutofit/>
          </a:bodyPr>
          <a:lstStyle/>
          <a:p>
            <a:r>
              <a:rPr lang="en-US" sz="4000" b="1" dirty="0"/>
              <a:t>What the Kalman filter receives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7B28F-A038-FB96-15AB-283F882C0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848"/>
                <a:ext cx="10515600" cy="497711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inputs (measurements)</a:t>
                </a:r>
                <a:r>
                  <a:rPr lang="en-US" sz="2400" dirty="0"/>
                  <a:t> to the Kalman filter are </a:t>
                </a:r>
                <a:r>
                  <a:rPr lang="en-US" sz="2400" b="1" dirty="0"/>
                  <a:t>these probability vectors</a:t>
                </a:r>
                <a:r>
                  <a:rPr lang="en-US" sz="2400" dirty="0"/>
                  <a:t> from all selected branches.</a:t>
                </a:r>
                <a:br>
                  <a:rPr lang="en-US" sz="2400" dirty="0"/>
                </a:br>
                <a:r>
                  <a:rPr lang="en-US" sz="2400" dirty="0"/>
                  <a:t>So for each time segment (e.g., every 60 seconds of sensor data), the Kalman filter gets something like: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8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1​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2​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𝑌𝑛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</m:d>
                  </m:oMath>
                </a14:m>
                <a:endParaRPr lang="en-US" sz="1600" i="1" dirty="0"/>
              </a:p>
              <a:p>
                <a:pPr marL="3657600" lvl="8" indent="0">
                  <a:buNone/>
                </a:pPr>
                <a:endParaRPr lang="en-US" sz="1600" i="1" dirty="0"/>
              </a:p>
              <a:p>
                <a:r>
                  <a:rPr lang="en-US" sz="24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a-I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is a probability vector from one branch.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7B28F-A038-FB96-15AB-283F882C0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848"/>
                <a:ext cx="10515600" cy="4977115"/>
              </a:xfrm>
              <a:blipFill>
                <a:blip r:embed="rId2"/>
                <a:stretch>
                  <a:fillRect l="-812" t="-159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8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D0BB-D704-E997-ECDB-F532E23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2" y="253850"/>
            <a:ext cx="10515600" cy="781504"/>
          </a:xfrm>
        </p:spPr>
        <p:txBody>
          <a:bodyPr>
            <a:normAutofit/>
          </a:bodyPr>
          <a:lstStyle/>
          <a:p>
            <a:r>
              <a:rPr lang="en-US" sz="4000" b="1" dirty="0"/>
              <a:t>What the Kalman filter does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7090A-B8A3-94C7-C112-3790EC05E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809" y="1253331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Predict step:</a:t>
                </a:r>
                <a:endParaRPr lang="en-US" dirty="0"/>
              </a:p>
              <a:p>
                <a:pPr lvl="1"/>
                <a:r>
                  <a:rPr lang="en-US" dirty="0"/>
                  <a:t>It predicts what the class probabilities </a:t>
                </a:r>
                <a:r>
                  <a:rPr lang="en-US" i="1" dirty="0"/>
                  <a:t>should be now</a:t>
                </a:r>
                <a:r>
                  <a:rPr lang="en-US" dirty="0"/>
                  <a:t> based on the previous time step.</a:t>
                </a:r>
              </a:p>
              <a:p>
                <a:pPr lvl="1"/>
                <a:r>
                  <a:rPr lang="en-US" dirty="0"/>
                  <a:t>Example: if at the last moment the final stress probabilities were [0.5, 0.4, 0.1],</a:t>
                </a:r>
                <a:br>
                  <a:rPr lang="en-US" dirty="0"/>
                </a:br>
                <a:r>
                  <a:rPr lang="en-US" dirty="0"/>
                  <a:t>it expects something similar this time (stress doesn’t change instantly).</a:t>
                </a:r>
              </a:p>
              <a:p>
                <a:r>
                  <a:rPr lang="en-US" b="1" dirty="0"/>
                  <a:t>Update step:</a:t>
                </a:r>
                <a:endParaRPr lang="en-US" dirty="0"/>
              </a:p>
              <a:p>
                <a:pPr lvl="1"/>
                <a:r>
                  <a:rPr lang="en-US" dirty="0"/>
                  <a:t>It takes the new </a:t>
                </a:r>
                <a:r>
                  <a:rPr lang="en-US" b="1" dirty="0"/>
                  <a:t>branch outputs</a:t>
                </a:r>
                <a:r>
                  <a:rPr lang="en-US" dirty="0"/>
                  <a:t> (z(k)) and </a:t>
                </a:r>
                <a:r>
                  <a:rPr lang="en-US" b="1" dirty="0"/>
                  <a:t>updates</a:t>
                </a:r>
                <a:r>
                  <a:rPr lang="en-US" dirty="0"/>
                  <a:t> the prediction.</a:t>
                </a:r>
              </a:p>
              <a:p>
                <a:pPr lvl="1"/>
                <a:r>
                  <a:rPr lang="en-US" dirty="0"/>
                  <a:t>It gives </a:t>
                </a:r>
                <a:r>
                  <a:rPr lang="en-US" b="1" dirty="0"/>
                  <a:t>more weight</a:t>
                </a:r>
                <a:r>
                  <a:rPr lang="en-US" dirty="0"/>
                  <a:t> to branches that are more consistent with the previous state (less noise).</a:t>
                </a:r>
              </a:p>
              <a:p>
                <a:pPr lvl="1"/>
                <a:r>
                  <a:rPr lang="en-US" dirty="0"/>
                  <a:t>It gives </a:t>
                </a:r>
                <a:r>
                  <a:rPr lang="en-US" b="1" dirty="0"/>
                  <a:t>less weight</a:t>
                </a:r>
                <a:r>
                  <a:rPr lang="en-US" dirty="0"/>
                  <a:t> to sudden outliers or contradictory predictions.</a:t>
                </a:r>
              </a:p>
              <a:p>
                <a:r>
                  <a:rPr lang="en-US" b="1" dirty="0"/>
                  <a:t>Output (state):</a:t>
                </a:r>
                <a:endParaRPr lang="en-US" dirty="0"/>
              </a:p>
              <a:p>
                <a:pPr lvl="1"/>
                <a:r>
                  <a:rPr lang="en-US" dirty="0"/>
                  <a:t>The Kalman filter produces the </a:t>
                </a:r>
                <a:r>
                  <a:rPr lang="en-US" b="1" dirty="0"/>
                  <a:t>fused, smoothed probability vector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a-IR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fa-I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a-I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,"/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𝑏𝑎𝑠𝑒𝑙𝑖𝑛𝑒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𝑠𝑡𝑟𝑒𝑠𝑠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𝑎𝑚𝑢𝑠𝑒𝑚𝑒𝑛𝑡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fa-IR" dirty="0"/>
              </a:p>
              <a:p>
                <a:pPr lvl="1"/>
                <a:r>
                  <a:rPr lang="en-US" dirty="0"/>
                  <a:t>That becomes the </a:t>
                </a:r>
                <a:r>
                  <a:rPr lang="en-US" b="1" dirty="0"/>
                  <a:t>final stress prediction</a:t>
                </a:r>
                <a:r>
                  <a:rPr lang="en-US" dirty="0"/>
                  <a:t> for that time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7090A-B8A3-94C7-C112-3790EC05E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809" y="1253331"/>
                <a:ext cx="10515600" cy="4351338"/>
              </a:xfrm>
              <a:blipFill>
                <a:blip r:embed="rId2"/>
                <a:stretch>
                  <a:fillRect l="-754" t="-3086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9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32306-4184-2BB2-A245-381D5824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Background &amp; Limitations of Existing Stress Detection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3405-57C9-BCCD-F07B-FBA45F16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438"/>
            <a:ext cx="11223171" cy="5046562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Wearable health devices</a:t>
            </a:r>
            <a:r>
              <a:rPr lang="en-US" sz="1900" dirty="0"/>
              <a:t> are increasingly used for </a:t>
            </a:r>
            <a:r>
              <a:rPr lang="en-US" sz="1900" b="1" dirty="0"/>
              <a:t>stress detection</a:t>
            </a:r>
            <a:r>
              <a:rPr lang="en-US" sz="1900" dirty="0"/>
              <a:t>, relying on multiple physiological sensors (e.g., ECG, EDA, EMG, BVP, TEMP).</a:t>
            </a:r>
            <a:endParaRPr lang="en-US" sz="1900" b="1" dirty="0"/>
          </a:p>
          <a:p>
            <a:endParaRPr lang="en-US" sz="1800" b="1" dirty="0"/>
          </a:p>
          <a:p>
            <a:r>
              <a:rPr lang="en-US" sz="1900" b="1" dirty="0"/>
              <a:t>Stress detection methods</a:t>
            </a:r>
            <a:r>
              <a:rPr lang="en-US" sz="1900" dirty="0"/>
              <a:t> face two major challenges:</a:t>
            </a:r>
          </a:p>
          <a:p>
            <a:pPr lvl="1"/>
            <a:r>
              <a:rPr lang="en-US" sz="1700" b="1" dirty="0"/>
              <a:t>Lack of robustness</a:t>
            </a:r>
            <a:r>
              <a:rPr lang="en-US" sz="1700" dirty="0"/>
              <a:t> – sensor measurements are noisy and degrade model performance.</a:t>
            </a:r>
          </a:p>
          <a:p>
            <a:pPr lvl="1"/>
            <a:r>
              <a:rPr lang="en-US" sz="1700" b="1" dirty="0"/>
              <a:t>Lack of adaptation</a:t>
            </a:r>
            <a:r>
              <a:rPr lang="en-US" sz="1700" dirty="0"/>
              <a:t> – static model architectures cannot adjust to changing sensing conditions (the </a:t>
            </a:r>
            <a:r>
              <a:rPr lang="en-US" sz="1700" i="1" dirty="0"/>
              <a:t>noise context</a:t>
            </a:r>
            <a:r>
              <a:rPr lang="en-US" sz="1700" dirty="0"/>
              <a:t>).</a:t>
            </a:r>
          </a:p>
          <a:p>
            <a:pPr lvl="1"/>
            <a:endParaRPr lang="en-US" sz="1800" dirty="0"/>
          </a:p>
          <a:p>
            <a:r>
              <a:rPr lang="en-US" sz="1900" b="1" dirty="0"/>
              <a:t>Stress classification techniques:</a:t>
            </a:r>
          </a:p>
          <a:p>
            <a:pPr lvl="2"/>
            <a:r>
              <a:rPr lang="en-US" sz="1700" b="1" dirty="0"/>
              <a:t>Deep learning models</a:t>
            </a:r>
            <a:r>
              <a:rPr lang="en-US" sz="1700" dirty="0"/>
              <a:t> can capture </a:t>
            </a:r>
            <a:r>
              <a:rPr lang="en-US" sz="1700" b="1" dirty="0"/>
              <a:t>temporal patterns</a:t>
            </a:r>
            <a:r>
              <a:rPr lang="en-US" sz="1700" dirty="0"/>
              <a:t> in sensor data.</a:t>
            </a:r>
          </a:p>
          <a:p>
            <a:pPr lvl="2"/>
            <a:r>
              <a:rPr lang="en-US" sz="1700" b="1" dirty="0"/>
              <a:t>Classical machine learning models</a:t>
            </a:r>
            <a:r>
              <a:rPr lang="en-US" sz="1700" dirty="0"/>
              <a:t> are </a:t>
            </a:r>
            <a:r>
              <a:rPr lang="en-US" sz="1700" b="1" dirty="0"/>
              <a:t>more commonly used </a:t>
            </a:r>
            <a:r>
              <a:rPr lang="en-US" sz="1700" dirty="0"/>
              <a:t>in stress detection.</a:t>
            </a:r>
          </a:p>
          <a:p>
            <a:pPr lvl="2"/>
            <a:r>
              <a:rPr lang="en-US" sz="1700" b="1" dirty="0"/>
              <a:t>Classical models are simpler and less computationally demanding</a:t>
            </a:r>
            <a:r>
              <a:rPr lang="en-US" sz="1700" dirty="0"/>
              <a:t>, making them </a:t>
            </a:r>
            <a:r>
              <a:rPr lang="en-US" sz="1700" b="1" dirty="0"/>
              <a:t>better suited for on-device deployment</a:t>
            </a:r>
            <a:r>
              <a:rPr lang="en-US" sz="1700" dirty="0"/>
              <a:t> in wearable systems.</a:t>
            </a:r>
          </a:p>
          <a:p>
            <a:pPr marL="914400" lvl="2" indent="0">
              <a:buNone/>
            </a:pPr>
            <a:endParaRPr lang="en-US" sz="1700" dirty="0"/>
          </a:p>
          <a:p>
            <a:pPr lvl="1"/>
            <a:r>
              <a:rPr lang="en-US" sz="1800" b="1" dirty="0"/>
              <a:t>Limited coverage:</a:t>
            </a:r>
            <a:r>
              <a:rPr lang="en-US" sz="1800" dirty="0"/>
              <a:t> Single sensor modalities capture only part of the stress response.</a:t>
            </a:r>
          </a:p>
          <a:p>
            <a:pPr lvl="1"/>
            <a:r>
              <a:rPr lang="en-US" sz="1800" b="1" dirty="0"/>
              <a:t>Static fusion:</a:t>
            </a:r>
            <a:r>
              <a:rPr lang="en-US" sz="1800" dirty="0"/>
              <a:t> Combining all sensors without context can worsen accuracy.</a:t>
            </a:r>
          </a:p>
          <a:p>
            <a:pPr lvl="1"/>
            <a:endParaRPr lang="en-US" sz="1800" dirty="0"/>
          </a:p>
          <a:p>
            <a:r>
              <a:rPr lang="en-US" sz="1900" dirty="0"/>
              <a:t>➡️ </a:t>
            </a:r>
            <a:r>
              <a:rPr lang="en-US" sz="1900" b="1" dirty="0"/>
              <a:t>Gap:</a:t>
            </a:r>
            <a:r>
              <a:rPr lang="en-US" sz="1900" dirty="0"/>
              <a:t> A </a:t>
            </a:r>
            <a:r>
              <a:rPr lang="en-US" sz="1900" b="1" dirty="0"/>
              <a:t>context-aware, adaptive fusion framework</a:t>
            </a:r>
            <a:r>
              <a:rPr lang="en-US" sz="1900" dirty="0"/>
              <a:t> is needed to dynamically select reliable sensors based on their noise context.</a:t>
            </a:r>
          </a:p>
        </p:txBody>
      </p:sp>
    </p:spTree>
    <p:extLst>
      <p:ext uri="{BB962C8B-B14F-4D97-AF65-F5344CB8AC3E}">
        <p14:creationId xmlns:p14="http://schemas.microsoft.com/office/powerpoint/2010/main" val="184245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7C34-DD61-408B-0082-5F7A4A59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10" y="253849"/>
            <a:ext cx="10515600" cy="55411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🔍 example (numerical)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2EE4-2BB4-6A4E-A990-6CA7028D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96" y="1253330"/>
            <a:ext cx="10515600" cy="48378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time t₁</a:t>
            </a:r>
          </a:p>
          <a:p>
            <a:pPr lvl="1"/>
            <a:r>
              <a:rPr lang="en-US" dirty="0"/>
              <a:t>WB1 → [0.6, 0.3, 0.1]</a:t>
            </a:r>
          </a:p>
          <a:p>
            <a:pPr lvl="1"/>
            <a:r>
              <a:rPr lang="en-US" dirty="0"/>
              <a:t>WB2 → [0.5, 0.4, 0.1]</a:t>
            </a:r>
          </a:p>
          <a:p>
            <a:pPr lvl="1"/>
            <a:r>
              <a:rPr lang="en-US" dirty="0"/>
              <a:t>Kalman output → </a:t>
            </a:r>
            <a:r>
              <a:rPr lang="en-US" b="1" dirty="0"/>
              <a:t>[0.55, 0.35, 0.1]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At time t₂</a:t>
            </a:r>
          </a:p>
          <a:p>
            <a:pPr lvl="1"/>
            <a:r>
              <a:rPr lang="en-US" dirty="0"/>
              <a:t>WB1 → [0.1, 0.8, 0.1] (maybe noise spike)</a:t>
            </a:r>
          </a:p>
          <a:p>
            <a:pPr lvl="1"/>
            <a:r>
              <a:rPr lang="en-US" dirty="0"/>
              <a:t>WB2 → [0.4, 0.5, 0.1]</a:t>
            </a:r>
          </a:p>
          <a:p>
            <a:pPr lvl="1"/>
            <a:r>
              <a:rPr lang="en-US" dirty="0"/>
              <a:t> (it doesn’t jump to 0.8 stress immediately)</a:t>
            </a:r>
          </a:p>
          <a:p>
            <a:pPr marL="457200" lvl="1" indent="0">
              <a:buNone/>
            </a:pPr>
            <a:r>
              <a:rPr lang="en-US" dirty="0"/>
              <a:t>Kalman output → </a:t>
            </a:r>
            <a:r>
              <a:rPr lang="en-US" b="1" dirty="0"/>
              <a:t>[0.45, 0.45, 0.1 ]</a:t>
            </a:r>
            <a:endParaRPr lang="en-US" dirty="0"/>
          </a:p>
          <a:p>
            <a:r>
              <a:rPr lang="en-US" dirty="0"/>
              <a:t>At time t₃</a:t>
            </a:r>
          </a:p>
          <a:p>
            <a:pPr lvl="1"/>
            <a:r>
              <a:rPr lang="en-US" dirty="0"/>
              <a:t>WB1 → [0.2, 0.7, 0.1]</a:t>
            </a:r>
          </a:p>
          <a:p>
            <a:pPr lvl="1"/>
            <a:r>
              <a:rPr lang="en-US" dirty="0"/>
              <a:t>WB2 → [0.3, 0.6, 0.1]</a:t>
            </a:r>
          </a:p>
          <a:p>
            <a:pPr lvl="1"/>
            <a:r>
              <a:rPr lang="en-US" dirty="0"/>
              <a:t>Kalman output → </a:t>
            </a:r>
            <a:r>
              <a:rPr lang="en-US" b="1" dirty="0"/>
              <a:t>[0.35, 0.55, 0.1]</a:t>
            </a:r>
            <a:r>
              <a:rPr lang="en-US" dirty="0"/>
              <a:t> (gradually increasing — smooth transition)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9F3C6-C401-C69B-B936-A66680EA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Context-Aware Sensor Fusion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3CAF-F314-061F-159C-B1BAC4DC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520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context of noise on sensors varies depending on the location of the wearable device.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AF89-F3EA-76F8-3AD1-8647F18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5" y="2175233"/>
            <a:ext cx="10516644" cy="336532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BB9B4A7-B362-1F3E-1603-FB48DD511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71" y="5660670"/>
            <a:ext cx="116598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noise varies by device location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600" dirty="0">
                <a:latin typeface="Arial" panose="020B0604020202020204" pitchFamily="34" charset="0"/>
              </a:rPr>
              <a:t>Motion affects wrist sensors, while muscle contractions affect chest sensors.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Blind fusion can mislead the model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➜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context-aware fusion approach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needed to adapt to changing noise conditions.</a:t>
            </a:r>
          </a:p>
        </p:txBody>
      </p:sp>
    </p:spTree>
    <p:extLst>
      <p:ext uri="{BB962C8B-B14F-4D97-AF65-F5344CB8AC3E}">
        <p14:creationId xmlns:p14="http://schemas.microsoft.com/office/powerpoint/2010/main" val="129903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15F1E-F568-E353-6865-4B6CC993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19" y="603821"/>
            <a:ext cx="10515600" cy="922309"/>
          </a:xfrm>
        </p:spPr>
        <p:txBody>
          <a:bodyPr>
            <a:normAutofit/>
          </a:bodyPr>
          <a:lstStyle/>
          <a:p>
            <a:r>
              <a:rPr lang="en-US" sz="4200" b="1" dirty="0"/>
              <a:t>Contributions</a:t>
            </a: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149B-83A2-43AE-0088-FAED96B6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377893"/>
          </a:xfrm>
        </p:spPr>
        <p:txBody>
          <a:bodyPr>
            <a:normAutofit/>
          </a:bodyPr>
          <a:lstStyle/>
          <a:p>
            <a:r>
              <a:rPr lang="en-US" b="1" dirty="0"/>
              <a:t> Introduced SELF-CARE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a </a:t>
            </a:r>
            <a:r>
              <a:rPr lang="en-US" i="1" dirty="0"/>
              <a:t>generalized selective sensor fusion framework</a:t>
            </a:r>
            <a:r>
              <a:rPr lang="en-US" dirty="0"/>
              <a:t> for stress detection from wearable devices.</a:t>
            </a:r>
          </a:p>
          <a:p>
            <a:r>
              <a:rPr lang="en-US" b="1" dirty="0"/>
              <a:t>Proposed context identification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models the </a:t>
            </a:r>
            <a:r>
              <a:rPr lang="en-US" i="1" dirty="0"/>
              <a:t>noise context</a:t>
            </a:r>
            <a:r>
              <a:rPr lang="en-US" dirty="0"/>
              <a:t> (motion for wrist, muscle contraction for chest) to adaptively select reliable sensors.</a:t>
            </a:r>
          </a:p>
          <a:p>
            <a:r>
              <a:rPr lang="en-US" b="1" dirty="0"/>
              <a:t>Developed a novel late-fusion method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uses a </a:t>
            </a:r>
            <a:r>
              <a:rPr lang="en-US" b="1" dirty="0"/>
              <a:t>Kalman filter</a:t>
            </a:r>
            <a:r>
              <a:rPr lang="en-US" dirty="0"/>
              <a:t> to incorporate temporal dynamics and improve classification stability.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D1170-5C3E-9629-D1B0-BD49F59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Problem Formulation – Need for Adaptive Sensor Selection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12D9-7866-6C19-3CA6-10B61125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noise context</a:t>
            </a:r>
            <a:r>
              <a:rPr lang="en-US" sz="2000" dirty="0"/>
              <a:t> varies by device location —</a:t>
            </a:r>
            <a:br>
              <a:rPr lang="en-US" sz="2000" dirty="0"/>
            </a:br>
            <a:r>
              <a:rPr lang="en-US" sz="2000" dirty="0"/>
              <a:t>wrist sensors are affected by </a:t>
            </a:r>
            <a:r>
              <a:rPr lang="en-US" sz="2000" b="1" dirty="0"/>
              <a:t>motion</a:t>
            </a:r>
            <a:r>
              <a:rPr lang="en-US" sz="2000" dirty="0"/>
              <a:t>, chest sensors by </a:t>
            </a:r>
            <a:r>
              <a:rPr lang="en-US" sz="2000" b="1" dirty="0"/>
              <a:t>muscle contractions</a:t>
            </a:r>
            <a:r>
              <a:rPr lang="en-US" sz="2000" dirty="0"/>
              <a:t>.</a:t>
            </a:r>
          </a:p>
          <a:p>
            <a:r>
              <a:rPr lang="en-US" sz="2000" b="1" dirty="0"/>
              <a:t>Fixed (static)</a:t>
            </a:r>
            <a:r>
              <a:rPr lang="en-US" sz="2000" dirty="0"/>
              <a:t> models treat all sensors equally → performance drops when some signals are noisy.</a:t>
            </a:r>
          </a:p>
          <a:p>
            <a:r>
              <a:rPr lang="en-US" sz="2000" dirty="0"/>
              <a:t>The system must </a:t>
            </a:r>
            <a:r>
              <a:rPr lang="en-US" sz="2000" b="1" dirty="0"/>
              <a:t>adaptively choose which sensors to fuse</a:t>
            </a:r>
            <a:r>
              <a:rPr lang="en-US" sz="2000" dirty="0"/>
              <a:t> depending on the current context.</a:t>
            </a:r>
          </a:p>
          <a:p>
            <a:r>
              <a:rPr lang="en-US" sz="2000" dirty="0"/>
              <a:t>SELF-CARE formulates stress detection as a </a:t>
            </a:r>
            <a:r>
              <a:rPr lang="en-US" sz="2000" b="1" dirty="0"/>
              <a:t>context-driven adaptive fusion problem</a:t>
            </a:r>
            <a:r>
              <a:rPr lang="en-US" sz="2000" dirty="0"/>
              <a:t>, rather than a static classification task.</a:t>
            </a:r>
          </a:p>
          <a:p>
            <a:r>
              <a:rPr lang="en-US" sz="2000" dirty="0"/>
              <a:t>Introduces two key modules:</a:t>
            </a:r>
          </a:p>
          <a:p>
            <a:pPr lvl="1"/>
            <a:r>
              <a:rPr lang="en-US" sz="2000" b="1" dirty="0"/>
              <a:t>Gating model (π):</a:t>
            </a:r>
            <a:r>
              <a:rPr lang="en-US" sz="2000" dirty="0"/>
              <a:t> detects the current </a:t>
            </a:r>
            <a:r>
              <a:rPr lang="en-US" sz="2000" i="1" dirty="0"/>
              <a:t>noise context</a:t>
            </a:r>
            <a:r>
              <a:rPr lang="en-US" sz="2000" dirty="0"/>
              <a:t> from ACC (wrist) or EMG (chest).</a:t>
            </a:r>
          </a:p>
          <a:p>
            <a:pPr lvl="1"/>
            <a:r>
              <a:rPr lang="en-US" sz="2000" b="1" dirty="0"/>
              <a:t>Selection mechanism (ρ):</a:t>
            </a:r>
            <a:r>
              <a:rPr lang="en-US" sz="2000" dirty="0"/>
              <a:t> picks the best subset of models/sensors (</a:t>
            </a:r>
            <a:r>
              <a:rPr lang="en-US" sz="2000" b="1" dirty="0"/>
              <a:t>φ*</a:t>
            </a:r>
            <a:r>
              <a:rPr lang="en-US" sz="2000" dirty="0"/>
              <a:t>).</a:t>
            </a:r>
          </a:p>
          <a:p>
            <a:r>
              <a:rPr lang="en-US" sz="2000" dirty="0"/>
              <a:t>Goal: </a:t>
            </a:r>
            <a:r>
              <a:rPr lang="en-US" sz="2000" b="1" dirty="0"/>
              <a:t>maximize stress detection accuracy</a:t>
            </a:r>
            <a:r>
              <a:rPr lang="en-US" sz="2000" dirty="0"/>
              <a:t> by using only the most reliable sensors at each moment.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41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4E239-D9F6-7656-FA3E-2CCD944F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056" y="589705"/>
            <a:ext cx="5615045" cy="1719072"/>
          </a:xfrm>
        </p:spPr>
        <p:txBody>
          <a:bodyPr anchor="b">
            <a:noAutofit/>
          </a:bodyPr>
          <a:lstStyle/>
          <a:p>
            <a:pPr algn="ctr"/>
            <a:r>
              <a:rPr lang="en-US" sz="3200" b="1" dirty="0"/>
              <a:t>Overview of the SELF-CARE Framework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4150A-99DF-2B6D-E795-263F8A210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72" y="369393"/>
            <a:ext cx="5724417" cy="6229932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85CCAA51-D6F7-0D05-F341-51A6BE38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1" y="2567452"/>
            <a:ext cx="623535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Goal: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Detect stress adaptively by selecting the most reliable sensors based on noise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Step 1 – Preprocessing: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 raw signals to reduce noise and align data across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Step 2 – Context Identification: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Extract features from motion (ACC) or muscle activity (EMG).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Gating model decides which sensor combinations (branches)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Step 3 – Classification: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Each branch (set of sensors) has its own ML classifier (Random Forest / AdaBoost).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Step 4 – Fusion via Kalman Filter: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Combines outputs from selected branches.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Incorporates temporal dynamics for smoother, more accurate stress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02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D0AE1-B4DC-0360-5A40-39BD035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dirty="0"/>
              <a:t>Preprocessing – Signal Preparation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6B7D8-F344-0818-60AF-24DB42D26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6006" y="343261"/>
            <a:ext cx="7446847" cy="3643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Removes noise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from raw physiological signals using filters (e.g., Butterworth, FIR,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Savitzky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-Golay).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Standardizes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collected from multiple sensors (chest and wrist).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Segments signals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into fixed time windows (e.g., 60 s with 5 s overlap) for model input.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Enhances signal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so later modules can extract meaningful physiological features.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Ensures all sensors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time-aligned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for accurate feature correlation and fusion.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AC522-4544-DA6B-C304-F7197C21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63" y="3845174"/>
            <a:ext cx="9496912" cy="2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2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433C-4A09-E2B8-16A9-C2E385F3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Context Identification</a:t>
            </a:r>
            <a:endParaRPr lang="en-US" sz="40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BB471-C8BB-A345-C7EB-988C6FF1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1" y="4283870"/>
            <a:ext cx="8963647" cy="250982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B68A450-F036-7EC0-7A80-F5A2F2FA9D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3956" y="233722"/>
            <a:ext cx="639100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Detect the current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noise 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(motion or muscle activity) to decide which sensors are 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Raw sensor signals (ACC for wrist, EMG for chest).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best sensor branch(es) to use for stress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Gating Model (π)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Performance–Computation Trade-off (δ)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Fusion (ψ)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038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8291B-65F4-BE49-AF0C-AD15F305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4AC7A-F45C-8A2F-2E93-9EBB1F9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b="1"/>
              <a:t>Context Identification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451B06-C430-DB6F-4B04-70D1ABF92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3231" y="-13445"/>
            <a:ext cx="7596197" cy="42706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Feature Extraction</a:t>
            </a:r>
          </a:p>
          <a:p>
            <a:pPr lvl="1"/>
            <a:r>
              <a:rPr lang="en-US" sz="1600" dirty="0"/>
              <a:t>Extracts </a:t>
            </a:r>
            <a:r>
              <a:rPr lang="en-US" sz="1600" b="1" dirty="0"/>
              <a:t>ACC (wrist)</a:t>
            </a:r>
            <a:r>
              <a:rPr lang="en-US" sz="1600" dirty="0"/>
              <a:t> or </a:t>
            </a:r>
            <a:r>
              <a:rPr lang="en-US" sz="1600" b="1" dirty="0"/>
              <a:t>EMG (chest)</a:t>
            </a:r>
            <a:r>
              <a:rPr lang="en-US" sz="1600" dirty="0"/>
              <a:t> features to capture motion or muscle activity.</a:t>
            </a:r>
          </a:p>
          <a:p>
            <a:pPr lvl="1"/>
            <a:r>
              <a:rPr lang="en-US" sz="1600" dirty="0"/>
              <a:t>Models the </a:t>
            </a:r>
            <a:r>
              <a:rPr lang="en-US" sz="1600" b="1" dirty="0"/>
              <a:t>noise context</a:t>
            </a:r>
            <a:r>
              <a:rPr lang="en-US" sz="1600" dirty="0"/>
              <a:t>, not stress itself.</a:t>
            </a:r>
          </a:p>
          <a:p>
            <a:pPr lvl="1"/>
            <a:r>
              <a:rPr lang="en-US" sz="1600" dirty="0"/>
              <a:t>Provides input to the </a:t>
            </a:r>
            <a:r>
              <a:rPr lang="en-US" sz="1600" b="1" dirty="0"/>
              <a:t>gating model</a:t>
            </a:r>
            <a:r>
              <a:rPr lang="en-US" sz="1600" dirty="0"/>
              <a:t> for sensor selection.</a:t>
            </a:r>
          </a:p>
          <a:p>
            <a:pPr lvl="1"/>
            <a:r>
              <a:rPr lang="en-US" sz="1600" dirty="0"/>
              <a:t>Other sensor features are extracted </a:t>
            </a:r>
            <a:r>
              <a:rPr lang="en-US" sz="1600" b="1" dirty="0"/>
              <a:t>after</a:t>
            </a:r>
            <a:r>
              <a:rPr lang="en-US" sz="1600" dirty="0"/>
              <a:t> the gating decision.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Gating Model (π)</a:t>
            </a:r>
          </a:p>
          <a:p>
            <a:pPr lvl="1"/>
            <a:r>
              <a:rPr lang="en-US" sz="1600" b="1" dirty="0"/>
              <a:t>Decision Tree</a:t>
            </a:r>
            <a:r>
              <a:rPr lang="en-US" sz="1600" dirty="0"/>
              <a:t> predicts which </a:t>
            </a:r>
            <a:r>
              <a:rPr lang="en-US" sz="1600" b="1" dirty="0"/>
              <a:t>sensor branch</a:t>
            </a:r>
            <a:r>
              <a:rPr lang="en-US" sz="1600" dirty="0"/>
              <a:t> is most reliable.</a:t>
            </a:r>
          </a:p>
          <a:p>
            <a:pPr lvl="1"/>
            <a:r>
              <a:rPr lang="en-US" sz="1600" dirty="0"/>
              <a:t>Uses </a:t>
            </a:r>
            <a:r>
              <a:rPr lang="en-US" sz="1600" b="1" dirty="0"/>
              <a:t>ACC/EMG features</a:t>
            </a:r>
            <a:r>
              <a:rPr lang="en-US" sz="1600" dirty="0"/>
              <a:t> as input.</a:t>
            </a:r>
          </a:p>
          <a:p>
            <a:pPr lvl="1"/>
            <a:r>
              <a:rPr lang="en-US" sz="1500" b="1" dirty="0"/>
              <a:t>Wrist</a:t>
            </a:r>
            <a:r>
              <a:rPr lang="en-US" sz="1500" dirty="0"/>
              <a:t>: chooses among 3 Random Forest branches (WB1, WB2, WB3).</a:t>
            </a:r>
          </a:p>
          <a:p>
            <a:pPr lvl="1"/>
            <a:r>
              <a:rPr lang="en-US" sz="1500" b="1" dirty="0"/>
              <a:t>Chest: </a:t>
            </a:r>
            <a:r>
              <a:rPr lang="en-US" sz="1500" dirty="0"/>
              <a:t>chooses among 5 AdaBoost branches (CB1, CB12, CB14, CB24, and CB27 for 3-class; CB5, CB7, CB9, CB13, and CB20for 2-class).</a:t>
            </a:r>
            <a:endParaRPr lang="en-US" sz="1600" dirty="0"/>
          </a:p>
          <a:p>
            <a:r>
              <a:rPr lang="en-US" sz="1600" b="1" dirty="0"/>
              <a:t>Lightweight &amp; adaptive</a:t>
            </a:r>
            <a:r>
              <a:rPr lang="en-US" sz="1600" dirty="0"/>
              <a:t> — enables real-time context-aware selection.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824E6-EBEC-E082-C313-B37A63E8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77" y="4355355"/>
            <a:ext cx="8587374" cy="2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</TotalTime>
  <Words>1702</Words>
  <Application>Microsoft Office PowerPoint</Application>
  <PresentationFormat>Widescreen</PresentationFormat>
  <Paragraphs>179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NimbusRomNo9L-Regu</vt:lpstr>
      <vt:lpstr>Office Theme</vt:lpstr>
      <vt:lpstr>Stress Detection using Context-Aware Sensor Fusion from Wearable Devices</vt:lpstr>
      <vt:lpstr>Background &amp; Limitations of Existing Stress Detection Methods</vt:lpstr>
      <vt:lpstr>Why Context-Aware Sensor Fusion Is Needed</vt:lpstr>
      <vt:lpstr>Contributions</vt:lpstr>
      <vt:lpstr>Problem Formulation – Need for Adaptive Sensor Selection</vt:lpstr>
      <vt:lpstr>Overview of the SELF-CARE Framework</vt:lpstr>
      <vt:lpstr>Preprocessing – Signal Preparation</vt:lpstr>
      <vt:lpstr>Context Identification</vt:lpstr>
      <vt:lpstr>Context Identification</vt:lpstr>
      <vt:lpstr>Context Identification</vt:lpstr>
      <vt:lpstr>Branch Classifiers – Specialized Sensor Models</vt:lpstr>
      <vt:lpstr>Late Fusion – Kalman Filter</vt:lpstr>
      <vt:lpstr>Kalman Filter</vt:lpstr>
      <vt:lpstr>Result</vt:lpstr>
      <vt:lpstr>PowerPoint Presentation</vt:lpstr>
      <vt:lpstr>PowerPoint Presentation</vt:lpstr>
      <vt:lpstr>What happens before the Kalman filter</vt:lpstr>
      <vt:lpstr>What the Kalman filter receives</vt:lpstr>
      <vt:lpstr>What the Kalman filter does</vt:lpstr>
      <vt:lpstr>🔍 example (numerical)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Nooshin Taheri Chatrudi</dc:creator>
  <cp:lastModifiedBy>Nooshin Taheri Chatrudi</cp:lastModifiedBy>
  <cp:revision>37</cp:revision>
  <dcterms:created xsi:type="dcterms:W3CDTF">2025-10-08T01:03:18Z</dcterms:created>
  <dcterms:modified xsi:type="dcterms:W3CDTF">2025-10-12T21:53:25Z</dcterms:modified>
</cp:coreProperties>
</file>