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6" r:id="rId5"/>
    <p:sldId id="259" r:id="rId6"/>
    <p:sldId id="261" r:id="rId7"/>
    <p:sldId id="268" r:id="rId8"/>
    <p:sldId id="264" r:id="rId9"/>
    <p:sldId id="265" r:id="rId10"/>
    <p:sldId id="270" r:id="rId11"/>
    <p:sldId id="282" r:id="rId12"/>
    <p:sldId id="269" r:id="rId13"/>
    <p:sldId id="283" r:id="rId14"/>
    <p:sldId id="271" r:id="rId15"/>
    <p:sldId id="263" r:id="rId16"/>
    <p:sldId id="262" r:id="rId17"/>
    <p:sldId id="272" r:id="rId18"/>
    <p:sldId id="273" r:id="rId19"/>
    <p:sldId id="277" r:id="rId20"/>
    <p:sldId id="274" r:id="rId21"/>
    <p:sldId id="278" r:id="rId22"/>
    <p:sldId id="279" r:id="rId23"/>
    <p:sldId id="280" r:id="rId24"/>
    <p:sldId id="281" r:id="rId25"/>
    <p:sldId id="275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3"/>
    <p:restoredTop sz="70546"/>
  </p:normalViewPr>
  <p:slideViewPr>
    <p:cSldViewPr snapToGrid="0">
      <p:cViewPr>
        <p:scale>
          <a:sx n="106" d="100"/>
          <a:sy n="106" d="100"/>
        </p:scale>
        <p:origin x="-1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56A83-FD56-8849-8AEA-29E841EA1705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C21F7-65BE-EC4C-9F58-C7EA7ED69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>
                <a:effectLst/>
                <a:latin typeface="Times"/>
              </a:rPr>
              <a:t>However, the scarcity of experts</a:t>
            </a:r>
            <a:r>
              <a:rPr lang="en-US" i="0" dirty="0">
                <a:effectLst/>
                <a:latin typeface="Times"/>
              </a:rPr>
              <a:t> </a:t>
            </a:r>
            <a:r>
              <a:rPr lang="en-US" i="1" dirty="0">
                <a:effectLst/>
                <a:latin typeface="Times"/>
              </a:rPr>
              <a:t>with domain knowledge cannot meet such an exhaustive requirement,</a:t>
            </a:r>
            <a:endParaRPr lang="en-US" dirty="0">
              <a:effectLst/>
              <a:latin typeface="Times"/>
            </a:endParaRPr>
          </a:p>
          <a:p>
            <a:r>
              <a:rPr lang="en-US" i="1" dirty="0">
                <a:effectLst/>
                <a:latin typeface="Times"/>
              </a:rPr>
              <a:t>leaving vast amounts of medical data </a:t>
            </a:r>
            <a:r>
              <a:rPr lang="en-US" i="1" dirty="0" err="1">
                <a:effectLst/>
                <a:latin typeface="Times"/>
              </a:rPr>
              <a:t>unlabelled</a:t>
            </a:r>
            <a:r>
              <a:rPr lang="en-US" i="1" dirty="0">
                <a:effectLst/>
                <a:latin typeface="Times"/>
              </a:rPr>
              <a:t> and unexploited.</a:t>
            </a:r>
            <a:endParaRPr lang="en-US" dirty="0">
              <a:effectLst/>
              <a:latin typeface="Time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C21F7-65BE-EC4C-9F58-C7EA7ED690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45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Area Under the Receiver Operating Characteristic Curve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Measures how well the model can </a:t>
            </a:r>
            <a:r>
              <a:rPr lang="en-US" b="1" dirty="0"/>
              <a:t>separate</a:t>
            </a:r>
            <a:r>
              <a:rPr lang="en-US" dirty="0"/>
              <a:t> positive and negative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Looks at how </a:t>
            </a:r>
            <a:r>
              <a:rPr lang="en-US" b="1" dirty="0"/>
              <a:t>true positives vs. false positives</a:t>
            </a:r>
            <a:r>
              <a:rPr lang="en-US" dirty="0"/>
              <a:t> change across thresholds.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✅ </a:t>
            </a:r>
            <a:r>
              <a:rPr lang="en-US" b="1" dirty="0"/>
              <a:t>Higher AUROC = better model at ranking positives above negatives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📊 Good for </a:t>
            </a:r>
            <a:r>
              <a:rPr lang="en-US" b="1" dirty="0"/>
              <a:t>balanced datasets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/>
              <a:t>Area Under the Precision-Recall Curve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Focuses only on the </a:t>
            </a:r>
            <a:r>
              <a:rPr lang="en-US" b="1" dirty="0"/>
              <a:t>positive class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Shows trade-off between: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Precision</a:t>
            </a:r>
            <a:r>
              <a:rPr lang="en-US" dirty="0"/>
              <a:t>: How many predicted positives are actually correct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Recall (Sensitivity)</a:t>
            </a:r>
            <a:r>
              <a:rPr lang="en-US" dirty="0"/>
              <a:t>: How many actual positives the model found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✅ Best for </a:t>
            </a:r>
            <a:r>
              <a:rPr lang="en-US" b="1" dirty="0"/>
              <a:t>imbalanced datasets</a:t>
            </a:r>
            <a:r>
              <a:rPr lang="en-US" dirty="0"/>
              <a:t> (like rare diseases)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C21F7-65BE-EC4C-9F58-C7EA7ED690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15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C21F7-65BE-EC4C-9F58-C7EA7ED690B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16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C21F7-65BE-EC4C-9F58-C7EA7ED690B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52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>
                <a:effectLst/>
                <a:latin typeface="Times"/>
              </a:rPr>
              <a:t>masked</a:t>
            </a:r>
            <a:endParaRPr lang="en-US" dirty="0">
              <a:effectLst/>
              <a:latin typeface="Times"/>
            </a:endParaRPr>
          </a:p>
          <a:p>
            <a:r>
              <a:rPr lang="en-US" i="1" dirty="0">
                <a:effectLst/>
                <a:latin typeface="Times"/>
              </a:rPr>
              <a:t>autoencoder</a:t>
            </a:r>
            <a:endParaRPr lang="en-US" dirty="0">
              <a:effectLst/>
              <a:latin typeface="Time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C21F7-65BE-EC4C-9F58-C7EA7ED690B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53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C21F7-65BE-EC4C-9F58-C7EA7ED690B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29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 is confounding factor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C21F7-65BE-EC4C-9F58-C7EA7ED690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5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Supervised Learning:</a:t>
            </a:r>
            <a:br>
              <a:rPr lang="en-US" dirty="0"/>
            </a:br>
            <a:r>
              <a:rPr lang="en-US" dirty="0"/>
              <a:t>“This is the most traditional approach. The model learns from labeled data — for example, images that are tagged as ‘cat’ or ‘dog.’ It’s very powerful but depends heavily on having large, high-quality labeled datasets, which is often a limitation in medical domains.”</a:t>
            </a:r>
          </a:p>
          <a:p>
            <a:pPr>
              <a:buNone/>
            </a:pPr>
            <a:r>
              <a:rPr lang="en-US" b="1" dirty="0"/>
              <a:t>Unsupervised Learning:</a:t>
            </a:r>
            <a:br>
              <a:rPr lang="en-US" dirty="0"/>
            </a:br>
            <a:r>
              <a:rPr lang="en-US" dirty="0"/>
              <a:t>“This method doesn’t use any labels. Instead, it tries to find patterns or structure in the data — like grouping similar images together. It’s useful for exploring data or clustering, but it doesn’t directly learn to predict anything.”</a:t>
            </a:r>
          </a:p>
          <a:p>
            <a:r>
              <a:rPr lang="en-US" b="1" dirty="0"/>
              <a:t>Self-Supervised Learning (SSL):</a:t>
            </a:r>
            <a:br>
              <a:rPr lang="en-US" dirty="0"/>
            </a:br>
            <a:r>
              <a:rPr lang="en-US" dirty="0"/>
              <a:t>“This is in between. It also uses unlabeled data, but it creates its own labels by setting up pretext tasks — like hiding part of an image and asking the model to predict it. This helps the model learn meaningful features, which can later be fine-tuned with just a small amount of labeled data. That’s exactly what </a:t>
            </a:r>
            <a:r>
              <a:rPr lang="en-US" dirty="0" err="1"/>
              <a:t>RETFound</a:t>
            </a:r>
            <a:r>
              <a:rPr lang="en-US" dirty="0"/>
              <a:t> uses.”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A </a:t>
            </a:r>
            <a:r>
              <a:rPr lang="en-US" b="1" dirty="0"/>
              <a:t>pretext task</a:t>
            </a:r>
            <a:r>
              <a:rPr lang="en-US" dirty="0"/>
              <a:t> is a </a:t>
            </a:r>
            <a:r>
              <a:rPr lang="en-US" b="1" dirty="0"/>
              <a:t>fake or artificial task</a:t>
            </a:r>
            <a:r>
              <a:rPr lang="en-US" dirty="0"/>
              <a:t> used in </a:t>
            </a:r>
            <a:r>
              <a:rPr lang="en-US" b="1" dirty="0"/>
              <a:t>self-supervised learning (SSL)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It's not the final goal, but it's designed to help the model </a:t>
            </a:r>
            <a:r>
              <a:rPr lang="en-US" b="1" dirty="0"/>
              <a:t>learn useful features</a:t>
            </a:r>
            <a:r>
              <a:rPr lang="en-US" dirty="0"/>
              <a:t> from data </a:t>
            </a:r>
            <a:r>
              <a:rPr lang="en-US" b="1" dirty="0"/>
              <a:t>without any labels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🔍 Why do we use pretext tasks?</a:t>
            </a:r>
          </a:p>
          <a:p>
            <a:pPr>
              <a:buNone/>
            </a:pPr>
            <a:r>
              <a:rPr lang="en-US" dirty="0"/>
              <a:t>Because in SSL, we don’t have labeled data (like “diseased” or “not diseased”).</a:t>
            </a:r>
          </a:p>
          <a:p>
            <a:pPr>
              <a:buNone/>
            </a:pPr>
            <a:r>
              <a:rPr lang="en-US" dirty="0"/>
              <a:t>So instead, we:</a:t>
            </a:r>
          </a:p>
          <a:p>
            <a:r>
              <a:rPr lang="en-US" dirty="0"/>
              <a:t>🔁 </a:t>
            </a:r>
            <a:r>
              <a:rPr lang="en-US" b="1" dirty="0"/>
              <a:t>Create a task from the data itself</a:t>
            </a:r>
            <a:r>
              <a:rPr lang="en-US" dirty="0"/>
              <a:t>, so the model learns by solving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C21F7-65BE-EC4C-9F58-C7EA7ED690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39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>
                <a:effectLst/>
                <a:latin typeface="Times"/>
              </a:rPr>
              <a:t>the optic nerve and inner retinal layers provide a non-invasive view of</a:t>
            </a:r>
            <a:endParaRPr lang="en-US" dirty="0">
              <a:effectLst/>
              <a:latin typeface="Times"/>
            </a:endParaRPr>
          </a:p>
          <a:p>
            <a:pPr>
              <a:buNone/>
            </a:pPr>
            <a:r>
              <a:rPr lang="en-US" i="1" dirty="0">
                <a:effectLst/>
                <a:latin typeface="Times"/>
              </a:rPr>
              <a:t>central nervous system tissue19–21, and thus a window into neurodegeneration.</a:t>
            </a:r>
            <a:endParaRPr lang="en-US" dirty="0">
              <a:effectLst/>
              <a:latin typeface="Times"/>
            </a:endParaRPr>
          </a:p>
          <a:p>
            <a:pPr>
              <a:buNone/>
            </a:pPr>
            <a:r>
              <a:rPr lang="en-US" i="1" dirty="0">
                <a:effectLst/>
                <a:latin typeface="Times"/>
              </a:rPr>
              <a:t>Similarly, retinal vascular geometry provides insights into other</a:t>
            </a:r>
            <a:endParaRPr lang="en-US" dirty="0">
              <a:effectLst/>
              <a:latin typeface="Times"/>
            </a:endParaRPr>
          </a:p>
          <a:p>
            <a:r>
              <a:rPr lang="en-US" i="1" dirty="0">
                <a:effectLst/>
                <a:latin typeface="Times"/>
              </a:rPr>
              <a:t>vascular organ systems22–25, such as the heart and kidneys</a:t>
            </a:r>
            <a:endParaRPr lang="en-US" dirty="0">
              <a:effectLst/>
              <a:latin typeface="Times"/>
            </a:endParaRP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i="1" dirty="0">
                <a:effectLst/>
                <a:latin typeface="Times"/>
              </a:rPr>
              <a:t>use it to</a:t>
            </a:r>
            <a:endParaRPr lang="en-US" dirty="0">
              <a:effectLst/>
              <a:latin typeface="Times"/>
            </a:endParaRPr>
          </a:p>
          <a:p>
            <a:r>
              <a:rPr lang="en-US" i="1" dirty="0">
                <a:effectLst/>
                <a:latin typeface="Times"/>
              </a:rPr>
              <a:t>promote the detection of many diseases.</a:t>
            </a:r>
            <a:endParaRPr lang="en-US" dirty="0">
              <a:effectLst/>
              <a:latin typeface="Time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C21F7-65BE-EC4C-9F58-C7EA7ED690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69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C21F7-65BE-EC4C-9F58-C7EA7ED690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>
                <a:effectLst/>
                <a:latin typeface="Times"/>
              </a:rPr>
              <a:t>The encoder uses a large vision Transformer58</a:t>
            </a:r>
            <a:endParaRPr lang="en-US" dirty="0">
              <a:effectLst/>
              <a:latin typeface="Times"/>
            </a:endParaRPr>
          </a:p>
          <a:p>
            <a:pPr>
              <a:buNone/>
            </a:pPr>
            <a:r>
              <a:rPr lang="en-US" i="1" dirty="0">
                <a:effectLst/>
                <a:latin typeface="Times"/>
              </a:rPr>
              <a:t>(</a:t>
            </a:r>
            <a:r>
              <a:rPr lang="en-US" i="1" dirty="0" err="1">
                <a:effectLst/>
                <a:latin typeface="Times"/>
              </a:rPr>
              <a:t>ViT</a:t>
            </a:r>
            <a:r>
              <a:rPr lang="en-US" i="1" dirty="0">
                <a:effectLst/>
                <a:latin typeface="Times"/>
              </a:rPr>
              <a:t>-large) with 24 Transformer blocks and an embedding vector size</a:t>
            </a:r>
            <a:endParaRPr lang="en-US" dirty="0">
              <a:effectLst/>
              <a:latin typeface="Times"/>
            </a:endParaRPr>
          </a:p>
          <a:p>
            <a:pPr>
              <a:buNone/>
            </a:pPr>
            <a:r>
              <a:rPr lang="en-US" i="1" dirty="0">
                <a:effectLst/>
                <a:latin typeface="Times"/>
              </a:rPr>
              <a:t>of 1,024, whereas the decoder is a small vision Transformer (Vit-small)</a:t>
            </a:r>
            <a:endParaRPr lang="en-US" dirty="0">
              <a:effectLst/>
              <a:latin typeface="Times"/>
            </a:endParaRPr>
          </a:p>
          <a:p>
            <a:r>
              <a:rPr lang="en-US" i="1" dirty="0">
                <a:effectLst/>
                <a:latin typeface="Times"/>
              </a:rPr>
              <a:t>with eight Transformer blocks and an embedding vector size of 512</a:t>
            </a:r>
          </a:p>
          <a:p>
            <a:endParaRPr lang="en-US" i="1" dirty="0">
              <a:effectLst/>
              <a:latin typeface="Times"/>
            </a:endParaRPr>
          </a:p>
          <a:p>
            <a:pPr>
              <a:buNone/>
            </a:pPr>
            <a:r>
              <a:rPr lang="en-US" b="1" dirty="0"/>
              <a:t>Encoder (Left, blue section)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Input: A </a:t>
            </a:r>
            <a:r>
              <a:rPr lang="en-US" b="1" dirty="0"/>
              <a:t>retinal image</a:t>
            </a:r>
            <a:r>
              <a:rPr lang="en-US" dirty="0"/>
              <a:t> that has been </a:t>
            </a:r>
            <a:r>
              <a:rPr lang="en-US" b="1" dirty="0"/>
              <a:t>split into patches</a:t>
            </a:r>
            <a:r>
              <a:rPr lang="en-US" dirty="0"/>
              <a:t>, and </a:t>
            </a:r>
            <a:r>
              <a:rPr lang="en-US" b="1" dirty="0"/>
              <a:t>75% of them are masked (hidden)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unmasked patches</a:t>
            </a:r>
            <a:r>
              <a:rPr lang="en-US" dirty="0"/>
              <a:t> (shown in color) are sent into the </a:t>
            </a:r>
            <a:r>
              <a:rPr lang="en-US" b="1" dirty="0"/>
              <a:t>Vision Transformer (</a:t>
            </a:r>
            <a:r>
              <a:rPr lang="en-US" b="1" dirty="0" err="1"/>
              <a:t>ViT</a:t>
            </a:r>
            <a:r>
              <a:rPr lang="en-US" b="1" dirty="0"/>
              <a:t>)</a:t>
            </a:r>
            <a:r>
              <a:rPr lang="en-US" dirty="0"/>
              <a:t> encoder.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encoder processes these visible patches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Position embeddings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Retinal embedding projection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Class token</a:t>
            </a:r>
            <a:r>
              <a:rPr lang="en-US" dirty="0"/>
              <a:t> (used in pretraining tasks, later discarded)</a:t>
            </a:r>
          </a:p>
          <a:p>
            <a:r>
              <a:rPr lang="en-US" dirty="0"/>
              <a:t>✅ </a:t>
            </a:r>
            <a:r>
              <a:rPr lang="en-US" b="1" dirty="0"/>
              <a:t>Goal</a:t>
            </a:r>
            <a:r>
              <a:rPr lang="en-US" dirty="0"/>
              <a:t>: Extract </a:t>
            </a:r>
            <a:r>
              <a:rPr lang="en-US" b="1" dirty="0"/>
              <a:t>high-level feature representations</a:t>
            </a:r>
            <a:r>
              <a:rPr lang="en-US" dirty="0"/>
              <a:t> from the visible (unmasked) patches.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2️⃣ Decoder (Right, orange section)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decoder receives: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encoded visible patches</a:t>
            </a:r>
            <a:r>
              <a:rPr lang="en-US" dirty="0"/>
              <a:t> from the encoder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Plus </a:t>
            </a:r>
            <a:r>
              <a:rPr lang="en-US" b="1" dirty="0"/>
              <a:t>dummy placeholders</a:t>
            </a:r>
            <a:r>
              <a:rPr lang="en-US" dirty="0"/>
              <a:t> for the masked patches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are passed into a </a:t>
            </a:r>
            <a:r>
              <a:rPr lang="en-US" b="1" dirty="0"/>
              <a:t>smaller Vision Transformer</a:t>
            </a:r>
            <a:r>
              <a:rPr lang="en-US" dirty="0"/>
              <a:t> (fewer layers)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decoder tries to </a:t>
            </a:r>
            <a:r>
              <a:rPr lang="en-US" b="1" dirty="0"/>
              <a:t>reconstruct the full original image</a:t>
            </a:r>
            <a:r>
              <a:rPr lang="en-US" dirty="0"/>
              <a:t>, including the </a:t>
            </a:r>
            <a:r>
              <a:rPr lang="en-US" b="1" dirty="0"/>
              <a:t>missing (masked) patches</a:t>
            </a:r>
            <a:endParaRPr lang="en-US" dirty="0"/>
          </a:p>
          <a:p>
            <a:r>
              <a:rPr lang="en-US" dirty="0"/>
              <a:t>✅ </a:t>
            </a:r>
            <a:r>
              <a:rPr lang="en-US" b="1" dirty="0"/>
              <a:t>Goal</a:t>
            </a:r>
            <a:r>
              <a:rPr lang="en-US" dirty="0"/>
              <a:t>: Learn to </a:t>
            </a:r>
            <a:r>
              <a:rPr lang="en-US" b="1" dirty="0"/>
              <a:t>infer the full image</a:t>
            </a:r>
            <a:r>
              <a:rPr lang="en-US" dirty="0"/>
              <a:t> from partial information — encouraging the model to </a:t>
            </a:r>
            <a:r>
              <a:rPr lang="en-US" b="1" dirty="0"/>
              <a:t>understand the global structure</a:t>
            </a:r>
            <a:r>
              <a:rPr lang="en-US" dirty="0"/>
              <a:t> of the </a:t>
            </a:r>
            <a:r>
              <a:rPr lang="en-US" dirty="0" err="1"/>
              <a:t>retin</a:t>
            </a:r>
            <a:endParaRPr lang="en-US" dirty="0"/>
          </a:p>
          <a:p>
            <a:endParaRPr lang="en-US" dirty="0"/>
          </a:p>
          <a:p>
            <a:endParaRPr lang="en-US" dirty="0">
              <a:effectLst/>
              <a:latin typeface="Time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C21F7-65BE-EC4C-9F58-C7EA7ED690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85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C21F7-65BE-EC4C-9F58-C7EA7ED690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40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>
                <a:effectLst/>
                <a:latin typeface="Times"/>
              </a:rPr>
              <a:t>In adapting to downstream tasks, we only need the encoder (</a:t>
            </a:r>
            <a:r>
              <a:rPr lang="en-US" i="1" dirty="0" err="1">
                <a:effectLst/>
                <a:latin typeface="Times"/>
              </a:rPr>
              <a:t>ViT</a:t>
            </a:r>
            <a:r>
              <a:rPr lang="en-US" i="1" dirty="0">
                <a:effectLst/>
                <a:latin typeface="Times"/>
              </a:rPr>
              <a:t>-large)</a:t>
            </a:r>
            <a:endParaRPr lang="en-US" dirty="0">
              <a:effectLst/>
              <a:latin typeface="Times"/>
            </a:endParaRPr>
          </a:p>
          <a:p>
            <a:r>
              <a:rPr lang="en-US" i="1" dirty="0">
                <a:effectLst/>
                <a:latin typeface="Times"/>
              </a:rPr>
              <a:t>of the foundation model and discard the decoder</a:t>
            </a:r>
            <a:endParaRPr lang="en-US" dirty="0">
              <a:effectLst/>
              <a:latin typeface="Times"/>
            </a:endParaRPr>
          </a:p>
          <a:p>
            <a:endParaRPr lang="en-US" dirty="0"/>
          </a:p>
          <a:p>
            <a:pPr>
              <a:buNone/>
            </a:pPr>
            <a:r>
              <a:rPr lang="en-US" b="1" dirty="0"/>
              <a:t>What’s different from before?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During </a:t>
            </a:r>
            <a:r>
              <a:rPr lang="en-US" b="1" dirty="0"/>
              <a:t>pretraining</a:t>
            </a:r>
            <a:r>
              <a:rPr lang="en-US" dirty="0"/>
              <a:t>, </a:t>
            </a:r>
            <a:r>
              <a:rPr lang="en-US" dirty="0" err="1"/>
              <a:t>RETFound</a:t>
            </a:r>
            <a:r>
              <a:rPr lang="en-US" dirty="0"/>
              <a:t> was learning by guessing </a:t>
            </a:r>
            <a:r>
              <a:rPr lang="en-US" b="1" dirty="0"/>
              <a:t>missing parts</a:t>
            </a:r>
            <a:r>
              <a:rPr lang="en-US" dirty="0"/>
              <a:t> of an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During </a:t>
            </a:r>
            <a:r>
              <a:rPr lang="en-US" b="1" dirty="0"/>
              <a:t>fine-tuning</a:t>
            </a:r>
            <a:r>
              <a:rPr lang="en-US" dirty="0"/>
              <a:t>, </a:t>
            </a:r>
            <a:r>
              <a:rPr lang="en-US" dirty="0" err="1"/>
              <a:t>RETFound</a:t>
            </a:r>
            <a:r>
              <a:rPr lang="en-US" dirty="0"/>
              <a:t> is learning to </a:t>
            </a:r>
            <a:r>
              <a:rPr lang="en-US" b="1" dirty="0"/>
              <a:t>predict disease</a:t>
            </a:r>
            <a:r>
              <a:rPr lang="en-US" dirty="0"/>
              <a:t>, using </a:t>
            </a:r>
            <a:r>
              <a:rPr lang="en-US" b="1" dirty="0"/>
              <a:t>labeled examples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C21F7-65BE-EC4C-9F58-C7EA7ED690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48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Wet Age-related Macular Degeneration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C21F7-65BE-EC4C-9F58-C7EA7ED690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00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Times"/>
              </a:rPr>
              <a:t>All models use differing pretraining</a:t>
            </a:r>
            <a:endParaRPr lang="en-US" dirty="0">
              <a:effectLst/>
              <a:latin typeface="Times"/>
            </a:endParaRPr>
          </a:p>
          <a:p>
            <a:pPr>
              <a:buNone/>
            </a:pPr>
            <a:r>
              <a:rPr lang="en-US" i="1" dirty="0">
                <a:effectLst/>
                <a:latin typeface="Times"/>
              </a:rPr>
              <a:t>same model architecture as well as fine-tuning</a:t>
            </a:r>
            <a:r>
              <a:rPr lang="en-US" i="0" dirty="0">
                <a:effectLst/>
                <a:latin typeface="Times"/>
              </a:rPr>
              <a:t> </a:t>
            </a:r>
            <a:r>
              <a:rPr lang="en-US" i="1" dirty="0">
                <a:effectLst/>
                <a:latin typeface="Times"/>
              </a:rPr>
              <a:t>processes for downstream tasks</a:t>
            </a:r>
            <a:endParaRPr lang="en-US" dirty="0">
              <a:effectLst/>
              <a:latin typeface="Times"/>
            </a:endParaRPr>
          </a:p>
          <a:p>
            <a:endParaRPr lang="en-US" dirty="0"/>
          </a:p>
          <a:p>
            <a:pPr>
              <a:buNone/>
            </a:pPr>
            <a:r>
              <a:rPr lang="en-US" i="1" dirty="0" err="1">
                <a:effectLst/>
                <a:latin typeface="Times"/>
              </a:rPr>
              <a:t>RETFound</a:t>
            </a:r>
            <a:endParaRPr lang="en-US" dirty="0">
              <a:effectLst/>
              <a:latin typeface="Times"/>
            </a:endParaRPr>
          </a:p>
          <a:p>
            <a:r>
              <a:rPr lang="en-US" i="1" dirty="0">
                <a:effectLst/>
                <a:latin typeface="Times"/>
              </a:rPr>
              <a:t>trains the model on retinal images via SSL from the weights of SSL-ImageNet.</a:t>
            </a:r>
            <a:endParaRPr lang="en-US" dirty="0">
              <a:effectLst/>
              <a:latin typeface="Time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C21F7-65BE-EC4C-9F58-C7EA7ED690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68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E11F-B366-D792-9218-536F17840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E4329-5AC0-26A3-41EF-42F15AECE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5ECC4-3FAB-86C2-68F5-4796A090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8C0A-75C3-E445-ACBC-6CC3300EFF98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18DCB-3BE6-7197-3E5F-AD49E539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E006B-88F6-FE03-C2FC-CB144D04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8502-ECF0-494E-B04E-2CE91DCF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6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3D1D-36D0-E2D2-2209-3EB43DE5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FB9BF-0811-1D97-A818-D99642B66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E85F4-9FAC-7339-9856-C9165B52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8C0A-75C3-E445-ACBC-6CC3300EFF98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26207-A29D-7F6D-ADE7-8E359E17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0AA9F-A25F-AB46-79AF-C111F75A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8502-ECF0-494E-B04E-2CE91DCF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5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B61C7-5171-1EA4-536A-B549ACD08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63358-92E4-2175-7FBD-138F48E5C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5B89C-0984-CF3D-292B-7DD51DC8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8C0A-75C3-E445-ACBC-6CC3300EFF98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956E-EBCD-2EAB-29F0-8D7CE51B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C9E07-5214-2995-F79C-A75575C0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8502-ECF0-494E-B04E-2CE91DCF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4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A319-5619-4DAC-4A6E-4E777F2D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7E440-2396-667C-DE05-13ABA915C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30C20-5F9B-BEEE-9893-DC9D6D50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8C0A-75C3-E445-ACBC-6CC3300EFF98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E9222-AEF8-7132-7A3D-992D472F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CE36A-F3DC-FC9C-D0EF-7BC05388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8502-ECF0-494E-B04E-2CE91DCF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6082-4EFB-41EE-6E0E-C2DC5112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5DB67-78DE-0BD7-B786-A1520938E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F8829-0F8E-F332-60E5-5B27020E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8C0A-75C3-E445-ACBC-6CC3300EFF98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27998-B860-BBDE-EBCB-56EB3848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1E882-5E59-8175-4B9F-DFC2FAD1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8502-ECF0-494E-B04E-2CE91DCF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907C-A232-B5EA-D16A-A6F54270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BF70-9217-4793-7424-1A410AFE4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C92FB-0CE8-E491-926D-9EB75A264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FC080-365D-32D4-68A5-8BEC0B53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8C0A-75C3-E445-ACBC-6CC3300EFF98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AE1D8-6A47-8117-F6D0-BE7F9698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1A1AE-821C-FFAD-1674-EAFAF268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8502-ECF0-494E-B04E-2CE91DCF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1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5955-80EE-103A-D087-D1B703BA1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9CC2D-5C47-4726-808D-ACF86F4DA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BF3D3-4A7D-2B62-EF89-97844B4F1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EC126-75F3-C203-9F78-68D1C8009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9E804-1F15-2D74-A232-3BFAA253B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120CF-8414-2151-6686-039F6D3C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8C0A-75C3-E445-ACBC-6CC3300EFF98}" type="datetimeFigureOut">
              <a:rPr lang="en-US" smtClean="0"/>
              <a:t>4/22/25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B93FE-7AC3-B72A-90B1-BC070E83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21C97-5CF1-8B83-D2BA-0CAAE0CF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8502-ECF0-494E-B04E-2CE91DCF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9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02C3-61D0-145C-9A91-B9BF6B6E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80303-5CAC-55EA-AFCC-E99FBDFF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8C0A-75C3-E445-ACBC-6CC3300EFF98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8DCC6-EF27-6CCC-238A-48D659ED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1AD61-556E-13B3-9E97-6658DA13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8502-ECF0-494E-B04E-2CE91DCF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9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66C57-0B07-567E-8CDB-3EC9F038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8C0A-75C3-E445-ACBC-6CC3300EFF98}" type="datetimeFigureOut">
              <a:rPr lang="en-US" smtClean="0"/>
              <a:t>4/22/25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FD123-B0FB-DC7D-5441-C57758A0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591D1-E2EA-78AB-5A00-36BEFA0B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8502-ECF0-494E-B04E-2CE91DCF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62F3-F604-43A3-8C25-9E6D3850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01EB0-F9FA-A2FF-21D8-799B0E354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2669B-5048-F7A1-EB8E-4348B4A4E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929BC-8EA6-0F6A-8781-2F0212CB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8C0A-75C3-E445-ACBC-6CC3300EFF98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EBB27-2817-857D-B9A3-D9853601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9BCAC-1A7E-2502-B9F6-F99CB72A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8502-ECF0-494E-B04E-2CE91DCF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2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670E-CE55-4691-3CC1-62C831B61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5F0DF-1CEF-E2D9-4D66-4F6259C3E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88499-FAB3-4732-84C5-25ED564E0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F7CD1-714A-60C0-F4F5-47D6DAAE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8C0A-75C3-E445-ACBC-6CC3300EFF98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E42F8-9429-ACE7-0393-92D6A3E8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2D0CD-C6A7-6433-E7BD-9BBC415B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88502-ECF0-494E-B04E-2CE91DCF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8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F9FBFD-C8F9-F8C4-C4E1-E22764F9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ED207-8642-5DA6-E547-B97E2F7DB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4131A-A76A-2C40-765C-7A5A136B9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958C0A-75C3-E445-ACBC-6CC3300EFF98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D236D-45D0-EBDF-05F6-02CD590BA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134E-B27C-0A37-1EA4-0F1C13DDF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A88502-ECF0-494E-B04E-2CE91DCFF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maphoh/RETFound_MA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96DA-80DC-ACDB-55BC-74F3039FA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814" y="1505135"/>
            <a:ext cx="1134494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 foundation model for generalizable</a:t>
            </a:r>
            <a:br>
              <a:rPr lang="en-US" dirty="0"/>
            </a:br>
            <a:r>
              <a:rPr lang="en-US" dirty="0"/>
              <a:t>disease detection from retinal images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D775A-6109-78AA-1AAC-77CE6D03D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Impact Factor of </a:t>
            </a:r>
            <a:r>
              <a:rPr lang="en-US" b="1" dirty="0"/>
              <a:t>50.5</a:t>
            </a:r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456 </a:t>
            </a:r>
            <a:r>
              <a:rPr lang="en-US" b="0" i="0" dirty="0">
                <a:solidFill>
                  <a:srgbClr val="626262"/>
                </a:solidFill>
                <a:effectLst/>
                <a:latin typeface="-apple-system"/>
              </a:rPr>
              <a:t>Citations</a:t>
            </a:r>
          </a:p>
          <a:p>
            <a:r>
              <a:rPr lang="en-US" i="0" dirty="0">
                <a:solidFill>
                  <a:srgbClr val="222222"/>
                </a:solidFill>
                <a:effectLst/>
                <a:latin typeface="-apple-system"/>
              </a:rPr>
              <a:t>Accepted: 18 August 2023</a:t>
            </a:r>
          </a:p>
          <a:p>
            <a:endParaRPr lang="en-US" b="1" i="0" dirty="0">
              <a:solidFill>
                <a:srgbClr val="222222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05F67-4070-1F3D-7F4F-C09E5AAF45A0}"/>
              </a:ext>
            </a:extLst>
          </p:cNvPr>
          <p:cNvSpPr txBox="1"/>
          <p:nvPr/>
        </p:nvSpPr>
        <p:spPr>
          <a:xfrm>
            <a:off x="5514754" y="5073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76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B893-B7E7-109A-33BB-EBAEE837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</a:t>
            </a:r>
            <a:r>
              <a:rPr lang="en-US" b="1" dirty="0" err="1"/>
              <a:t>RETFound</a:t>
            </a:r>
            <a:r>
              <a:rPr lang="en-US" b="1" dirty="0"/>
              <a:t> was created </a:t>
            </a:r>
            <a:r>
              <a:rPr lang="en-US" dirty="0"/>
              <a:t>(Continued)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B22F6-410E-3460-C9AA-20C38B725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21" y="2101347"/>
            <a:ext cx="11653300" cy="435133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lvl="1">
              <a:buNone/>
            </a:pPr>
            <a:r>
              <a:rPr lang="en-US" b="1" dirty="0"/>
              <a:t> Stage 1: Natural Images</a:t>
            </a:r>
          </a:p>
          <a:p>
            <a:pPr lvl="2"/>
            <a:r>
              <a:rPr lang="en-US" dirty="0"/>
              <a:t>Pretrained using </a:t>
            </a:r>
            <a:r>
              <a:rPr lang="en-US" b="1" dirty="0"/>
              <a:t>ImageNet-1k</a:t>
            </a:r>
            <a:r>
              <a:rPr lang="en-US" dirty="0"/>
              <a:t> (1.4 million natural images)</a:t>
            </a:r>
          </a:p>
          <a:p>
            <a:pPr lvl="2"/>
            <a:r>
              <a:rPr lang="en-US" dirty="0"/>
              <a:t>Helped the model learn </a:t>
            </a:r>
            <a:r>
              <a:rPr lang="en-US" b="1" dirty="0"/>
              <a:t>basic visual patterns</a:t>
            </a:r>
            <a:r>
              <a:rPr lang="en-US" dirty="0"/>
              <a:t> (edges, shapes, textures)</a:t>
            </a:r>
          </a:p>
          <a:p>
            <a:pPr lvl="1">
              <a:buNone/>
            </a:pPr>
            <a:r>
              <a:rPr lang="en-US" b="1" dirty="0"/>
              <a:t>Stage 2: Retinal Images</a:t>
            </a:r>
          </a:p>
          <a:p>
            <a:pPr lvl="2"/>
            <a:r>
              <a:rPr lang="en-US" dirty="0"/>
              <a:t>Then continued SSL training using </a:t>
            </a:r>
            <a:r>
              <a:rPr lang="en-US" b="1" dirty="0"/>
              <a:t>1.6 million unlabeled retinal images</a:t>
            </a:r>
            <a:endParaRPr lang="en-US" dirty="0"/>
          </a:p>
          <a:p>
            <a:pPr marL="1657350" lvl="3" indent="-285750"/>
            <a:r>
              <a:rPr lang="en-US" b="1" dirty="0"/>
              <a:t>904,170 CFP images</a:t>
            </a:r>
            <a:endParaRPr lang="en-US" dirty="0"/>
          </a:p>
          <a:p>
            <a:pPr marL="1657350" lvl="3" indent="-285750"/>
            <a:r>
              <a:rPr lang="en-US" b="1" dirty="0"/>
              <a:t>736,442 OCT images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F85B9-43C0-43B0-FC43-7424669BBBCF}"/>
              </a:ext>
            </a:extLst>
          </p:cNvPr>
          <p:cNvSpPr txBox="1"/>
          <p:nvPr/>
        </p:nvSpPr>
        <p:spPr>
          <a:xfrm>
            <a:off x="681789" y="1393461"/>
            <a:ext cx="60987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Two-Stage Pretraining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7F03C-FF0C-A7C3-0AE8-C814244167AC}"/>
              </a:ext>
            </a:extLst>
          </p:cNvPr>
          <p:cNvSpPr txBox="1"/>
          <p:nvPr/>
        </p:nvSpPr>
        <p:spPr>
          <a:xfrm>
            <a:off x="225878" y="6320237"/>
            <a:ext cx="117402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Once </a:t>
            </a:r>
            <a:r>
              <a:rPr lang="en-US" sz="2400" dirty="0" err="1"/>
              <a:t>RETFound</a:t>
            </a:r>
            <a:r>
              <a:rPr lang="en-US" sz="2400" dirty="0"/>
              <a:t> was pretrained, they </a:t>
            </a:r>
            <a:r>
              <a:rPr lang="en-US" sz="2400" b="1" dirty="0"/>
              <a:t>fine-tuned</a:t>
            </a:r>
            <a:r>
              <a:rPr lang="en-US" sz="2400" dirty="0"/>
              <a:t> it by labeled datasets for various tasks</a:t>
            </a:r>
          </a:p>
        </p:txBody>
      </p:sp>
    </p:spTree>
    <p:extLst>
      <p:ext uri="{BB962C8B-B14F-4D97-AF65-F5344CB8AC3E}">
        <p14:creationId xmlns:p14="http://schemas.microsoft.com/office/powerpoint/2010/main" val="384243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09F9-97DE-34F2-7005-01EB3255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RETFound</a:t>
            </a:r>
            <a:r>
              <a:rPr lang="en-US" dirty="0"/>
              <a:t> Architecture – Masked Autoencoder for Retinal Image Pretraining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B5F5F8-48D2-5AF7-F7B3-DC7541A66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1975" y="1882148"/>
            <a:ext cx="7643527" cy="402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5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2C10-FF2B-F007-AC4C-E221A5A1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</a:t>
            </a:r>
            <a:r>
              <a:rPr lang="en-US" b="1" dirty="0" err="1"/>
              <a:t>RETFound</a:t>
            </a:r>
            <a:r>
              <a:rPr lang="en-US" b="1" dirty="0"/>
              <a:t> was created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CFD26-B425-573B-43E3-8A348CA42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Supervised Fine-Tuning for Clinical Tasks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b="1" dirty="0"/>
              <a:t>decoder is removed</a:t>
            </a:r>
            <a:r>
              <a:rPr lang="en-US" sz="2000" dirty="0"/>
              <a:t>, and the </a:t>
            </a:r>
            <a:r>
              <a:rPr lang="en-US" sz="2000" b="1" dirty="0"/>
              <a:t>encoder is fine-tuned</a:t>
            </a:r>
            <a:r>
              <a:rPr lang="en-US" sz="2000" dirty="0"/>
              <a:t> on labeled medical tasks</a:t>
            </a:r>
          </a:p>
        </p:txBody>
      </p:sp>
    </p:spTree>
    <p:extLst>
      <p:ext uri="{BB962C8B-B14F-4D97-AF65-F5344CB8AC3E}">
        <p14:creationId xmlns:p14="http://schemas.microsoft.com/office/powerpoint/2010/main" val="409806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63B1-33FC-BEB9-354E-66D29B8E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RETFound</a:t>
            </a:r>
            <a:r>
              <a:rPr lang="en-US" dirty="0"/>
              <a:t> Fine-Tuning for Disease Prediction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269466-554E-9D6F-6856-D8EEEF5FF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76612" y="1690688"/>
            <a:ext cx="3962011" cy="420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5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430CD-C452-8803-80A1-B674F4FE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42" y="653142"/>
            <a:ext cx="10482943" cy="602524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Tasks were grouped into 3 categories:</a:t>
            </a:r>
          </a:p>
          <a:p>
            <a:pPr>
              <a:buNone/>
            </a:pPr>
            <a:r>
              <a:rPr lang="en-US" b="1" dirty="0"/>
              <a:t>🧿 1. Ocular Disease Diagnosis</a:t>
            </a:r>
          </a:p>
          <a:p>
            <a:pPr>
              <a:buNone/>
            </a:pPr>
            <a:r>
              <a:rPr lang="en-US" dirty="0"/>
              <a:t>→ Detect if a person currently has an eye disease</a:t>
            </a:r>
            <a:br>
              <a:rPr lang="en-US" dirty="0"/>
            </a:br>
            <a:r>
              <a:rPr lang="en-US" dirty="0"/>
              <a:t>(e.g., diabetic retinopathy, glaucoma)</a:t>
            </a:r>
          </a:p>
          <a:p>
            <a:pPr>
              <a:buNone/>
            </a:pPr>
            <a:r>
              <a:rPr lang="en-US" b="1" dirty="0"/>
              <a:t>🔮 2. Ocular Disease Prognosis</a:t>
            </a:r>
          </a:p>
          <a:p>
            <a:pPr>
              <a:buNone/>
            </a:pPr>
            <a:r>
              <a:rPr lang="en-US" dirty="0"/>
              <a:t>→ Predict if an eye disease will </a:t>
            </a:r>
            <a:r>
              <a:rPr lang="en-US" b="1" dirty="0"/>
              <a:t>develop in the future</a:t>
            </a:r>
            <a:br>
              <a:rPr lang="en-US" dirty="0"/>
            </a:br>
            <a:r>
              <a:rPr lang="en-US" dirty="0"/>
              <a:t>(e.g., will the other eye develop wet-AMD in 1 year?)</a:t>
            </a:r>
          </a:p>
          <a:p>
            <a:pPr>
              <a:buNone/>
            </a:pPr>
            <a:r>
              <a:rPr lang="en-US" b="1" dirty="0"/>
              <a:t>❤️🧠 3. Systemic Disease Prediction (</a:t>
            </a:r>
            <a:r>
              <a:rPr lang="en-US" b="1" dirty="0" err="1"/>
              <a:t>Oculomics</a:t>
            </a:r>
            <a:r>
              <a:rPr lang="en-US" b="1" dirty="0"/>
              <a:t>)</a:t>
            </a:r>
          </a:p>
          <a:p>
            <a:pPr>
              <a:buNone/>
            </a:pPr>
            <a:r>
              <a:rPr lang="en-US" dirty="0"/>
              <a:t>→ Use eye images to predict the </a:t>
            </a:r>
            <a:r>
              <a:rPr lang="en-US" b="1" dirty="0"/>
              <a:t>future risk of body-wide diseases</a:t>
            </a:r>
            <a:r>
              <a:rPr lang="en-US" dirty="0"/>
              <a:t> like:</a:t>
            </a:r>
          </a:p>
          <a:p>
            <a:pPr lvl="1"/>
            <a:r>
              <a:rPr lang="en-US" dirty="0"/>
              <a:t>Stroke</a:t>
            </a:r>
          </a:p>
          <a:p>
            <a:pPr lvl="1"/>
            <a:r>
              <a:rPr lang="en-US" dirty="0"/>
              <a:t>Heart failure</a:t>
            </a:r>
          </a:p>
          <a:p>
            <a:pPr lvl="1"/>
            <a:r>
              <a:rPr lang="en-US" dirty="0"/>
              <a:t>Heart attack (myocardial infarction)</a:t>
            </a:r>
          </a:p>
          <a:p>
            <a:pPr lvl="1"/>
            <a:r>
              <a:rPr lang="en-US" dirty="0"/>
              <a:t>Parkinson’s disease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10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970F-00D2-2280-0E78-8EEB5390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E7966E-F100-56B9-EE4C-C5A4D1436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629" y="846515"/>
            <a:ext cx="9922741" cy="51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0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EB25-E46C-391A-9D7B-164DE054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models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AF3BD7-0064-6A4C-0386-5EF1A1E11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91300" y="426830"/>
            <a:ext cx="5600700" cy="5729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A1C582-74BB-1862-2DE0-A2A3CB6EB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49" y="1752393"/>
            <a:ext cx="6407151" cy="332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52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7778-6BA3-0267-40DB-51867C80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2CEB77-F654-C4BA-5DA2-427C70840747}"/>
              </a:ext>
            </a:extLst>
          </p:cNvPr>
          <p:cNvSpPr txBox="1"/>
          <p:nvPr/>
        </p:nvSpPr>
        <p:spPr>
          <a:xfrm>
            <a:off x="736600" y="2400062"/>
            <a:ext cx="816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AUROC = Area Under the Receiver Operating Characteristic Curve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29E5A-25F0-D426-8C15-3F1A3CEB12AC}"/>
              </a:ext>
            </a:extLst>
          </p:cNvPr>
          <p:cNvSpPr txBox="1"/>
          <p:nvPr/>
        </p:nvSpPr>
        <p:spPr>
          <a:xfrm>
            <a:off x="787400" y="2958624"/>
            <a:ext cx="619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AUPR = Area Under the Precision-Recall Curve 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7990F615-C28A-505B-3DD7-BD7EF9540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1690688"/>
            <a:ext cx="44323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527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39E0-747F-9D23-FFF4-A30A44C6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01" y="1313616"/>
            <a:ext cx="569539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 on ocular disease diagnostic classification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BA9FE4-F574-0124-E7DD-80954A1C1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3807" y="365708"/>
            <a:ext cx="5357300" cy="57848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E32B65-507A-285F-84EC-7DAA4873606B}"/>
              </a:ext>
            </a:extLst>
          </p:cNvPr>
          <p:cNvSpPr txBox="1"/>
          <p:nvPr/>
        </p:nvSpPr>
        <p:spPr>
          <a:xfrm>
            <a:off x="376860" y="5363066"/>
            <a:ext cx="4363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effectLst/>
                <a:latin typeface="Times"/>
              </a:rPr>
              <a:t>c) Performance on ocular disease prognosis.</a:t>
            </a:r>
            <a:endParaRPr lang="en-US" dirty="0">
              <a:effectLst/>
              <a:latin typeface="Time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069BD5-B33F-B862-93AD-C1ECF9B8C0B5}"/>
              </a:ext>
            </a:extLst>
          </p:cNvPr>
          <p:cNvSpPr txBox="1"/>
          <p:nvPr/>
        </p:nvSpPr>
        <p:spPr>
          <a:xfrm>
            <a:off x="376860" y="4218822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effectLst/>
                <a:latin typeface="Times"/>
              </a:rPr>
              <a:t>b) External evaluation.</a:t>
            </a:r>
            <a:endParaRPr lang="en-US" dirty="0"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636844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0FC7-C589-406D-9B72-EFC0A4B7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374E6B-696F-9A3D-EA55-873B4FE16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1377" y="200722"/>
            <a:ext cx="6413519" cy="61097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774429-C647-5444-EF69-9BA1F13F4C38}"/>
              </a:ext>
            </a:extLst>
          </p:cNvPr>
          <p:cNvSpPr txBox="1"/>
          <p:nvPr/>
        </p:nvSpPr>
        <p:spPr>
          <a:xfrm>
            <a:off x="1373460" y="1690688"/>
            <a:ext cx="378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>
                <a:effectLst/>
                <a:latin typeface="Times"/>
              </a:rPr>
              <a:t>Performance (AUPR) on ocular disease diagnostic</a:t>
            </a:r>
            <a:r>
              <a:rPr lang="en-US" dirty="0">
                <a:latin typeface="Times"/>
              </a:rPr>
              <a:t> </a:t>
            </a:r>
            <a:r>
              <a:rPr lang="en-US" i="1" dirty="0">
                <a:effectLst/>
                <a:latin typeface="Times"/>
              </a:rPr>
              <a:t>classification.</a:t>
            </a:r>
            <a:endParaRPr lang="en-US" dirty="0">
              <a:effectLst/>
              <a:latin typeface="Time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80835-3E18-6A6C-C972-EB08DF35E1EF}"/>
              </a:ext>
            </a:extLst>
          </p:cNvPr>
          <p:cNvSpPr txBox="1"/>
          <p:nvPr/>
        </p:nvSpPr>
        <p:spPr>
          <a:xfrm>
            <a:off x="1112327" y="5167312"/>
            <a:ext cx="4311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effectLst/>
                <a:latin typeface="Times"/>
              </a:rPr>
              <a:t>c) Performance on ocular disease prognosis.</a:t>
            </a:r>
            <a:endParaRPr lang="en-US" dirty="0">
              <a:effectLst/>
              <a:latin typeface="Time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4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98DE3-A57B-F164-5BB5-9CCF7E88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Introduction to </a:t>
            </a:r>
            <a:r>
              <a:rPr lang="en-US" sz="6000" dirty="0" err="1"/>
              <a:t>RETFound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1C694-6808-9EE3-EAC4-9718DCD0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5205" cy="4351338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✅ </a:t>
            </a:r>
            <a:r>
              <a:rPr lang="en-US" sz="2000" b="1" dirty="0"/>
              <a:t>Medical AI</a:t>
            </a:r>
            <a:r>
              <a:rPr lang="en-US" sz="2000" dirty="0"/>
              <a:t> can detect eye and systemic diseases using retinal images</a:t>
            </a:r>
          </a:p>
          <a:p>
            <a:pPr>
              <a:buNone/>
            </a:pPr>
            <a:r>
              <a:rPr lang="en-US" sz="2000" dirty="0"/>
              <a:t>❌ Existing models: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Require </a:t>
            </a:r>
            <a:r>
              <a:rPr lang="en-US" sz="2000" b="1" dirty="0"/>
              <a:t>lots of expert-labeled data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Are </a:t>
            </a:r>
            <a:r>
              <a:rPr lang="en-US" sz="2000" b="1" dirty="0"/>
              <a:t>task-specific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Lack </a:t>
            </a:r>
            <a:r>
              <a:rPr lang="en-US" sz="2000" b="1" dirty="0"/>
              <a:t>generalizability</a:t>
            </a:r>
            <a:r>
              <a:rPr lang="en-US" sz="2000" dirty="0"/>
              <a:t> across clinical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46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EDB8-AD0D-1469-4184-99CD4988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017C00-CBA2-53D6-F531-A09FE1B0E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32439" y="365125"/>
            <a:ext cx="5759361" cy="59260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38E51C-CDFD-F4DB-0F76-7F288BE24A03}"/>
              </a:ext>
            </a:extLst>
          </p:cNvPr>
          <p:cNvSpPr txBox="1"/>
          <p:nvPr/>
        </p:nvSpPr>
        <p:spPr>
          <a:xfrm>
            <a:off x="958516" y="2383803"/>
            <a:ext cx="2514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Performance on 3-year incidence prediction of systemic diseases with retinal images.</a:t>
            </a:r>
          </a:p>
        </p:txBody>
      </p:sp>
    </p:spTree>
    <p:extLst>
      <p:ext uri="{BB962C8B-B14F-4D97-AF65-F5344CB8AC3E}">
        <p14:creationId xmlns:p14="http://schemas.microsoft.com/office/powerpoint/2010/main" val="3622712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92D-7A72-9B5C-9CBC-C3212ACB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019E0B-2327-0AA4-5479-9C53A01C0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1400" y="365125"/>
            <a:ext cx="6502400" cy="592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50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FE29-5960-78BE-875F-CF8A063C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Label efficiency for disease detection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48C117-42B7-E319-08AE-516936115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440034"/>
            <a:ext cx="4926351" cy="46314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F62646-BF41-1DDA-B993-02DB7515C050}"/>
              </a:ext>
            </a:extLst>
          </p:cNvPr>
          <p:cNvSpPr txBox="1"/>
          <p:nvPr/>
        </p:nvSpPr>
        <p:spPr>
          <a:xfrm>
            <a:off x="838200" y="2228671"/>
            <a:ext cx="40548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Label efficiency refers to the amount of training data and labels required to achieve a target performance level for a given downstream task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027EE-EB91-6E68-7637-FB4E2967927A}"/>
              </a:ext>
            </a:extLst>
          </p:cNvPr>
          <p:cNvSpPr txBox="1"/>
          <p:nvPr/>
        </p:nvSpPr>
        <p:spPr>
          <a:xfrm>
            <a:off x="2715774" y="4653256"/>
            <a:ext cx="2602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save about 80% of the training time</a:t>
            </a:r>
          </a:p>
        </p:txBody>
      </p:sp>
    </p:spTree>
    <p:extLst>
      <p:ext uri="{BB962C8B-B14F-4D97-AF65-F5344CB8AC3E}">
        <p14:creationId xmlns:p14="http://schemas.microsoft.com/office/powerpoint/2010/main" val="1164306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7BD7-8A94-6EF1-768B-5CEEB5D0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strategies for </a:t>
            </a:r>
            <a:r>
              <a:rPr lang="en-US" dirty="0" err="1"/>
              <a:t>RETFound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5435A8-584F-FCCA-47F1-EF103E547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58187" y="1690688"/>
            <a:ext cx="47683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24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6CEC-AE3E-B066-1705-5B2FFD2C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CD81B-5591-CDD3-9762-4AABAE96F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used an advanced explanation tool (RELPROP42) to visualize the salient regions of images conducive to classifications made by fine-tuned models in downstream tasks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4F632-48CA-44DB-357D-884CE88D4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050" y="3230965"/>
            <a:ext cx="7016424" cy="235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17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0C89-108F-2710-ED75-143ED438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to age distribution shifts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70B1AF-72E8-BEC4-99AC-C3A10042F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0195" y="1690688"/>
            <a:ext cx="7339218" cy="2857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76BC5C-4302-89EA-7D9D-7512ADC44876}"/>
              </a:ext>
            </a:extLst>
          </p:cNvPr>
          <p:cNvSpPr txBox="1"/>
          <p:nvPr/>
        </p:nvSpPr>
        <p:spPr>
          <a:xfrm>
            <a:off x="520182" y="1544843"/>
            <a:ext cx="45451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when a disease is related to </a:t>
            </a:r>
            <a:r>
              <a:rPr lang="en-US" b="1" dirty="0"/>
              <a:t>age</a:t>
            </a:r>
            <a:r>
              <a:rPr lang="en-US" dirty="0"/>
              <a:t>, it’s hard to tell whether a model is predicting </a:t>
            </a:r>
            <a:r>
              <a:rPr lang="en-US" b="1" dirty="0"/>
              <a:t>the disease</a:t>
            </a:r>
            <a:r>
              <a:rPr lang="en-US" dirty="0"/>
              <a:t> or just </a:t>
            </a:r>
            <a:r>
              <a:rPr lang="en-US" b="1" dirty="0"/>
              <a:t>the person’s age</a:t>
            </a:r>
            <a:r>
              <a:rPr lang="en-US" dirty="0"/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E805E-17C0-6658-2F3E-4ECB98E54932}"/>
              </a:ext>
            </a:extLst>
          </p:cNvPr>
          <p:cNvSpPr txBox="1"/>
          <p:nvPr/>
        </p:nvSpPr>
        <p:spPr>
          <a:xfrm>
            <a:off x="2914466" y="545705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Models might just learn to </a:t>
            </a:r>
            <a:r>
              <a:rPr lang="en-US" b="1" dirty="0"/>
              <a:t>predict age</a:t>
            </a:r>
            <a:r>
              <a:rPr lang="en-US" dirty="0"/>
              <a:t>, not actual disease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8D4A3E-4D4C-6A79-CDA7-FC27C15EA1B4}"/>
              </a:ext>
            </a:extLst>
          </p:cNvPr>
          <p:cNvSpPr txBox="1"/>
          <p:nvPr/>
        </p:nvSpPr>
        <p:spPr>
          <a:xfrm>
            <a:off x="2565550" y="5689483"/>
            <a:ext cx="8308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RETFound</a:t>
            </a:r>
            <a:r>
              <a:rPr lang="en-US" dirty="0"/>
              <a:t> learned </a:t>
            </a:r>
            <a:r>
              <a:rPr lang="en-US" b="1" dirty="0"/>
              <a:t>anatomical structure changes</a:t>
            </a:r>
            <a:r>
              <a:rPr lang="en-US" dirty="0"/>
              <a:t>, not just 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DC71B4-A6C3-1628-54EB-ECC05249424A}"/>
              </a:ext>
            </a:extLst>
          </p:cNvPr>
          <p:cNvSpPr txBox="1"/>
          <p:nvPr/>
        </p:nvSpPr>
        <p:spPr>
          <a:xfrm>
            <a:off x="520182" y="2598003"/>
            <a:ext cx="44368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Experiment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</a:t>
            </a:r>
            <a:r>
              <a:rPr lang="en-US" dirty="0"/>
              <a:t>: Predict myocardial infarction from retinal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Disease group</a:t>
            </a:r>
            <a:r>
              <a:rPr lang="en-US" dirty="0"/>
              <a:t>: Fixed (mean age = 72.1)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Control groups</a:t>
            </a:r>
            <a:r>
              <a:rPr lang="en-US" dirty="0"/>
              <a:t>: Four healthy groups with mean 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66.8, 68.5, 70.4, and 71.9</a:t>
            </a:r>
          </a:p>
        </p:txBody>
      </p:sp>
    </p:spTree>
    <p:extLst>
      <p:ext uri="{BB962C8B-B14F-4D97-AF65-F5344CB8AC3E}">
        <p14:creationId xmlns:p14="http://schemas.microsoft.com/office/powerpoint/2010/main" val="928126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482F-181E-06FB-825C-43AF4950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989" y="1074988"/>
            <a:ext cx="10515600" cy="132556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E9627-2CCD-2CF9-98FD-0128D1F7E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06" y="37266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188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6980-3F0F-B095-DDA7-D89C4709A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407" y="526385"/>
            <a:ext cx="10515600" cy="1325563"/>
          </a:xfrm>
        </p:spPr>
        <p:txBody>
          <a:bodyPr/>
          <a:lstStyle/>
          <a:p>
            <a:r>
              <a:rPr lang="en-US" sz="4400" b="1" dirty="0" err="1"/>
              <a:t>RETFound</a:t>
            </a:r>
            <a:r>
              <a:rPr lang="en-US" sz="4400" b="1" dirty="0"/>
              <a:t>:</a:t>
            </a:r>
            <a:br>
              <a:rPr lang="en-US" sz="4400" b="1" dirty="0"/>
            </a:br>
            <a:endParaRPr lang="en-US" dirty="0"/>
          </a:p>
        </p:txBody>
      </p:sp>
      <p:pic>
        <p:nvPicPr>
          <p:cNvPr id="5" name="Content Placeholder 4" descr="A cat sitting on a table&#10;&#10;AI-generated content may be incorrect.">
            <a:extLst>
              <a:ext uri="{FF2B5EF4-FFF2-40B4-BE49-F238E27FC236}">
                <a16:creationId xmlns:a16="http://schemas.microsoft.com/office/drawing/2014/main" id="{DDB74EEF-5C91-192E-7E12-669CB54BC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05844" y="706581"/>
            <a:ext cx="5860284" cy="3906856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A3083E-7025-FA34-951B-B58650FD8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267216"/>
              </p:ext>
            </p:extLst>
          </p:nvPr>
        </p:nvGraphicFramePr>
        <p:xfrm>
          <a:off x="6934200" y="288746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30088231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Use in </a:t>
                      </a:r>
                      <a:r>
                        <a:rPr lang="en-US" b="1" dirty="0" err="1"/>
                        <a:t>RETFound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9510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F58907-DFC5-C8E3-77FD-E985C2099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367264"/>
              </p:ext>
            </p:extLst>
          </p:nvPr>
        </p:nvGraphicFramePr>
        <p:xfrm>
          <a:off x="5337463" y="4894011"/>
          <a:ext cx="1517073" cy="914400"/>
        </p:xfrm>
        <a:graphic>
          <a:graphicData uri="http://schemas.openxmlformats.org/drawingml/2006/table">
            <a:tbl>
              <a:tblPr/>
              <a:tblGrid>
                <a:gridCol w="1517073">
                  <a:extLst>
                    <a:ext uri="{9D8B030D-6E8A-4147-A177-3AD203B41FA5}">
                      <a16:colId xmlns:a16="http://schemas.microsoft.com/office/drawing/2014/main" val="3263838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✅ For downstream fine-tuning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385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296E66-570E-7870-DCE8-D85FF0007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711694"/>
              </p:ext>
            </p:extLst>
          </p:nvPr>
        </p:nvGraphicFramePr>
        <p:xfrm>
          <a:off x="7242463" y="4853286"/>
          <a:ext cx="1517073" cy="365760"/>
        </p:xfrm>
        <a:graphic>
          <a:graphicData uri="http://schemas.openxmlformats.org/drawingml/2006/table">
            <a:tbl>
              <a:tblPr/>
              <a:tblGrid>
                <a:gridCol w="1517073">
                  <a:extLst>
                    <a:ext uri="{9D8B030D-6E8A-4147-A177-3AD203B41FA5}">
                      <a16:colId xmlns:a16="http://schemas.microsoft.com/office/drawing/2014/main" val="3143384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❌ Not used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82523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C53F38-225E-081B-0BF3-85CB29426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443707"/>
              </p:ext>
            </p:extLst>
          </p:nvPr>
        </p:nvGraphicFramePr>
        <p:xfrm>
          <a:off x="9531927" y="4875961"/>
          <a:ext cx="2299853" cy="914400"/>
        </p:xfrm>
        <a:graphic>
          <a:graphicData uri="http://schemas.openxmlformats.org/drawingml/2006/table">
            <a:tbl>
              <a:tblPr/>
              <a:tblGrid>
                <a:gridCol w="2299853">
                  <a:extLst>
                    <a:ext uri="{9D8B030D-6E8A-4147-A177-3AD203B41FA5}">
                      <a16:colId xmlns:a16="http://schemas.microsoft.com/office/drawing/2014/main" val="3889621409"/>
                    </a:ext>
                  </a:extLst>
                </a:gridCol>
              </a:tblGrid>
              <a:tr h="216232">
                <a:tc>
                  <a:txBody>
                    <a:bodyPr/>
                    <a:lstStyle/>
                    <a:p>
                      <a:r>
                        <a:rPr lang="en-US" dirty="0"/>
                        <a:t>✅ For pretraining on 1.6M </a:t>
                      </a:r>
                      <a:r>
                        <a:rPr lang="en-US" dirty="0" err="1"/>
                        <a:t>unlabelled</a:t>
                      </a:r>
                      <a:r>
                        <a:rPr lang="en-US" dirty="0"/>
                        <a:t> retinal images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0145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09F73B4-DDD4-5CE7-EA94-E3A7226C05E3}"/>
              </a:ext>
            </a:extLst>
          </p:cNvPr>
          <p:cNvSpPr txBox="1"/>
          <p:nvPr/>
        </p:nvSpPr>
        <p:spPr>
          <a:xfrm>
            <a:off x="675407" y="4613437"/>
            <a:ext cx="37060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SSL is a machine learning method that </a:t>
            </a:r>
            <a:r>
              <a:rPr lang="en-US" b="1" dirty="0"/>
              <a:t>learns from unlabeled data</a:t>
            </a:r>
            <a:r>
              <a:rPr lang="en-US" dirty="0"/>
              <a:t> by solving artificial “pretext tasks”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CBEC3-18C9-2492-1372-B071BE3B42B6}"/>
              </a:ext>
            </a:extLst>
          </p:cNvPr>
          <p:cNvSpPr txBox="1"/>
          <p:nvPr/>
        </p:nvSpPr>
        <p:spPr>
          <a:xfrm>
            <a:off x="675407" y="2244563"/>
            <a:ext cx="39821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/>
              <a:t>Trained on </a:t>
            </a:r>
            <a:r>
              <a:rPr lang="en-US" sz="1800" b="1" dirty="0"/>
              <a:t>1.6 million </a:t>
            </a:r>
            <a:r>
              <a:rPr lang="en-US" sz="1800" b="1" dirty="0" err="1"/>
              <a:t>unlabelled</a:t>
            </a:r>
            <a:r>
              <a:rPr lang="en-US" sz="1800" b="1" dirty="0"/>
              <a:t> retinal images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Uses </a:t>
            </a:r>
            <a:r>
              <a:rPr lang="en-US" sz="1800" b="1" dirty="0"/>
              <a:t>Self-Supervised Learning (SSL)</a:t>
            </a:r>
            <a:r>
              <a:rPr lang="en-US" sz="1800" dirty="0"/>
              <a:t> </a:t>
            </a:r>
          </a:p>
          <a:p>
            <a:pPr>
              <a:buNone/>
            </a:pPr>
            <a:r>
              <a:rPr lang="en-US" sz="1800" dirty="0"/>
              <a:t>Fine-tuned with </a:t>
            </a:r>
            <a:r>
              <a:rPr lang="en-US" sz="1800" b="1" dirty="0"/>
              <a:t>minimal labeled data</a:t>
            </a:r>
            <a:r>
              <a:rPr lang="en-US" sz="1800" dirty="0"/>
              <a:t> for many downstream tasks</a:t>
            </a:r>
          </a:p>
        </p:txBody>
      </p:sp>
    </p:spTree>
    <p:extLst>
      <p:ext uri="{BB962C8B-B14F-4D97-AF65-F5344CB8AC3E}">
        <p14:creationId xmlns:p14="http://schemas.microsoft.com/office/powerpoint/2010/main" val="257482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4ABF-FCF4-F40D-D1C6-BF5785A5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Main Types of SSL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FBEB7-29BF-DE9F-614B-7B831C65B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Contrastive SSL</a:t>
            </a:r>
          </a:p>
          <a:p>
            <a:r>
              <a:rPr lang="en-US" b="1" dirty="0"/>
              <a:t>2. Generative SSL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D4AA-01AA-D1C2-066B-EF5DF9C40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27" y="212219"/>
            <a:ext cx="11617036" cy="54895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1. Contrastive SSL</a:t>
            </a:r>
          </a:p>
          <a:p>
            <a:pPr marL="457200" lvl="1" indent="0">
              <a:buNone/>
            </a:pPr>
            <a:r>
              <a:rPr lang="en-US" b="1" dirty="0"/>
              <a:t>Goal</a:t>
            </a:r>
            <a:r>
              <a:rPr lang="en-US" dirty="0"/>
              <a:t>: Teach the model to tell </a:t>
            </a:r>
            <a:r>
              <a:rPr lang="en-US" b="1" dirty="0"/>
              <a:t>which images are similar</a:t>
            </a:r>
            <a:r>
              <a:rPr lang="en-US" dirty="0"/>
              <a:t> and </a:t>
            </a:r>
            <a:r>
              <a:rPr lang="en-US" b="1" dirty="0"/>
              <a:t>which are different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How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b="1" dirty="0"/>
              <a:t>1. Take one image </a:t>
            </a:r>
            <a:r>
              <a:rPr lang="en-US" dirty="0"/>
              <a:t>Call it </a:t>
            </a:r>
            <a:r>
              <a:rPr lang="en-US" b="1" dirty="0"/>
              <a:t>Image A</a:t>
            </a:r>
            <a:r>
              <a:rPr lang="en-US" dirty="0"/>
              <a:t>.</a:t>
            </a:r>
          </a:p>
          <a:p>
            <a:pPr lvl="1">
              <a:buNone/>
            </a:pPr>
            <a:r>
              <a:rPr lang="en-US" b="1" dirty="0"/>
              <a:t>2. Make two slightly different versions of it (</a:t>
            </a:r>
            <a:r>
              <a:rPr lang="en-US" dirty="0"/>
              <a:t>Cropping, Brightening, Rotating)</a:t>
            </a:r>
          </a:p>
          <a:p>
            <a:pPr lvl="1">
              <a:buNone/>
            </a:pPr>
            <a:r>
              <a:rPr lang="en-US" dirty="0"/>
              <a:t>Now you have:</a:t>
            </a:r>
          </a:p>
          <a:p>
            <a:pPr lvl="2"/>
            <a:r>
              <a:rPr lang="en-US" b="1" dirty="0"/>
              <a:t>A1</a:t>
            </a:r>
            <a:r>
              <a:rPr lang="en-US" dirty="0"/>
              <a:t> = first version of the image</a:t>
            </a:r>
          </a:p>
          <a:p>
            <a:pPr lvl="2"/>
            <a:r>
              <a:rPr lang="en-US" b="1" dirty="0"/>
              <a:t>A2</a:t>
            </a:r>
            <a:r>
              <a:rPr lang="en-US" dirty="0"/>
              <a:t> = second version of the </a:t>
            </a:r>
            <a:r>
              <a:rPr lang="en-US" i="1" dirty="0"/>
              <a:t>same</a:t>
            </a:r>
            <a:r>
              <a:rPr lang="en-US" dirty="0"/>
              <a:t> image</a:t>
            </a:r>
          </a:p>
          <a:p>
            <a:pPr lvl="2">
              <a:buNone/>
            </a:pPr>
            <a:r>
              <a:rPr lang="en-US" dirty="0"/>
              <a:t>	 These two are called a </a:t>
            </a:r>
            <a:r>
              <a:rPr lang="en-US" b="1" dirty="0"/>
              <a:t>positive pair</a:t>
            </a:r>
            <a:r>
              <a:rPr lang="en-US" dirty="0"/>
              <a:t> — they come from the same source.</a:t>
            </a:r>
          </a:p>
          <a:p>
            <a:pPr lvl="1">
              <a:buNone/>
            </a:pPr>
            <a:r>
              <a:rPr lang="en-US" b="1" dirty="0"/>
              <a:t>3. Also pick a completely different image (Image B)</a:t>
            </a:r>
          </a:p>
          <a:p>
            <a:pPr lvl="2"/>
            <a:r>
              <a:rPr lang="en-US" dirty="0"/>
              <a:t>That becomes a </a:t>
            </a:r>
            <a:r>
              <a:rPr lang="en-US" b="1" dirty="0"/>
              <a:t>negative</a:t>
            </a:r>
            <a:r>
              <a:rPr lang="en-US" dirty="0"/>
              <a:t> example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475A6C-1F67-D6FA-F7D9-E7F68E73D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974485"/>
              </p:ext>
            </p:extLst>
          </p:nvPr>
        </p:nvGraphicFramePr>
        <p:xfrm>
          <a:off x="962891" y="5109413"/>
          <a:ext cx="10515600" cy="6400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4044514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24346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A1 vs B (different image)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Push apart</a:t>
                      </a:r>
                      <a:r>
                        <a:rPr lang="en-US" dirty="0"/>
                        <a:t> their representations (make them different)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6465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673319-0F2C-BF4B-34D0-6F24B64BD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810651"/>
              </p:ext>
            </p:extLst>
          </p:nvPr>
        </p:nvGraphicFramePr>
        <p:xfrm>
          <a:off x="962891" y="5729241"/>
          <a:ext cx="10515600" cy="6400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426810041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430182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A1 vs A2 (same image)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Pull together</a:t>
                      </a:r>
                      <a:r>
                        <a:rPr lang="en-US" dirty="0"/>
                        <a:t> their feature representations (make them similar)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61905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2D337A8-0989-5FFF-11F7-09B9C0AA5822}"/>
              </a:ext>
            </a:extLst>
          </p:cNvPr>
          <p:cNvSpPr txBox="1"/>
          <p:nvPr/>
        </p:nvSpPr>
        <p:spPr>
          <a:xfrm>
            <a:off x="845126" y="4421634"/>
            <a:ext cx="76477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b="1" dirty="0"/>
              <a:t>Popular methods</a:t>
            </a:r>
            <a:r>
              <a:rPr lang="en-US" sz="2400" dirty="0"/>
              <a:t>: </a:t>
            </a:r>
            <a:r>
              <a:rPr lang="en-US" sz="2400" dirty="0" err="1"/>
              <a:t>SimCLR</a:t>
            </a:r>
            <a:r>
              <a:rPr lang="en-US" sz="2400" dirty="0"/>
              <a:t>, MoCo, DINO, </a:t>
            </a:r>
            <a:r>
              <a:rPr lang="en-US" sz="2400" dirty="0" err="1"/>
              <a:t>SwAV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948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9153-4CCA-D0A7-46F4-735D2803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A3982-1651-4986-115B-7D7A3ACEC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535"/>
            <a:ext cx="10515600" cy="49443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2. Generative SSL</a:t>
            </a:r>
          </a:p>
          <a:p>
            <a:pPr lvl="1"/>
            <a:r>
              <a:rPr lang="en-US" b="1" dirty="0"/>
              <a:t>Goal</a:t>
            </a:r>
            <a:r>
              <a:rPr lang="en-US" dirty="0"/>
              <a:t>: Teach the model to </a:t>
            </a:r>
            <a:r>
              <a:rPr lang="en-US" b="1" dirty="0"/>
              <a:t>understand the structure of an image</a:t>
            </a:r>
            <a:r>
              <a:rPr lang="en-US" dirty="0"/>
              <a:t> by making it </a:t>
            </a:r>
            <a:r>
              <a:rPr lang="en-US" b="1" dirty="0"/>
              <a:t>rebuild</a:t>
            </a:r>
            <a:r>
              <a:rPr lang="en-US" dirty="0"/>
              <a:t> or </a:t>
            </a:r>
            <a:r>
              <a:rPr lang="en-US" b="1" dirty="0"/>
              <a:t>predict missing parts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How</a:t>
            </a:r>
            <a:r>
              <a:rPr lang="en-US" dirty="0"/>
              <a:t>:</a:t>
            </a:r>
          </a:p>
          <a:p>
            <a:pPr marL="1200150" lvl="2" indent="-285750"/>
            <a:r>
              <a:rPr lang="en-US" dirty="0"/>
              <a:t>Take an image → </a:t>
            </a:r>
            <a:r>
              <a:rPr lang="en-US" b="1" dirty="0"/>
              <a:t>mask part of it</a:t>
            </a:r>
            <a:r>
              <a:rPr lang="en-US" dirty="0"/>
              <a:t> (e.g., 75% of the pixels).</a:t>
            </a:r>
          </a:p>
          <a:p>
            <a:pPr marL="1200150" lvl="2" indent="-285750"/>
            <a:r>
              <a:rPr lang="en-US" dirty="0"/>
              <a:t>Ask the model to </a:t>
            </a:r>
            <a:r>
              <a:rPr lang="en-US" b="1" dirty="0"/>
              <a:t>guess what the missing parts should look like</a:t>
            </a:r>
            <a:r>
              <a:rPr lang="en-US" dirty="0"/>
              <a:t>.</a:t>
            </a:r>
          </a:p>
          <a:p>
            <a:pPr lvl="1">
              <a:buNone/>
            </a:pPr>
            <a:r>
              <a:rPr lang="en-US" b="1" dirty="0"/>
              <a:t>Popular method</a:t>
            </a:r>
            <a:r>
              <a:rPr lang="en-US" dirty="0"/>
              <a:t>: </a:t>
            </a:r>
            <a:r>
              <a:rPr lang="en-US" b="1" dirty="0"/>
              <a:t>Masked Autoencoder (MAE)</a:t>
            </a:r>
            <a:r>
              <a:rPr lang="en-US" dirty="0"/>
              <a:t> ← used in </a:t>
            </a:r>
            <a:r>
              <a:rPr lang="en-US" dirty="0" err="1"/>
              <a:t>RETFound</a:t>
            </a:r>
            <a:endParaRPr lang="en-US" dirty="0"/>
          </a:p>
          <a:p>
            <a:pPr lvl="1"/>
            <a:r>
              <a:rPr lang="en-US" dirty="0"/>
              <a:t>The model must understand </a:t>
            </a:r>
            <a:r>
              <a:rPr lang="en-US" b="1" dirty="0"/>
              <a:t>what the whole retina should look like</a:t>
            </a:r>
            <a:r>
              <a:rPr lang="en-US" dirty="0"/>
              <a:t> to successfully fill in the blanks — so it learns detailed </a:t>
            </a:r>
            <a:r>
              <a:rPr lang="en-US" b="1" dirty="0"/>
              <a:t>anatomical and disease-related features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0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75BA-6DD0-4039-428D-9C5BAA67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</a:t>
            </a:r>
            <a:r>
              <a:rPr lang="en-US" b="1" dirty="0" err="1"/>
              <a:t>RETFound</a:t>
            </a:r>
            <a:r>
              <a:rPr lang="en-US" b="1" dirty="0"/>
              <a:t> was created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D207-0484-2FE2-BF0F-8F967E632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Start with Self-Supervised Learning (SSL)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349A5-9E97-5F68-14B8-0557D6B35EA0}"/>
              </a:ext>
            </a:extLst>
          </p:cNvPr>
          <p:cNvSpPr txBox="1"/>
          <p:nvPr/>
        </p:nvSpPr>
        <p:spPr>
          <a:xfrm>
            <a:off x="1454728" y="2535382"/>
            <a:ext cx="92721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They used </a:t>
            </a:r>
            <a:r>
              <a:rPr lang="en-US" sz="2400" b="1" dirty="0"/>
              <a:t>Masked Autoencoder (MAE) </a:t>
            </a:r>
            <a:r>
              <a:rPr lang="en-US" sz="2400" dirty="0"/>
              <a:t>SSL method 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They created two separate </a:t>
            </a:r>
            <a:r>
              <a:rPr lang="en-US" sz="2400" dirty="0" err="1"/>
              <a:t>RETFound</a:t>
            </a:r>
            <a:r>
              <a:rPr lang="en-US" sz="2400" dirty="0"/>
              <a:t> models using two types of images</a:t>
            </a:r>
          </a:p>
        </p:txBody>
      </p:sp>
    </p:spTree>
    <p:extLst>
      <p:ext uri="{BB962C8B-B14F-4D97-AF65-F5344CB8AC3E}">
        <p14:creationId xmlns:p14="http://schemas.microsoft.com/office/powerpoint/2010/main" val="154894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82677-E4F2-7CD9-ADF8-F748ED9EF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8" y="1297586"/>
            <a:ext cx="7412181" cy="493005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err="1"/>
              <a:t>Colour</a:t>
            </a:r>
            <a:r>
              <a:rPr lang="en-US" b="1" dirty="0"/>
              <a:t> Fundus Photography (CFP)</a:t>
            </a:r>
            <a:br>
              <a:rPr lang="en-US" dirty="0"/>
            </a:br>
            <a:r>
              <a:rPr lang="en-US" dirty="0"/>
              <a:t>→ It's a regular 2D color photo of the back of the eye (retina).</a:t>
            </a:r>
            <a:br>
              <a:rPr lang="en-US" dirty="0"/>
            </a:br>
            <a:r>
              <a:rPr lang="en-US" dirty="0"/>
              <a:t>→ Shows blood vessels, optic nerve, and surface features.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b="1" dirty="0"/>
              <a:t>Optical Coherence Tomography (OCT)</a:t>
            </a:r>
            <a:br>
              <a:rPr lang="en-US" dirty="0"/>
            </a:br>
            <a:r>
              <a:rPr lang="en-US" dirty="0"/>
              <a:t>→ It's like an ultrasound, but uses </a:t>
            </a:r>
            <a:r>
              <a:rPr lang="en-US" b="1" dirty="0"/>
              <a:t>light instead of sound</a:t>
            </a:r>
            <a:r>
              <a:rPr lang="en-US" dirty="0"/>
              <a:t> to create </a:t>
            </a:r>
            <a:r>
              <a:rPr lang="en-US" b="1" dirty="0"/>
              <a:t>cross-sectional images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→ Shows detailed layers inside the retina — useful for spotting things like swelling or degeneration.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DD274-CE25-2B79-81BD-9C113D5F4211}"/>
              </a:ext>
            </a:extLst>
          </p:cNvPr>
          <p:cNvSpPr txBox="1"/>
          <p:nvPr/>
        </p:nvSpPr>
        <p:spPr>
          <a:xfrm>
            <a:off x="235528" y="2610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Retina Images:</a:t>
            </a:r>
          </a:p>
        </p:txBody>
      </p:sp>
      <p:pic>
        <p:nvPicPr>
          <p:cNvPr id="3074" name="Picture 2" descr="Fundus Photography Test for Retina ...">
            <a:extLst>
              <a:ext uri="{FF2B5EF4-FFF2-40B4-BE49-F238E27FC236}">
                <a16:creationId xmlns:a16="http://schemas.microsoft.com/office/drawing/2014/main" id="{5901FC29-E62D-A2A1-6541-BF5504594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872" y="1297586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at is an OCT Scan?">
            <a:extLst>
              <a:ext uri="{FF2B5EF4-FFF2-40B4-BE49-F238E27FC236}">
                <a16:creationId xmlns:a16="http://schemas.microsoft.com/office/drawing/2014/main" id="{2922AE70-CBCC-BDF2-B80A-595E4AD85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572" y="4271840"/>
            <a:ext cx="41529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297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AF7D-8154-C134-DCBA-9FEB9874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53" y="84975"/>
            <a:ext cx="10515600" cy="1325563"/>
          </a:xfrm>
        </p:spPr>
        <p:txBody>
          <a:bodyPr/>
          <a:lstStyle/>
          <a:p>
            <a:r>
              <a:rPr lang="en-US" dirty="0"/>
              <a:t>Why it matters?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DCCD9-809A-FEBA-139F-96FAE233E2CA}"/>
              </a:ext>
            </a:extLst>
          </p:cNvPr>
          <p:cNvSpPr txBox="1"/>
          <p:nvPr/>
        </p:nvSpPr>
        <p:spPr>
          <a:xfrm>
            <a:off x="297872" y="1410538"/>
            <a:ext cx="1145078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✅ The </a:t>
            </a:r>
            <a:r>
              <a:rPr lang="en-US" sz="2000" b="1" dirty="0"/>
              <a:t>retina is part of the brain</a:t>
            </a:r>
            <a:r>
              <a:rPr lang="en-US" sz="2000" dirty="0"/>
              <a:t> — literally an extension of the central nervous system (CNS).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By looking at the </a:t>
            </a:r>
            <a:r>
              <a:rPr lang="en-US" sz="2000" b="1" dirty="0"/>
              <a:t>optic nerve</a:t>
            </a:r>
            <a:r>
              <a:rPr lang="en-US" sz="2000" dirty="0"/>
              <a:t> and </a:t>
            </a:r>
            <a:r>
              <a:rPr lang="en-US" sz="2000" b="1" dirty="0"/>
              <a:t>inner layers of the retina</a:t>
            </a:r>
            <a:r>
              <a:rPr lang="en-US" sz="2000" dirty="0"/>
              <a:t>, doctors and AI models can </a:t>
            </a:r>
            <a:r>
              <a:rPr lang="en-US" sz="2000" b="1" dirty="0"/>
              <a:t>observe signs of brain-related diseases</a:t>
            </a:r>
            <a:r>
              <a:rPr lang="en-US" sz="2000" dirty="0"/>
              <a:t> — without needing brain scans or surgery.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That’s why it’s helpful in studying </a:t>
            </a:r>
            <a:r>
              <a:rPr lang="en-US" sz="2000" b="1" dirty="0"/>
              <a:t>neurodegeneration</a:t>
            </a:r>
            <a:r>
              <a:rPr lang="en-US" sz="2000" dirty="0"/>
              <a:t>,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Alzheimer’s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Parkinson’s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Multiple sclerosis</a:t>
            </a:r>
            <a:endParaRPr lang="en-US" sz="2000" dirty="0"/>
          </a:p>
          <a:p>
            <a:r>
              <a:rPr lang="en-US" sz="2000" b="1" dirty="0"/>
              <a:t>It’s non-invasive</a:t>
            </a:r>
            <a:r>
              <a:rPr lang="en-US" sz="2000" dirty="0"/>
              <a:t> = no needles, no radiation, just a camera flash.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B8589-6CE0-108B-7F9E-8A2D952E9F1A}"/>
              </a:ext>
            </a:extLst>
          </p:cNvPr>
          <p:cNvSpPr txBox="1"/>
          <p:nvPr/>
        </p:nvSpPr>
        <p:spPr>
          <a:xfrm>
            <a:off x="297872" y="4373856"/>
            <a:ext cx="1159625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✅ The </a:t>
            </a:r>
            <a:r>
              <a:rPr lang="en-US" sz="2000" b="1" dirty="0"/>
              <a:t>blood vessels in the retina</a:t>
            </a:r>
            <a:r>
              <a:rPr lang="en-US" sz="2000" dirty="0"/>
              <a:t> reflect the health of blood vessels </a:t>
            </a:r>
            <a:r>
              <a:rPr lang="en-US" sz="2000" b="1" dirty="0"/>
              <a:t>throughout your body</a:t>
            </a:r>
            <a:r>
              <a:rPr lang="en-US" sz="2000" dirty="0"/>
              <a:t>.</a:t>
            </a:r>
          </a:p>
          <a:p>
            <a:pPr>
              <a:buNone/>
            </a:pPr>
            <a:r>
              <a:rPr lang="en-US" sz="2000" dirty="0"/>
              <a:t>If those vessels are stiff, swollen, or twisted, it can signal: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Heart disease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Kidney problems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Hypertension</a:t>
            </a:r>
            <a:endParaRPr lang="en-US" sz="2000" dirty="0"/>
          </a:p>
          <a:p>
            <a:r>
              <a:rPr lang="en-US" sz="2000" dirty="0"/>
              <a:t>This is because all blood vessels are part of the same system — changes in one part (the eye) can reflect changes elsewhere.</a:t>
            </a:r>
          </a:p>
        </p:txBody>
      </p:sp>
    </p:spTree>
    <p:extLst>
      <p:ext uri="{BB962C8B-B14F-4D97-AF65-F5344CB8AC3E}">
        <p14:creationId xmlns:p14="http://schemas.microsoft.com/office/powerpoint/2010/main" val="419406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1841</Words>
  <Application>Microsoft Macintosh PowerPoint</Application>
  <PresentationFormat>Widescreen</PresentationFormat>
  <Paragraphs>207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-apple-system</vt:lpstr>
      <vt:lpstr>Aptos</vt:lpstr>
      <vt:lpstr>Aptos Display</vt:lpstr>
      <vt:lpstr>Arial</vt:lpstr>
      <vt:lpstr>Times</vt:lpstr>
      <vt:lpstr>Office Theme</vt:lpstr>
      <vt:lpstr>A foundation model for generalizable disease detection from retinal images </vt:lpstr>
      <vt:lpstr>Introduction to RETFound</vt:lpstr>
      <vt:lpstr>RETFound: </vt:lpstr>
      <vt:lpstr>The Two Main Types of SSL</vt:lpstr>
      <vt:lpstr>PowerPoint Presentation</vt:lpstr>
      <vt:lpstr>PowerPoint Presentation</vt:lpstr>
      <vt:lpstr>How RETFound was created </vt:lpstr>
      <vt:lpstr>PowerPoint Presentation</vt:lpstr>
      <vt:lpstr>Why it matters?</vt:lpstr>
      <vt:lpstr>How RETFound was created (Continued) </vt:lpstr>
      <vt:lpstr>RETFound Architecture – Masked Autoencoder for Retinal Image Pretraining</vt:lpstr>
      <vt:lpstr>How RETFound was created </vt:lpstr>
      <vt:lpstr>RETFound Fine-Tuning for Disease Prediction</vt:lpstr>
      <vt:lpstr>PowerPoint Presentation</vt:lpstr>
      <vt:lpstr>PowerPoint Presentation</vt:lpstr>
      <vt:lpstr>comparison models </vt:lpstr>
      <vt:lpstr>Evaluation</vt:lpstr>
      <vt:lpstr>Performance on ocular disease diagnostic classification </vt:lpstr>
      <vt:lpstr>PowerPoint Presentation</vt:lpstr>
      <vt:lpstr>PowerPoint Presentation</vt:lpstr>
      <vt:lpstr>PowerPoint Presentation</vt:lpstr>
      <vt:lpstr>Label efficiency for disease detection </vt:lpstr>
      <vt:lpstr>SSL strategies for RETFound</vt:lpstr>
      <vt:lpstr>PowerPoint Presentation</vt:lpstr>
      <vt:lpstr>Robustness to age distribution shifts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Pegah Khorasani (Student)</dc:creator>
  <cp:lastModifiedBy>Pegah Khorasani (Student)</cp:lastModifiedBy>
  <cp:revision>1</cp:revision>
  <dcterms:created xsi:type="dcterms:W3CDTF">2025-04-22T21:35:11Z</dcterms:created>
  <dcterms:modified xsi:type="dcterms:W3CDTF">2025-04-23T19:06:12Z</dcterms:modified>
</cp:coreProperties>
</file>