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83" r:id="rId8"/>
    <p:sldId id="269" r:id="rId9"/>
    <p:sldId id="270" r:id="rId10"/>
    <p:sldId id="284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85" r:id="rId19"/>
    <p:sldId id="273" r:id="rId20"/>
    <p:sldId id="274" r:id="rId21"/>
    <p:sldId id="280" r:id="rId22"/>
    <p:sldId id="275" r:id="rId23"/>
    <p:sldId id="278" r:id="rId24"/>
    <p:sldId id="279" r:id="rId25"/>
    <p:sldId id="276" r:id="rId26"/>
    <p:sldId id="277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/>
    <p:restoredTop sz="94690"/>
  </p:normalViewPr>
  <p:slideViewPr>
    <p:cSldViewPr snapToGrid="0">
      <p:cViewPr>
        <p:scale>
          <a:sx n="91" d="100"/>
          <a:sy n="91" d="100"/>
        </p:scale>
        <p:origin x="312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CB40-3BCE-2B46-9C46-C1E2A2108E7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4856-C619-384E-8D88-0457DC72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is published in </a:t>
            </a:r>
            <a:r>
              <a:rPr lang="en-US" i="1" dirty="0" err="1"/>
              <a:t>eBioMedicine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34856-C619-384E-8D88-0457DC723A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template</a:t>
            </a:r>
            <a:r>
              <a:rPr lang="en-US" dirty="0"/>
              <a:t> refers to a </a:t>
            </a:r>
            <a:r>
              <a:rPr lang="en-US" b="1" dirty="0"/>
              <a:t>structured prompt</a:t>
            </a:r>
            <a:r>
              <a:rPr lang="en-US" dirty="0"/>
              <a:t> given to the LLMs to help them analyze clinical notes </a:t>
            </a:r>
            <a:r>
              <a:rPr lang="en-US" b="1" dirty="0"/>
              <a:t>accurately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34856-C619-384E-8D88-0457DC723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878D-B165-8CF2-2EE4-371AED398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79D0-8A40-84F1-4742-5F7440CB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53B1-7F00-459F-DDBE-9509B489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8A8C-62B1-64FA-5114-914D6D29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0D42-0718-A49C-8B9E-F079BAE4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476-1ED5-6442-30A5-BE6E4F5B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F6E2-BD26-48C4-3434-23C5A1C3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034E-CEBB-37AC-69A8-AA78D3AA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D08F-6F4A-1A36-BBAF-78FEDF4C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E731-9159-C87A-2837-21BD8C9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4DCCE-1331-6E6F-61CA-9C6037648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8EE2-020A-7ADF-F658-8BD0C347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F780-A1A0-BEF5-957D-F877E2F2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7A7B-42D2-228E-1294-59E2EA24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2D53-84A3-AEC4-000B-BF23AFFD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88F4-988A-2360-1F88-42EEB85C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8D97-87D9-B5C4-EF22-95332E9B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6B05-ECCD-B988-BF2A-FAB353D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B242-B8DA-A21F-4BCC-56E7AF9F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BA13-4042-4B7C-1B20-BA032A8E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BA4-7146-9AB1-A07E-63F75A2E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F61C-BA73-0621-A803-6CD0413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6E7B-A8C6-E6E5-061B-B599A20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8946-618C-19B3-1AF8-43711D45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C5C6-2807-B9BB-69FF-D1125DF7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4B0F-08A5-BD47-34F7-78FC2497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4BC-2197-FA18-CB96-4FA1E460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9E0A-5B1A-EAE8-65F5-D4084EB0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BEE93-0AC0-BF62-4FF5-929ADBEB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4A98-2D98-1317-ADCD-7C8C106A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1E70-80C7-F67D-94D6-396FD9CC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39BE-EC7D-6329-316F-2C5F3CA2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0E467-32C6-F7F2-E09B-35C51B6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ED0-252B-D000-A607-E190597C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F2580-A92F-8483-6F8C-99325D396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DEE0-9E53-C31F-C5D9-EC411E7C7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5D796-CC78-F1DE-E04E-BFD734D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5AD5B-C053-A045-F417-2CDDA554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3A6A5-455B-A86F-B53D-04152FDD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5161-0D9A-B7D4-AF6A-B8A11AC9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39FC-DD93-72BB-D68B-72F862A1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F0A83-1E13-3F73-D0CB-7F0A704B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E7BC9-E33E-9807-3313-7B2C5C78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2F8A6-BF10-767B-EFF6-28574486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30024-7999-1D9D-4DDE-9BC5C000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E34C-7A46-42D6-F518-14BD92D6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4738-7A6E-BA95-01DD-CC008E1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883B-EE48-15EF-C589-298BB154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BAE3-6866-5B59-D53A-774B2FA4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D740-FD55-5037-66C2-D27ED9B5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821E-842D-6330-EEC1-8B3C2362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20AB-C381-19BC-BA1B-80290E7C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B00D-83BE-5C71-DE90-B291AD69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07E1A-1C5A-9F5C-1111-E190149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3C4F-A861-E4F6-D5A1-4EF5462EE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D0B3E-B898-859C-4036-6E0BDD76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818E-CBA8-0A6C-B46A-2A1B7744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C623-DD5D-7D3B-4B5C-F00063F0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3288-05B3-CD18-D13B-6461EC4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98E8-8689-DF43-7197-A48E74AB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E3CF-C497-0EA2-59CD-15664DAD0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97258-79D1-5A40-AD5D-C977896770E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5E38-170E-35F6-B10B-65B727688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7D4F-44B7-2B46-933E-E2F7FDBC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A2EBE-2E85-EC4E-8CDD-AA74057C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C1415-6F01-A621-9F58-073880720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34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Enhancing early detection of cognitive decline in the elderly: a comparative study utilizing large language models in clinical notes</a:t>
            </a:r>
            <a:br>
              <a:rPr lang="en-US" sz="34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60D4-5875-BE76-5040-4C8E939A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October 12, 2024</a:t>
            </a:r>
          </a:p>
          <a:p>
            <a:r>
              <a:rPr lang="en-US" sz="2000">
                <a:solidFill>
                  <a:schemeClr val="bg1"/>
                </a:solidFill>
                <a:latin typeface="Source Sans Pro" panose="020B0503030403020204" pitchFamily="34" charset="0"/>
              </a:rPr>
              <a:t>Cited by 8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528A7-CBCD-A9D4-1013-3D36DD3F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172" y="1591143"/>
            <a:ext cx="12384343" cy="32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D3FD4-3394-9FB7-20CE-39AA55E224C7}"/>
              </a:ext>
            </a:extLst>
          </p:cNvPr>
          <p:cNvSpPr txBox="1"/>
          <p:nvPr/>
        </p:nvSpPr>
        <p:spPr>
          <a:xfrm>
            <a:off x="1550288" y="858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Prompt Improvement (Figure Section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24178-847D-D40B-1703-6F0FC24CEE18}"/>
              </a:ext>
            </a:extLst>
          </p:cNvPr>
          <p:cNvSpPr txBox="1"/>
          <p:nvPr/>
        </p:nvSpPr>
        <p:spPr>
          <a:xfrm>
            <a:off x="1727227" y="2181733"/>
            <a:ext cx="89782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step </a:t>
            </a:r>
            <a:r>
              <a:rPr lang="en-US" sz="2400" b="1" dirty="0"/>
              <a:t>aims to improve the AI's accuracy</a:t>
            </a:r>
            <a:r>
              <a:rPr lang="en-US" sz="2400" dirty="0"/>
              <a:t> by optimizing the </a:t>
            </a:r>
            <a:r>
              <a:rPr lang="en-US" sz="2400" b="1" dirty="0"/>
              <a:t>prompt structure</a:t>
            </a:r>
            <a:r>
              <a:rPr lang="en-US" sz="2400" dirty="0"/>
              <a:t> and </a:t>
            </a:r>
            <a:r>
              <a:rPr lang="en-US" sz="2400" b="1" dirty="0"/>
              <a:t>selecting the best examples</a:t>
            </a:r>
            <a:r>
              <a:rPr lang="en-US" sz="2400" dirty="0"/>
              <a:t> for few-shot learning.</a:t>
            </a:r>
          </a:p>
          <a:p>
            <a:r>
              <a:rPr lang="en-US" sz="2400" dirty="0"/>
              <a:t>The researchers tested </a:t>
            </a:r>
            <a:r>
              <a:rPr lang="en-US" sz="2400" b="1" dirty="0"/>
              <a:t>two major techniques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1️⃣ </a:t>
            </a:r>
            <a:r>
              <a:rPr lang="en-US" sz="2400" b="1" dirty="0"/>
              <a:t>Prompt Augmentation (Few-Shot Selection Strategies)</a:t>
            </a:r>
            <a:r>
              <a:rPr lang="en-US" sz="2400" dirty="0"/>
              <a:t> – Choosing the </a:t>
            </a:r>
            <a:r>
              <a:rPr lang="en-US" sz="2400" b="1" dirty="0"/>
              <a:t>best five examples</a:t>
            </a:r>
            <a:r>
              <a:rPr lang="en-US" sz="2400" dirty="0"/>
              <a:t> to guide the AI.</a:t>
            </a:r>
            <a:br>
              <a:rPr lang="en-US" sz="2400" dirty="0"/>
            </a:br>
            <a:r>
              <a:rPr lang="en-US" sz="2400" dirty="0"/>
              <a:t>2️⃣ </a:t>
            </a:r>
            <a:r>
              <a:rPr lang="en-US" sz="2400" b="1" dirty="0"/>
              <a:t>Error Analysis-Based Instructions</a:t>
            </a:r>
            <a:r>
              <a:rPr lang="en-US" sz="2400" dirty="0"/>
              <a:t> – Helping the AI </a:t>
            </a:r>
            <a:r>
              <a:rPr lang="en-US" sz="2400" b="1" dirty="0"/>
              <a:t>avoid common mistakes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83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59D455-0E2A-E2F6-5772-E83AEDE16699}"/>
              </a:ext>
            </a:extLst>
          </p:cNvPr>
          <p:cNvSpPr txBox="1"/>
          <p:nvPr/>
        </p:nvSpPr>
        <p:spPr>
          <a:xfrm>
            <a:off x="1792830" y="2036053"/>
            <a:ext cx="9095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1️⃣ Prompt Augmentation – Few-Shot Selection Strategies</a:t>
            </a:r>
          </a:p>
          <a:p>
            <a:r>
              <a:rPr lang="en-US" sz="2400" dirty="0"/>
              <a:t>💡 </a:t>
            </a:r>
            <a:r>
              <a:rPr lang="en-US" sz="2400" b="1" dirty="0"/>
              <a:t>What is Few-Shot Prompting?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 of asking the AI a question </a:t>
            </a:r>
            <a:r>
              <a:rPr lang="en-US" sz="2400" b="1" dirty="0"/>
              <a:t>without guidance</a:t>
            </a:r>
            <a:r>
              <a:rPr lang="en-US" sz="2400" dirty="0"/>
              <a:t>, you </a:t>
            </a:r>
            <a:r>
              <a:rPr lang="en-US" sz="2400" b="1" dirty="0"/>
              <a:t>provide five examples</a:t>
            </a:r>
            <a:r>
              <a:rPr lang="en-US" sz="2400" dirty="0"/>
              <a:t> of correct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helps the AI </a:t>
            </a:r>
            <a:r>
              <a:rPr lang="en-US" sz="2400" b="1" dirty="0"/>
              <a:t>learn patterns</a:t>
            </a:r>
            <a:r>
              <a:rPr lang="en-US" sz="2400" dirty="0"/>
              <a:t> before making a prediction.</a:t>
            </a:r>
          </a:p>
          <a:p>
            <a:r>
              <a:rPr lang="en-US" sz="2400" dirty="0"/>
              <a:t>The researchers tested </a:t>
            </a:r>
            <a:r>
              <a:rPr lang="en-US" sz="2400" b="1" dirty="0"/>
              <a:t>four ways</a:t>
            </a:r>
            <a:r>
              <a:rPr lang="en-US" sz="2400" dirty="0"/>
              <a:t> to pick these five examples</a:t>
            </a:r>
          </a:p>
        </p:txBody>
      </p:sp>
    </p:spTree>
    <p:extLst>
      <p:ext uri="{BB962C8B-B14F-4D97-AF65-F5344CB8AC3E}">
        <p14:creationId xmlns:p14="http://schemas.microsoft.com/office/powerpoint/2010/main" val="29959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7C118-345D-C8D0-68D8-0DE9D885C7EB}"/>
              </a:ext>
            </a:extLst>
          </p:cNvPr>
          <p:cNvSpPr txBox="1"/>
          <p:nvPr/>
        </p:nvSpPr>
        <p:spPr>
          <a:xfrm>
            <a:off x="1256168" y="502808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🔹 Strategy 1: Hard Prompting – Random Selection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Five examples were picked randomly</a:t>
            </a:r>
            <a:r>
              <a:rPr lang="en-US" dirty="0"/>
              <a:t> from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 learned from these examples before making predictions.</a:t>
            </a:r>
          </a:p>
          <a:p>
            <a:r>
              <a:rPr lang="en-US" dirty="0"/>
              <a:t>❌ </a:t>
            </a:r>
            <a:r>
              <a:rPr lang="en-US" b="1" dirty="0"/>
              <a:t>Weakness: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examples might be </a:t>
            </a:r>
            <a:r>
              <a:rPr lang="en-US" b="1" dirty="0"/>
              <a:t>too similar or irrelevant</a:t>
            </a:r>
            <a:r>
              <a:rPr lang="en-US" dirty="0"/>
              <a:t>, leading to </a:t>
            </a:r>
            <a:r>
              <a:rPr lang="en-US" b="1" dirty="0"/>
              <a:t>poor generalization</a:t>
            </a:r>
            <a:r>
              <a:rPr lang="en-US" dirty="0"/>
              <a:t>.</a:t>
            </a:r>
          </a:p>
          <a:p>
            <a:r>
              <a:rPr lang="en-US" b="1" dirty="0"/>
              <a:t>In This Study: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picking five clinical notes </a:t>
            </a:r>
            <a:r>
              <a:rPr lang="en-US" b="1" dirty="0"/>
              <a:t>might not cover all cognitive decline cases</a:t>
            </a:r>
            <a:r>
              <a:rPr lang="en-US" dirty="0"/>
              <a:t>, confusing the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A6616-9D38-2509-6F67-373EF3283FF4}"/>
              </a:ext>
            </a:extLst>
          </p:cNvPr>
          <p:cNvSpPr txBox="1"/>
          <p:nvPr/>
        </p:nvSpPr>
        <p:spPr>
          <a:xfrm>
            <a:off x="1401024" y="4099545"/>
            <a:ext cx="73084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 1:</a:t>
            </a:r>
            <a:br>
              <a:rPr lang="en-US" dirty="0"/>
            </a:br>
            <a:r>
              <a:rPr lang="en-US" i="1" dirty="0"/>
              <a:t>"Patient forgets to take medications regularly. MoCA score: 18/30." → </a:t>
            </a:r>
            <a:r>
              <a:rPr lang="en-US" b="1" i="1" dirty="0"/>
              <a:t>Cognitive Decline = YES</a:t>
            </a:r>
            <a:endParaRPr lang="en-US" dirty="0"/>
          </a:p>
          <a:p>
            <a:r>
              <a:rPr lang="en-US" b="1" dirty="0"/>
              <a:t>Example 2:</a:t>
            </a:r>
            <a:br>
              <a:rPr lang="en-US" dirty="0"/>
            </a:br>
            <a:r>
              <a:rPr lang="en-US" i="1" dirty="0"/>
              <a:t>"Patient reports occasional forgetfulness but performs well in daily activities. Memory test normal." → </a:t>
            </a:r>
            <a:r>
              <a:rPr lang="en-US" b="1" i="1" dirty="0"/>
              <a:t>Cognitive Decline =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6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CD524-4824-CB6B-9354-6478B9CA45BD}"/>
              </a:ext>
            </a:extLst>
          </p:cNvPr>
          <p:cNvSpPr txBox="1"/>
          <p:nvPr/>
        </p:nvSpPr>
        <p:spPr>
          <a:xfrm>
            <a:off x="2186865" y="1582340"/>
            <a:ext cx="60975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🔹 Strategy 2: Hard Prompting – Targeted Selection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Five examples were chosen where the AI previously failed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examples </a:t>
            </a:r>
            <a:r>
              <a:rPr lang="en-US" b="1" dirty="0"/>
              <a:t>directly address the model’s weaknesses</a:t>
            </a:r>
            <a:r>
              <a:rPr lang="en-US" dirty="0"/>
              <a:t>.</a:t>
            </a:r>
          </a:p>
          <a:p>
            <a:r>
              <a:rPr lang="en-US" dirty="0"/>
              <a:t>✔️ </a:t>
            </a:r>
            <a:r>
              <a:rPr lang="en-US" b="1" dirty="0"/>
              <a:t>Advantage: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AI </a:t>
            </a:r>
            <a:r>
              <a:rPr lang="en-US" b="1" dirty="0"/>
              <a:t>fix past mistakes</a:t>
            </a:r>
            <a:r>
              <a:rPr lang="en-US" dirty="0"/>
              <a:t>, especially in </a:t>
            </a:r>
            <a:r>
              <a:rPr lang="en-US" b="1" dirty="0"/>
              <a:t>borderline cases</a:t>
            </a:r>
            <a:r>
              <a:rPr lang="en-US" dirty="0"/>
              <a:t> where symptoms were </a:t>
            </a:r>
            <a:r>
              <a:rPr lang="en-US" b="1" dirty="0"/>
              <a:t>subtle but still significant</a:t>
            </a:r>
            <a:r>
              <a:rPr lang="en-US" dirty="0"/>
              <a:t>.</a:t>
            </a:r>
          </a:p>
          <a:p>
            <a:r>
              <a:rPr lang="en-US" dirty="0"/>
              <a:t>❌ </a:t>
            </a:r>
            <a:r>
              <a:rPr lang="en-US" b="1" dirty="0"/>
              <a:t>Weakness: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only </a:t>
            </a:r>
            <a:r>
              <a:rPr lang="en-US" b="1" dirty="0"/>
              <a:t>difficult cases</a:t>
            </a:r>
            <a:r>
              <a:rPr lang="en-US" dirty="0"/>
              <a:t> are included, the AI </a:t>
            </a:r>
            <a:r>
              <a:rPr lang="en-US" b="1" dirty="0"/>
              <a:t>might overfit to rare situations</a:t>
            </a:r>
            <a:r>
              <a:rPr lang="en-US" dirty="0"/>
              <a:t> and struggle with easy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72F8F-6509-0D81-520A-DC5080584CA6}"/>
              </a:ext>
            </a:extLst>
          </p:cNvPr>
          <p:cNvSpPr txBox="1"/>
          <p:nvPr/>
        </p:nvSpPr>
        <p:spPr>
          <a:xfrm>
            <a:off x="2120288" y="1864337"/>
            <a:ext cx="6672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🔹 Strategy 3: Hard Prompting – K-Means Clustering-Aided Selection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Used clustering (K-Means) to group similar cases together.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 representative case from each cluster was selected.</a:t>
            </a:r>
            <a:endParaRPr lang="en-US" dirty="0"/>
          </a:p>
          <a:p>
            <a:r>
              <a:rPr lang="en-US" dirty="0"/>
              <a:t>✔️ </a:t>
            </a:r>
            <a:r>
              <a:rPr lang="en-US" b="1" dirty="0"/>
              <a:t>Advantage: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five examples are </a:t>
            </a:r>
            <a:r>
              <a:rPr lang="en-US" b="1" dirty="0"/>
              <a:t>diverse</a:t>
            </a:r>
            <a:r>
              <a:rPr lang="en-US" dirty="0"/>
              <a:t>, covering </a:t>
            </a:r>
            <a:r>
              <a:rPr lang="en-US" b="1" dirty="0"/>
              <a:t>different types of cognitive decline cases</a:t>
            </a:r>
            <a:r>
              <a:rPr lang="en-US" dirty="0"/>
              <a:t>.</a:t>
            </a:r>
          </a:p>
          <a:p>
            <a:r>
              <a:rPr lang="en-US" dirty="0"/>
              <a:t>❌ </a:t>
            </a:r>
            <a:r>
              <a:rPr lang="en-US" b="1" dirty="0"/>
              <a:t>Weakness: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</a:t>
            </a:r>
            <a:r>
              <a:rPr lang="en-US" b="1" dirty="0"/>
              <a:t>extra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6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145EE-016B-5A95-A3A5-7B8F04BF1939}"/>
              </a:ext>
            </a:extLst>
          </p:cNvPr>
          <p:cNvSpPr txBox="1"/>
          <p:nvPr/>
        </p:nvSpPr>
        <p:spPr>
          <a:xfrm>
            <a:off x="1420246" y="2754084"/>
            <a:ext cx="60975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🔹 Strategy 4: RAG – Dynamic Five-Shot Selection (Best Method)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 (Retrieval-Augmented Generation) dynamically retrieves the five most relevant cases</a:t>
            </a:r>
            <a:r>
              <a:rPr lang="en-US" dirty="0"/>
              <a:t> for each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K-Nearest Neighbors (KNN) + OpenAI’s text embeddings</a:t>
            </a:r>
            <a:r>
              <a:rPr lang="en-US" dirty="0"/>
              <a:t> to find the closest matches.</a:t>
            </a:r>
          </a:p>
          <a:p>
            <a:r>
              <a:rPr lang="en-US" dirty="0"/>
              <a:t>✔️ </a:t>
            </a:r>
            <a:r>
              <a:rPr lang="en-US" b="1" dirty="0"/>
              <a:t>Advantage: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 </a:t>
            </a:r>
            <a:r>
              <a:rPr lang="en-US" b="1" dirty="0"/>
              <a:t>always sees the most relevant examples</a:t>
            </a:r>
            <a:r>
              <a:rPr lang="en-US" dirty="0"/>
              <a:t>, improving accuracy.</a:t>
            </a:r>
          </a:p>
          <a:p>
            <a:r>
              <a:rPr lang="en-US" dirty="0"/>
              <a:t>❌ </a:t>
            </a:r>
            <a:r>
              <a:rPr lang="en-US" b="1" dirty="0"/>
              <a:t>Weakness: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</a:t>
            </a:r>
            <a:r>
              <a:rPr lang="en-US" b="1" dirty="0"/>
              <a:t>more computation</a:t>
            </a:r>
            <a:r>
              <a:rPr lang="en-US" dirty="0"/>
              <a:t> than static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8B4E8-C771-2710-DD29-A745C1B07188}"/>
              </a:ext>
            </a:extLst>
          </p:cNvPr>
          <p:cNvSpPr txBox="1"/>
          <p:nvPr/>
        </p:nvSpPr>
        <p:spPr>
          <a:xfrm>
            <a:off x="1420246" y="247782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Retrieval-Augmented Generation (RAG)</a:t>
            </a:r>
            <a:r>
              <a:rPr lang="en-US" dirty="0"/>
              <a:t> is an AI technique that </a:t>
            </a:r>
            <a:r>
              <a:rPr lang="en-US" b="1" dirty="0"/>
              <a:t>enhances text generation models</a:t>
            </a:r>
            <a:r>
              <a:rPr lang="en-US" dirty="0"/>
              <a:t> by </a:t>
            </a:r>
            <a:r>
              <a:rPr lang="en-US" b="1" dirty="0"/>
              <a:t>retrieving relevant information</a:t>
            </a:r>
            <a:r>
              <a:rPr lang="en-US" dirty="0"/>
              <a:t> before generating a response. Instead of just relying on pre-trained knowledge, RAG </a:t>
            </a:r>
            <a:r>
              <a:rPr lang="en-US" b="1" dirty="0"/>
              <a:t>searches a database</a:t>
            </a:r>
            <a:r>
              <a:rPr lang="en-US" dirty="0"/>
              <a:t> for relevant documents, extracts useful information, and then generates a more accurate and context-aware response</a:t>
            </a:r>
          </a:p>
        </p:txBody>
      </p:sp>
    </p:spTree>
    <p:extLst>
      <p:ext uri="{BB962C8B-B14F-4D97-AF65-F5344CB8AC3E}">
        <p14:creationId xmlns:p14="http://schemas.microsoft.com/office/powerpoint/2010/main" val="417616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4BB37-5030-6992-410C-1C59A9D928E4}"/>
              </a:ext>
            </a:extLst>
          </p:cNvPr>
          <p:cNvSpPr txBox="1"/>
          <p:nvPr/>
        </p:nvSpPr>
        <p:spPr>
          <a:xfrm>
            <a:off x="1020779" y="343504"/>
            <a:ext cx="76614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new clinical note says:</a:t>
            </a:r>
            <a:br>
              <a:rPr lang="en-US" dirty="0"/>
            </a:br>
            <a:r>
              <a:rPr lang="en-US" i="1" dirty="0"/>
              <a:t>"Patient reports short-term memory loss but scores normally on MMSE. MRI shows mild hippocampal atrophy."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 searches the dataset</a:t>
            </a:r>
            <a:r>
              <a:rPr lang="en-US" dirty="0"/>
              <a:t> and </a:t>
            </a:r>
            <a:r>
              <a:rPr lang="en-US" b="1" dirty="0"/>
              <a:t>retrieves five cases with similar symptoms</a:t>
            </a:r>
            <a:r>
              <a:rPr lang="en-US" dirty="0"/>
              <a:t>:</a:t>
            </a:r>
          </a:p>
          <a:p>
            <a:r>
              <a:rPr lang="en-US" b="1" dirty="0"/>
              <a:t>Example 1:</a:t>
            </a:r>
            <a:br>
              <a:rPr lang="en-US" dirty="0"/>
            </a:br>
            <a:r>
              <a:rPr lang="en-US" i="1" dirty="0"/>
              <a:t>"Mild memory decline reported. MRI: mild hippocampal atrophy." → </a:t>
            </a:r>
            <a:r>
              <a:rPr lang="en-US" b="1" i="1" dirty="0"/>
              <a:t>Cognitive Decline = YES</a:t>
            </a:r>
            <a:endParaRPr lang="en-US" dirty="0"/>
          </a:p>
          <a:p>
            <a:r>
              <a:rPr lang="en-US" b="1" dirty="0"/>
              <a:t>Example 2:</a:t>
            </a:r>
            <a:br>
              <a:rPr lang="en-US" dirty="0"/>
            </a:br>
            <a:r>
              <a:rPr lang="en-US" i="1" dirty="0"/>
              <a:t>"Short-term memory loss with normal MMSE but abnormal PET scan." → </a:t>
            </a:r>
            <a:r>
              <a:rPr lang="en-US" b="1" i="1" dirty="0"/>
              <a:t>Cognitive Decline = YES</a:t>
            </a:r>
            <a:endParaRPr lang="en-US" dirty="0"/>
          </a:p>
          <a:p>
            <a:r>
              <a:rPr lang="en-US" b="1" dirty="0"/>
              <a:t>Example 3:</a:t>
            </a:r>
            <a:br>
              <a:rPr lang="en-US" dirty="0"/>
            </a:br>
            <a:r>
              <a:rPr lang="en-US" i="1" dirty="0"/>
              <a:t>"Forgetfulness with borderline MoCA score. PET shows early Alzheimer’s markers." → </a:t>
            </a:r>
            <a:r>
              <a:rPr lang="en-US" b="1" i="1" dirty="0"/>
              <a:t>Cognitive Decline = YES</a:t>
            </a:r>
            <a:endParaRPr lang="en-US" dirty="0"/>
          </a:p>
          <a:p>
            <a:r>
              <a:rPr lang="en-US" b="1" dirty="0"/>
              <a:t>Example 4:</a:t>
            </a:r>
            <a:br>
              <a:rPr lang="en-US" dirty="0"/>
            </a:br>
            <a:r>
              <a:rPr lang="en-US" i="1" dirty="0"/>
              <a:t>"Normal MMSE, but MRI shows brain volume loss in temporal lobe." → </a:t>
            </a:r>
            <a:r>
              <a:rPr lang="en-US" b="1" i="1" dirty="0"/>
              <a:t>Cognitive Decline = YES</a:t>
            </a:r>
            <a:endParaRPr lang="en-US" dirty="0"/>
          </a:p>
          <a:p>
            <a:r>
              <a:rPr lang="en-US" b="1" dirty="0"/>
              <a:t>Example 5:</a:t>
            </a:r>
            <a:br>
              <a:rPr lang="en-US" dirty="0"/>
            </a:br>
            <a:r>
              <a:rPr lang="en-US" i="1" dirty="0"/>
              <a:t>"Confusion episodes increasing, despite no major cognitive test abnormalities." → </a:t>
            </a:r>
            <a:r>
              <a:rPr lang="en-US" b="1" i="1" dirty="0"/>
              <a:t>Cognitive Decline =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67CA-33CE-9998-A93F-FD217E19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9F42F-E090-157E-55EB-E71CDCB0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172" y="1591143"/>
            <a:ext cx="12384343" cy="32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C91372-9275-9605-B34B-20D829FBDC18}"/>
              </a:ext>
            </a:extLst>
          </p:cNvPr>
          <p:cNvSpPr txBox="1"/>
          <p:nvPr/>
        </p:nvSpPr>
        <p:spPr>
          <a:xfrm>
            <a:off x="1390327" y="1788781"/>
            <a:ext cx="94113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2️⃣ Error Analysis-Based Instructions</a:t>
            </a:r>
          </a:p>
          <a:p>
            <a:r>
              <a:rPr lang="en-US" sz="2400" dirty="0"/>
              <a:t>💡 </a:t>
            </a:r>
            <a:r>
              <a:rPr lang="en-US" sz="2400" b="1" dirty="0"/>
              <a:t>What is This?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researchers analyzed </a:t>
            </a:r>
            <a:r>
              <a:rPr lang="en-US" sz="2400" b="1" dirty="0"/>
              <a:t>where the AI made mistakes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Then, they </a:t>
            </a:r>
            <a:r>
              <a:rPr lang="en-US" sz="2400" b="1" dirty="0"/>
              <a:t>explicitly told the AI to avoid these mistakes</a:t>
            </a:r>
            <a:r>
              <a:rPr lang="en-US" sz="2400" dirty="0"/>
              <a:t> in the prompt.</a:t>
            </a:r>
          </a:p>
          <a:p>
            <a:r>
              <a:rPr lang="en-US" sz="2400" b="1" dirty="0"/>
              <a:t>🔹 Strategy 1: Prompt Without Error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AI received </a:t>
            </a:r>
            <a:r>
              <a:rPr lang="en-US" sz="2400" b="1" dirty="0"/>
              <a:t>no extra guidance</a:t>
            </a:r>
            <a:r>
              <a:rPr lang="en-US" sz="2400" dirty="0"/>
              <a:t> about past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Common errors were repeated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5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80C29-471C-248E-04F6-127B764B969C}"/>
              </a:ext>
            </a:extLst>
          </p:cNvPr>
          <p:cNvSpPr txBox="1"/>
          <p:nvPr/>
        </p:nvSpPr>
        <p:spPr>
          <a:xfrm>
            <a:off x="1758461" y="3319975"/>
            <a:ext cx="7990449" cy="1458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This study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aims to evaluate the performance of LLMs in detecting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signs of cognitive decline within real electronic health record (EHR)  clinical notes, using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this as a case study to explore their effectiveness and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compare their error profiles with those of traditional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models trained on domain-specific corpora. It compares GPT-4 and Llama 2 against traditional AI models. Additionally, it explores different prompt engineering strategies to improve model accuracy</a:t>
            </a: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DE1C9-762F-0B3E-FAAA-48C42EC239C2}"/>
              </a:ext>
            </a:extLst>
          </p:cNvPr>
          <p:cNvSpPr txBox="1"/>
          <p:nvPr/>
        </p:nvSpPr>
        <p:spPr>
          <a:xfrm>
            <a:off x="992459" y="1476636"/>
            <a:ext cx="9712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 Large language models (LLMs) have shown promising performance in various healthcare domains, 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effectiveness in identifying specific clinical conditions in real medical records is less explored. </a:t>
            </a:r>
            <a:endParaRPr lang="en-US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0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F3D1-3CA0-09DB-C251-6EEF88AB5477}"/>
              </a:ext>
            </a:extLst>
          </p:cNvPr>
          <p:cNvSpPr txBox="1"/>
          <p:nvPr/>
        </p:nvSpPr>
        <p:spPr>
          <a:xfrm>
            <a:off x="1003674" y="3403430"/>
            <a:ext cx="9700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The AI </a:t>
            </a:r>
            <a:r>
              <a:rPr lang="en-US" b="1" dirty="0"/>
              <a:t>frequently misclassified temporary forgetfulness</a:t>
            </a:r>
            <a:r>
              <a:rPr lang="en-US" dirty="0"/>
              <a:t> as cognitive decline.</a:t>
            </a:r>
          </a:p>
          <a:p>
            <a:r>
              <a:rPr lang="en-US" b="1" dirty="0"/>
              <a:t>Without error analysis-based instruction:</a:t>
            </a:r>
            <a:br>
              <a:rPr lang="en-US" dirty="0"/>
            </a:br>
            <a:r>
              <a:rPr lang="en-US" i="1" dirty="0"/>
              <a:t>"Patient forgets appointments sometimes but takes sedative medication."</a:t>
            </a:r>
            <a:r>
              <a:rPr lang="en-US" dirty="0"/>
              <a:t> → </a:t>
            </a:r>
            <a:r>
              <a:rPr lang="en-US" b="1" dirty="0"/>
              <a:t>Cognitive Decline = YES (incorrect).</a:t>
            </a:r>
            <a:endParaRPr lang="en-US" dirty="0"/>
          </a:p>
          <a:p>
            <a:r>
              <a:rPr lang="en-US" b="1" dirty="0"/>
              <a:t>With error analysis-based instruction:</a:t>
            </a:r>
            <a:br>
              <a:rPr lang="en-US" dirty="0"/>
            </a:br>
            <a:r>
              <a:rPr lang="en-US" i="1" dirty="0"/>
              <a:t>"DO NOT classify forgetfulness from medication as cognitive decline!"</a:t>
            </a:r>
            <a:br>
              <a:rPr lang="en-US" dirty="0"/>
            </a:br>
            <a:r>
              <a:rPr lang="en-US" i="1" dirty="0"/>
              <a:t>"Patient forgets appointments but takes sedative medication."</a:t>
            </a:r>
            <a:r>
              <a:rPr lang="en-US" dirty="0"/>
              <a:t> → </a:t>
            </a:r>
            <a:r>
              <a:rPr lang="en-US" b="1" dirty="0"/>
              <a:t>Cognitive Decline = NO (correct).</a:t>
            </a:r>
            <a:endParaRPr lang="en-US" dirty="0"/>
          </a:p>
          <a:p>
            <a:r>
              <a:rPr lang="en-US" dirty="0"/>
              <a:t>✔️ </a:t>
            </a:r>
            <a:r>
              <a:rPr lang="en-US" b="1" dirty="0"/>
              <a:t>Result:</a:t>
            </a:r>
            <a:r>
              <a:rPr lang="en-US" dirty="0"/>
              <a:t> The AI </a:t>
            </a:r>
            <a:r>
              <a:rPr lang="en-US" b="1" dirty="0"/>
              <a:t>stopped making this mistake</a:t>
            </a:r>
            <a:r>
              <a:rPr lang="en-US" dirty="0"/>
              <a:t> and improved its 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E420D-3882-AB56-547C-8C5936427E87}"/>
              </a:ext>
            </a:extLst>
          </p:cNvPr>
          <p:cNvSpPr txBox="1"/>
          <p:nvPr/>
        </p:nvSpPr>
        <p:spPr>
          <a:xfrm>
            <a:off x="1003674" y="789195"/>
            <a:ext cx="9203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🔹 Prompt With Error Analysis-Based Instructions (Best Method)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Combined error guidance + dynamic example selection (RAG).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 </a:t>
            </a:r>
            <a:r>
              <a:rPr lang="en-US" b="1" dirty="0"/>
              <a:t>avoided past mistakes AND saw the most relevant training cases</a:t>
            </a:r>
            <a:r>
              <a:rPr lang="en-US" dirty="0"/>
              <a:t>.</a:t>
            </a:r>
          </a:p>
          <a:p>
            <a:r>
              <a:rPr lang="en-US" dirty="0"/>
              <a:t>✔️ </a:t>
            </a:r>
            <a:r>
              <a:rPr lang="en-US" b="1" dirty="0"/>
              <a:t>Advantage: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performance</a:t>
            </a:r>
            <a:r>
              <a:rPr lang="en-US" dirty="0"/>
              <a:t> in reducing false positives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35442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9DD-C923-6440-61B1-F7447B54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5799D-255C-2149-1312-A82E9EEA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156" y="-29986"/>
            <a:ext cx="8228309" cy="69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E48F6-E006-63F7-20B0-0296B4853E31}"/>
              </a:ext>
            </a:extLst>
          </p:cNvPr>
          <p:cNvSpPr txBox="1"/>
          <p:nvPr/>
        </p:nvSpPr>
        <p:spPr>
          <a:xfrm>
            <a:off x="651803" y="428178"/>
            <a:ext cx="108883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Comparison &amp; Evaluation</a:t>
            </a:r>
          </a:p>
          <a:p>
            <a:r>
              <a:rPr lang="en-US" sz="2400" b="1" dirty="0"/>
              <a:t>📌 Models Compared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LLMs:</a:t>
            </a:r>
            <a:r>
              <a:rPr lang="en-US" sz="2400" dirty="0"/>
              <a:t> GPT-4, Llama 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Traditional AI:</a:t>
            </a:r>
            <a:r>
              <a:rPr lang="en-US" sz="2400" dirty="0"/>
              <a:t> </a:t>
            </a:r>
            <a:r>
              <a:rPr lang="en-US" sz="2400" dirty="0" err="1"/>
              <a:t>XGBoost</a:t>
            </a:r>
            <a:r>
              <a:rPr lang="en-US" sz="2400" dirty="0"/>
              <a:t>, Attention-Based DNN (CNN + </a:t>
            </a:r>
            <a:r>
              <a:rPr lang="en-US" sz="2400" dirty="0" err="1"/>
              <a:t>BiLSTM</a:t>
            </a:r>
            <a:r>
              <a:rPr lang="en-US" sz="2400" dirty="0"/>
              <a:t> + Attention)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Ensemble Model:</a:t>
            </a:r>
            <a:r>
              <a:rPr lang="en-US" sz="2400" dirty="0"/>
              <a:t> Combined all models using </a:t>
            </a:r>
            <a:r>
              <a:rPr lang="en-US" sz="2400" b="1" dirty="0"/>
              <a:t>majority voting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📌 Evaluation Metrics</a:t>
            </a:r>
          </a:p>
          <a:p>
            <a:r>
              <a:rPr lang="en-US" sz="2400" dirty="0"/>
              <a:t>✔ </a:t>
            </a:r>
            <a:r>
              <a:rPr lang="en-US" sz="2400" b="1" dirty="0"/>
              <a:t>Precision, Recall, F1 Score, Specificity, NPV</a:t>
            </a:r>
            <a:br>
              <a:rPr lang="en-US" sz="2400" dirty="0"/>
            </a:br>
            <a:r>
              <a:rPr lang="en-US" sz="2400" b="1" dirty="0"/>
              <a:t>📌 Key Findings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LLMs performed well, but did not outperform traditional models alone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Ensemble model improved accuracy by reducing individual model errors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Error analysis refined LLM performance using explicit correction instructions</a:t>
            </a:r>
            <a:endParaRPr lang="en-US" sz="2400" dirty="0"/>
          </a:p>
          <a:p>
            <a:r>
              <a:rPr lang="en-US" sz="2400" dirty="0"/>
              <a:t>💡 </a:t>
            </a:r>
            <a:r>
              <a:rPr lang="en-US" sz="2400" b="1" dirty="0"/>
              <a:t>Conclusion:</a:t>
            </a:r>
            <a:r>
              <a:rPr lang="en-US" sz="2400" dirty="0"/>
              <a:t> Combining LLMs with structured models </a:t>
            </a:r>
            <a:r>
              <a:rPr lang="en-US" sz="2400" b="1" dirty="0"/>
              <a:t>enhanced diagnostic accuracy</a:t>
            </a:r>
            <a:r>
              <a:rPr lang="en-US" sz="2400" dirty="0"/>
              <a:t> in detecting cognitive decline.</a:t>
            </a:r>
          </a:p>
        </p:txBody>
      </p:sp>
    </p:spTree>
    <p:extLst>
      <p:ext uri="{BB962C8B-B14F-4D97-AF65-F5344CB8AC3E}">
        <p14:creationId xmlns:p14="http://schemas.microsoft.com/office/powerpoint/2010/main" val="342139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9A45B6-A86D-6D81-1DB0-C185C1346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45845"/>
              </p:ext>
            </p:extLst>
          </p:nvPr>
        </p:nvGraphicFramePr>
        <p:xfrm>
          <a:off x="838199" y="1301857"/>
          <a:ext cx="8553774" cy="4652129"/>
        </p:xfrm>
        <a:graphic>
          <a:graphicData uri="http://schemas.openxmlformats.org/drawingml/2006/table">
            <a:tbl>
              <a:tblPr/>
              <a:tblGrid>
                <a:gridCol w="2851258">
                  <a:extLst>
                    <a:ext uri="{9D8B030D-6E8A-4147-A177-3AD203B41FA5}">
                      <a16:colId xmlns:a16="http://schemas.microsoft.com/office/drawing/2014/main" val="425428459"/>
                    </a:ext>
                  </a:extLst>
                </a:gridCol>
                <a:gridCol w="2851258">
                  <a:extLst>
                    <a:ext uri="{9D8B030D-6E8A-4147-A177-3AD203B41FA5}">
                      <a16:colId xmlns:a16="http://schemas.microsoft.com/office/drawing/2014/main" val="2953448187"/>
                    </a:ext>
                  </a:extLst>
                </a:gridCol>
                <a:gridCol w="2851258">
                  <a:extLst>
                    <a:ext uri="{9D8B030D-6E8A-4147-A177-3AD203B41FA5}">
                      <a16:colId xmlns:a16="http://schemas.microsoft.com/office/drawing/2014/main" val="186439536"/>
                    </a:ext>
                  </a:extLst>
                </a:gridCol>
              </a:tblGrid>
              <a:tr h="467031">
                <a:tc>
                  <a:txBody>
                    <a:bodyPr/>
                    <a:lstStyle/>
                    <a:p>
                      <a:r>
                        <a:rPr lang="en-US" b="1"/>
                        <a:t>Dataset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How It Was Used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24505"/>
                  </a:ext>
                </a:extLst>
              </a:tr>
              <a:tr h="817305">
                <a:tc>
                  <a:txBody>
                    <a:bodyPr/>
                    <a:lstStyle/>
                    <a:p>
                      <a:r>
                        <a:rPr lang="en-US" b="1"/>
                        <a:t>Dataset I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LLM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Tested different LLMs + prompt templates (GPT-4 vs. Llama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37374"/>
                  </a:ext>
                </a:extLst>
              </a:tr>
              <a:tr h="1167578">
                <a:tc>
                  <a:txBody>
                    <a:bodyPr/>
                    <a:lstStyle/>
                    <a:p>
                      <a:r>
                        <a:rPr lang="en-US" b="1"/>
                        <a:t>Dataset I-S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Augmentation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Compared prompting strategies (zero-shot, five-shot, RAG, error analysis)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645599"/>
                  </a:ext>
                </a:extLst>
              </a:tr>
              <a:tr h="1167578">
                <a:tc>
                  <a:txBody>
                    <a:bodyPr/>
                    <a:lstStyle/>
                    <a:p>
                      <a:r>
                        <a:rPr lang="en-US" b="1"/>
                        <a:t>Dataset I-A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 five-shot examples for training (random, targeted, clustering, RAG)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775743"/>
                  </a:ext>
                </a:extLst>
              </a:tr>
              <a:tr h="817305">
                <a:tc>
                  <a:txBody>
                    <a:bodyPr/>
                    <a:lstStyle/>
                    <a:p>
                      <a:r>
                        <a:rPr lang="en-US" b="1"/>
                        <a:t>Dataset II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Final Model 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final models (GPT-4,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DNN, Ensemble)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81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65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2F92-720C-B517-17FB-5856813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571B9A-7DF3-FDB2-B2EE-44216F689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23" y="736600"/>
            <a:ext cx="711675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3686-F210-A59A-D0C5-9CEAE38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41F3-011A-4B7F-3CEC-96B2BFC6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7881-BD44-3B29-01F3-E255A101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46" y="0"/>
            <a:ext cx="8404064" cy="65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7D20-354B-EA38-7FBC-3E1C2A8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2037A-2420-7926-12CE-41AE21AE8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82201"/>
              </p:ext>
            </p:extLst>
          </p:nvPr>
        </p:nvGraphicFramePr>
        <p:xfrm>
          <a:off x="838200" y="1939226"/>
          <a:ext cx="10515600" cy="395012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8532425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785605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4743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254661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34271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04237625"/>
                    </a:ext>
                  </a:extLst>
                </a:gridCol>
              </a:tblGrid>
              <a:tr h="544845">
                <a:tc>
                  <a:txBody>
                    <a:bodyPr/>
                    <a:lstStyle/>
                    <a:p>
                      <a:r>
                        <a:rPr lang="en-US" b="1"/>
                        <a:t>Model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F1 Score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Specificity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NPV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28662"/>
                  </a:ext>
                </a:extLst>
              </a:tr>
              <a:tr h="953479">
                <a:tc>
                  <a:txBody>
                    <a:bodyPr/>
                    <a:lstStyle/>
                    <a:p>
                      <a:r>
                        <a:rPr lang="en-US" b="1"/>
                        <a:t>GPT-4 + Template 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71.1%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91.4%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98.7%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658374"/>
                  </a:ext>
                </a:extLst>
              </a:tr>
              <a:tr h="544845">
                <a:tc>
                  <a:txBody>
                    <a:bodyPr/>
                    <a:lstStyle/>
                    <a:p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79.3%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92.7%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85.4%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88733"/>
                  </a:ext>
                </a:extLst>
              </a:tr>
              <a:tr h="953479">
                <a:tc>
                  <a:txBody>
                    <a:bodyPr/>
                    <a:lstStyle/>
                    <a:p>
                      <a:r>
                        <a:rPr lang="en-US" b="1"/>
                        <a:t>Attention-Based DNN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77.8%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92.7%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84.5%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308041"/>
                  </a:ext>
                </a:extLst>
              </a:tr>
              <a:tr h="953479">
                <a:tc>
                  <a:txBody>
                    <a:bodyPr/>
                    <a:lstStyle/>
                    <a:p>
                      <a:r>
                        <a:rPr lang="en-US" b="1" dirty="0"/>
                        <a:t>Ensemble Model (Best)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90.2%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94.2%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92.1%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99.6%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99.8%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0720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36174F-64E0-8E63-FBF6-59C886F9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36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2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CF5E-926E-C28E-1760-58515E85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0E1845-F5AB-CA16-AB80-EAD6FFE3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059" y="113922"/>
            <a:ext cx="9753964" cy="274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F5E1E-70D8-9698-AE64-00D0135CD36B}"/>
              </a:ext>
            </a:extLst>
          </p:cNvPr>
          <p:cNvSpPr txBox="1"/>
          <p:nvPr/>
        </p:nvSpPr>
        <p:spPr>
          <a:xfrm>
            <a:off x="207499" y="3905102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</a:t>
            </a:r>
            <a:r>
              <a:rPr lang="en-US" b="1" dirty="0"/>
              <a:t>All models struggled with interpreting clinical notes correctly.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GPT-4 performed better with negation/context but sometimes overinterpreted details.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Deep Learning and </a:t>
            </a:r>
            <a:r>
              <a:rPr lang="en-US" b="1" dirty="0" err="1"/>
              <a:t>XGBoost</a:t>
            </a:r>
            <a:r>
              <a:rPr lang="en-US" b="1" dirty="0"/>
              <a:t> handled structured test results better but struggled with ambiguous text.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The ensemble model helped reduce individual model weaknesses.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F6FB1-3A90-0100-9CA9-7EC42DED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5369"/>
            <a:ext cx="6036828" cy="3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BB67A-47D8-D1BF-204B-650544810584}"/>
              </a:ext>
            </a:extLst>
          </p:cNvPr>
          <p:cNvSpPr txBox="1"/>
          <p:nvPr/>
        </p:nvSpPr>
        <p:spPr>
          <a:xfrm>
            <a:off x="838200" y="5041616"/>
            <a:ext cx="3781926" cy="1246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381E-8EDB-6F84-DC9D-A6984566AD23}"/>
              </a:ext>
            </a:extLst>
          </p:cNvPr>
          <p:cNvSpPr txBox="1"/>
          <p:nvPr/>
        </p:nvSpPr>
        <p:spPr>
          <a:xfrm>
            <a:off x="6738424" y="675250"/>
            <a:ext cx="44571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Conclusion:</a:t>
            </a:r>
            <a:r>
              <a:rPr lang="en-US" sz="2400" dirty="0"/>
              <a:t> </a:t>
            </a:r>
            <a:r>
              <a:rPr lang="en-US" dirty="0"/>
              <a:t>Combining </a:t>
            </a:r>
            <a:r>
              <a:rPr lang="en-US" b="1" dirty="0"/>
              <a:t>LLMs with traditional AI models</a:t>
            </a:r>
            <a:r>
              <a:rPr lang="en-US" dirty="0"/>
              <a:t> creates a </a:t>
            </a:r>
            <a:r>
              <a:rPr lang="en-US" b="1" dirty="0"/>
              <a:t>stronger, more reliable system</a:t>
            </a:r>
            <a:r>
              <a:rPr lang="en-US" dirty="0"/>
              <a:t> for detecting cognitive decline in clinical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ECF-03D3-8C3E-5EEF-3B966149D58A}"/>
              </a:ext>
            </a:extLst>
          </p:cNvPr>
          <p:cNvSpPr txBox="1"/>
          <p:nvPr/>
        </p:nvSpPr>
        <p:spPr>
          <a:xfrm>
            <a:off x="883278" y="595118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764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nt">
            <a:extLst>
              <a:ext uri="{FF2B5EF4-FFF2-40B4-BE49-F238E27FC236}">
                <a16:creationId xmlns:a16="http://schemas.microsoft.com/office/drawing/2014/main" id="{E41E80BB-63A0-8437-52E4-AAFF0B134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D4C534-9A6A-81BC-7642-A0875C5D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23904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195" y="8299"/>
            <a:ext cx="11433047" cy="3390300"/>
          </a:xfrm>
          <a:prstGeom prst="rect">
            <a:avLst/>
          </a:prstGeom>
          <a:ln>
            <a:noFill/>
          </a:ln>
          <a:effectLst>
            <a:outerShdw blurRad="596900" dist="2540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F053-7206-E85F-E119-3D8EA141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7240"/>
            <a:ext cx="5172407" cy="193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Dataset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A5CE9-20D7-61CE-8883-3B55743C70E9}"/>
              </a:ext>
            </a:extLst>
          </p:cNvPr>
          <p:cNvSpPr txBox="1"/>
          <p:nvPr/>
        </p:nvSpPr>
        <p:spPr>
          <a:xfrm>
            <a:off x="988510" y="4004479"/>
            <a:ext cx="7259633" cy="2204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Two LLMs tested:GPT-4 (via Microsoft Azure OpenAI API, proprietary model)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Llama 2 (13B) (via Amazon EC2, open-source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4D45D-9EF3-C4BB-56AA-15A2D01C277E}"/>
              </a:ext>
            </a:extLst>
          </p:cNvPr>
          <p:cNvSpPr txBox="1"/>
          <p:nvPr/>
        </p:nvSpPr>
        <p:spPr>
          <a:xfrm>
            <a:off x="992459" y="2241395"/>
            <a:ext cx="8157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Clinical notes from real patients diagnosed with Mild Cognitive Impairment (MCI) Four years before MCI diagnosis (ICD-10-CM code G31.84, 2019).4,949 training samples and 1,996 test samples. Notes were labeled as positive or negative for cognitive decline based on expert-defined criteria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7B09C-6425-B40E-A8AA-832BAF18B6F1}"/>
              </a:ext>
            </a:extLst>
          </p:cNvPr>
          <p:cNvSpPr txBox="1"/>
          <p:nvPr/>
        </p:nvSpPr>
        <p:spPr>
          <a:xfrm>
            <a:off x="992458" y="3603510"/>
            <a:ext cx="804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Used a secure, HIPAA-compliant cloud environment to deploy and evaluate LLMs on electronic health record (EHR) data.</a:t>
            </a:r>
          </a:p>
        </p:txBody>
      </p:sp>
      <p:pic>
        <p:nvPicPr>
          <p:cNvPr id="14" name="Graphic 13" descr="Brain in head">
            <a:extLst>
              <a:ext uri="{FF2B5EF4-FFF2-40B4-BE49-F238E27FC236}">
                <a16:creationId xmlns:a16="http://schemas.microsoft.com/office/drawing/2014/main" id="{F021CCEE-53F2-8B49-A5D7-A5414D3E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5EA5E1-DC12-528B-A14E-1DD40E8AB4F2}"/>
              </a:ext>
            </a:extLst>
          </p:cNvPr>
          <p:cNvSpPr txBox="1"/>
          <p:nvPr/>
        </p:nvSpPr>
        <p:spPr>
          <a:xfrm>
            <a:off x="5331655" y="776124"/>
            <a:ext cx="6075836" cy="5526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📌 Defining Cognitive Decline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Included patients at </a:t>
            </a:r>
            <a:r>
              <a:rPr lang="en-US" b="1" dirty="0">
                <a:solidFill>
                  <a:schemeClr val="tx2"/>
                </a:solidFill>
              </a:rPr>
              <a:t>any stage</a:t>
            </a:r>
            <a:r>
              <a:rPr lang="en-US" dirty="0">
                <a:solidFill>
                  <a:schemeClr val="tx2"/>
                </a:solidFill>
              </a:rPr>
              <a:t> of cognitive decline: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Subjective Cognitive Decline (SCD)</a:t>
            </a:r>
            <a:r>
              <a:rPr lang="en-US" dirty="0">
                <a:solidFill>
                  <a:schemeClr val="tx2"/>
                </a:solidFill>
              </a:rPr>
              <a:t> → Self-reported memory issues.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Mild Cognitive Impairment (MCI)</a:t>
            </a:r>
            <a:r>
              <a:rPr lang="en-US" dirty="0">
                <a:solidFill>
                  <a:schemeClr val="tx2"/>
                </a:solidFill>
              </a:rPr>
              <a:t> → Detectable but not disabling.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Dementia</a:t>
            </a:r>
            <a:r>
              <a:rPr lang="en-US" dirty="0">
                <a:solidFill>
                  <a:schemeClr val="tx2"/>
                </a:solidFill>
              </a:rPr>
              <a:t> → Severe cognitive impairment.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Indicators for Cognitive Decline: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</a:t>
            </a:r>
            <a:r>
              <a:rPr lang="en-US" b="1" dirty="0">
                <a:solidFill>
                  <a:schemeClr val="tx2"/>
                </a:solidFill>
              </a:rPr>
              <a:t>Symptoms</a:t>
            </a:r>
            <a:r>
              <a:rPr lang="en-US" dirty="0">
                <a:solidFill>
                  <a:schemeClr val="tx2"/>
                </a:solidFill>
              </a:rPr>
              <a:t> – Memory loss, confusion.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</a:t>
            </a:r>
            <a:r>
              <a:rPr lang="en-US" b="1" dirty="0">
                <a:solidFill>
                  <a:schemeClr val="tx2"/>
                </a:solidFill>
              </a:rPr>
              <a:t>Medical Diagnoses</a:t>
            </a:r>
            <a:r>
              <a:rPr lang="en-US" dirty="0">
                <a:solidFill>
                  <a:schemeClr val="tx2"/>
                </a:solidFill>
              </a:rPr>
              <a:t> – MCI, Alzheimer’s Disease.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</a:t>
            </a:r>
            <a:r>
              <a:rPr lang="en-US" b="1" dirty="0">
                <a:solidFill>
                  <a:schemeClr val="tx2"/>
                </a:solidFill>
              </a:rPr>
              <a:t>Cognitive Assessments</a:t>
            </a:r>
            <a:r>
              <a:rPr lang="en-US" dirty="0">
                <a:solidFill>
                  <a:schemeClr val="tx2"/>
                </a:solidFill>
              </a:rPr>
              <a:t> – Mini-Cog test.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</a:t>
            </a:r>
            <a:r>
              <a:rPr lang="en-US" b="1" dirty="0">
                <a:solidFill>
                  <a:schemeClr val="tx2"/>
                </a:solidFill>
              </a:rPr>
              <a:t>Treatments</a:t>
            </a:r>
            <a:r>
              <a:rPr lang="en-US" dirty="0">
                <a:solidFill>
                  <a:schemeClr val="tx2"/>
                </a:solidFill>
              </a:rPr>
              <a:t> – Cognitive-linguistic therapy.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Negative cases (Not classified as cognitive decline):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❌ </a:t>
            </a:r>
            <a:r>
              <a:rPr lang="en-US" b="1" dirty="0">
                <a:solidFill>
                  <a:schemeClr val="tx2"/>
                </a:solidFill>
              </a:rPr>
              <a:t>Temporary impairments</a:t>
            </a:r>
            <a:r>
              <a:rPr lang="en-US" dirty="0">
                <a:solidFill>
                  <a:schemeClr val="tx2"/>
                </a:solidFill>
              </a:rPr>
              <a:t> – Forgetfulness from medication (e.g., codeine).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❌ </a:t>
            </a:r>
            <a:r>
              <a:rPr lang="en-US" b="1" dirty="0">
                <a:solidFill>
                  <a:schemeClr val="tx2"/>
                </a:solidFill>
              </a:rPr>
              <a:t>Reversible impairments</a:t>
            </a:r>
            <a:r>
              <a:rPr lang="en-US" dirty="0">
                <a:solidFill>
                  <a:schemeClr val="tx2"/>
                </a:solidFill>
              </a:rPr>
              <a:t> – Post-surgery, stroke-related memory loss.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❌ </a:t>
            </a:r>
            <a:r>
              <a:rPr lang="en-US" b="1" dirty="0">
                <a:solidFill>
                  <a:schemeClr val="tx2"/>
                </a:solidFill>
              </a:rPr>
              <a:t>Uncertain cases</a:t>
            </a:r>
            <a:r>
              <a:rPr lang="en-US" dirty="0">
                <a:solidFill>
                  <a:schemeClr val="tx2"/>
                </a:solidFill>
              </a:rPr>
              <a:t> – If records lacked clear evidence of decline.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B51A2-8E2B-2378-C8E8-BFF23510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7" y="3548181"/>
            <a:ext cx="2211551" cy="218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2EA04-8629-0F7E-6EBA-906272F3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87" y="1497870"/>
            <a:ext cx="1995776" cy="18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B768-DA67-39FB-A2F4-F45E8083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8C02A-C5F3-A14F-C2DE-370E18909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90" y="248068"/>
            <a:ext cx="8491526" cy="5399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EB4C1-3DD7-06F4-3C5F-2FB5FDE032BE}"/>
              </a:ext>
            </a:extLst>
          </p:cNvPr>
          <p:cNvSpPr txBox="1"/>
          <p:nvPr/>
        </p:nvSpPr>
        <p:spPr>
          <a:xfrm>
            <a:off x="735981" y="5765076"/>
            <a:ext cx="10437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table presents keywords that were used to identify cognitive decline in clinical notes. It compares keywords selected by human experts (Expert-Curated) with those extracted by different AI models (</a:t>
            </a:r>
            <a:r>
              <a:rPr lang="en-US" dirty="0" err="1"/>
              <a:t>XGBoost</a:t>
            </a:r>
            <a:r>
              <a:rPr lang="en-US" dirty="0"/>
              <a:t>, Attention-Based DNN, GPT-4-8K)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3D2DD-1443-AB6B-5F6B-9E97C9810364}"/>
              </a:ext>
            </a:extLst>
          </p:cNvPr>
          <p:cNvSpPr txBox="1"/>
          <p:nvPr/>
        </p:nvSpPr>
        <p:spPr>
          <a:xfrm>
            <a:off x="8952194" y="1501117"/>
            <a:ext cx="32398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Expert-curated keywords provide clinical reliability but are limited.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dirty="0" err="1"/>
              <a:t>XGBoost</a:t>
            </a:r>
            <a:r>
              <a:rPr lang="en-US" dirty="0"/>
              <a:t> captures general cognitive decline terms.</a:t>
            </a:r>
            <a:br>
              <a:rPr lang="en-US" dirty="0"/>
            </a:br>
            <a:r>
              <a:rPr lang="en-US" dirty="0"/>
              <a:t>✔️ DNN models detect medical assessments and symptoms.</a:t>
            </a:r>
            <a:br>
              <a:rPr lang="en-US" dirty="0"/>
            </a:br>
            <a:r>
              <a:rPr lang="en-US" dirty="0"/>
              <a:t>✔️ GPT-4 finds the broadest range of relevant terms, including medications</a:t>
            </a:r>
          </a:p>
        </p:txBody>
      </p:sp>
    </p:spTree>
    <p:extLst>
      <p:ext uri="{BB962C8B-B14F-4D97-AF65-F5344CB8AC3E}">
        <p14:creationId xmlns:p14="http://schemas.microsoft.com/office/powerpoint/2010/main" val="7331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BB8A610-8C1C-CD21-29E3-EEFD5DD1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3" y="0"/>
            <a:ext cx="8228309" cy="69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A5581-8CD2-56A5-F61D-C5C089C9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64" y="981682"/>
            <a:ext cx="11403271" cy="48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FEB-B224-31FD-F5F1-E78215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25CAC-6FBA-465F-EC20-4DC379C216D8}"/>
              </a:ext>
            </a:extLst>
          </p:cNvPr>
          <p:cNvSpPr txBox="1"/>
          <p:nvPr/>
        </p:nvSpPr>
        <p:spPr>
          <a:xfrm>
            <a:off x="838200" y="1651050"/>
            <a:ext cx="9792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💡 Goal: Find the best LLM (GPT-4 or Llama 2) and the most effective prompt template for detecting cognitive decline from clinical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A86DA-E13A-BEDF-904D-F37AA61E40C1}"/>
              </a:ext>
            </a:extLst>
          </p:cNvPr>
          <p:cNvSpPr txBox="1"/>
          <p:nvPr/>
        </p:nvSpPr>
        <p:spPr>
          <a:xfrm>
            <a:off x="1603513" y="3161151"/>
            <a:ext cx="8428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researchers created multiple prompt templates (Template 1, Template 2, etc.).Each template had different wording, structure, and instructions to test which way of asking questions worked best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54825-BDA3-950B-D9D2-2463BB7FEC3A}"/>
              </a:ext>
            </a:extLst>
          </p:cNvPr>
          <p:cNvSpPr txBox="1"/>
          <p:nvPr/>
        </p:nvSpPr>
        <p:spPr>
          <a:xfrm>
            <a:off x="1603513" y="48710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Each LLM was tested with multiple </a:t>
            </a:r>
            <a:r>
              <a:rPr lang="en-US" sz="2400" dirty="0" err="1"/>
              <a:t>templates.The</a:t>
            </a:r>
            <a:r>
              <a:rPr lang="en-US" sz="2400" dirty="0"/>
              <a:t> goal was to find which LLM + Template combination produced the most accurate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6742A-A742-E60E-2CDB-9F0A8A9156EA}"/>
              </a:ext>
            </a:extLst>
          </p:cNvPr>
          <p:cNvSpPr txBox="1"/>
          <p:nvPr/>
        </p:nvSpPr>
        <p:spPr>
          <a:xfrm>
            <a:off x="1444487" y="2754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LLM Selection (Figure Section A)</a:t>
            </a:r>
          </a:p>
        </p:txBody>
      </p:sp>
    </p:spTree>
    <p:extLst>
      <p:ext uri="{BB962C8B-B14F-4D97-AF65-F5344CB8AC3E}">
        <p14:creationId xmlns:p14="http://schemas.microsoft.com/office/powerpoint/2010/main" val="2924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A0E7F-1A2A-09B9-456C-8F071CB45A97}"/>
              </a:ext>
            </a:extLst>
          </p:cNvPr>
          <p:cNvSpPr txBox="1"/>
          <p:nvPr/>
        </p:nvSpPr>
        <p:spPr>
          <a:xfrm>
            <a:off x="1250576" y="1062821"/>
            <a:ext cx="97760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Measuring Performance Using 10 Random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10 clinical notes were randomly selected from </a:t>
            </a:r>
            <a:r>
              <a:rPr lang="en-US" b="1" dirty="0"/>
              <a:t>Dataset 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Criteria:</a:t>
            </a:r>
            <a:br>
              <a:rPr lang="en-US" dirty="0"/>
            </a:br>
            <a:r>
              <a:rPr lang="en-US" dirty="0"/>
              <a:t>✅ Did the AI </a:t>
            </a:r>
            <a:r>
              <a:rPr lang="en-US" b="1" dirty="0"/>
              <a:t>correctly detect cognitive decline?</a:t>
            </a:r>
            <a:br>
              <a:rPr lang="en-US" dirty="0"/>
            </a:br>
            <a:r>
              <a:rPr lang="en-US" dirty="0"/>
              <a:t>✅ Did the AI </a:t>
            </a:r>
            <a:r>
              <a:rPr lang="en-US" b="1" dirty="0"/>
              <a:t>highlight relevant keywords?</a:t>
            </a:r>
            <a:br>
              <a:rPr lang="en-US" dirty="0"/>
            </a:br>
            <a:r>
              <a:rPr lang="en-US" dirty="0"/>
              <a:t>✅ Did the AI </a:t>
            </a:r>
            <a:r>
              <a:rPr lang="en-US" b="1" dirty="0"/>
              <a:t>follow the required JSON format?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were classified into </a:t>
            </a:r>
            <a:r>
              <a:rPr lang="en-US" b="1" dirty="0"/>
              <a:t>three categories</a:t>
            </a:r>
            <a:r>
              <a:rPr lang="en-US" dirty="0"/>
              <a:t>: </a:t>
            </a:r>
          </a:p>
          <a:p>
            <a:r>
              <a:rPr lang="en-US" dirty="0"/>
              <a:t>1️⃣ </a:t>
            </a:r>
            <a:r>
              <a:rPr lang="en-US" b="1" dirty="0"/>
              <a:t>Effective &amp; </a:t>
            </a:r>
            <a:r>
              <a:rPr lang="en-US" b="1" dirty="0" err="1"/>
              <a:t>Parseable</a:t>
            </a:r>
            <a:r>
              <a:rPr lang="en-US" b="1" dirty="0"/>
              <a:t>:</a:t>
            </a:r>
            <a:r>
              <a:rPr lang="en-US" dirty="0"/>
              <a:t> AI correctly classified the case &amp; formatted output properly.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Effective but Not </a:t>
            </a:r>
            <a:r>
              <a:rPr lang="en-US" b="1" dirty="0" err="1"/>
              <a:t>Parseable</a:t>
            </a:r>
            <a:r>
              <a:rPr lang="en-US" b="1" dirty="0"/>
              <a:t>:</a:t>
            </a:r>
            <a:r>
              <a:rPr lang="en-US" dirty="0"/>
              <a:t> AI correctly classified, but the response was not structured correctly.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Not Effective:</a:t>
            </a:r>
            <a:r>
              <a:rPr lang="en-US" dirty="0"/>
              <a:t> AI misclassified the case or did not provide useful information.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D94D2-5889-B7E5-6848-EBFD9BD6594E}"/>
              </a:ext>
            </a:extLst>
          </p:cNvPr>
          <p:cNvSpPr txBox="1"/>
          <p:nvPr/>
        </p:nvSpPr>
        <p:spPr>
          <a:xfrm>
            <a:off x="1320800" y="4992408"/>
            <a:ext cx="7730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 prompt </a:t>
            </a:r>
            <a:r>
              <a:rPr lang="en-US" b="1" dirty="0"/>
              <a:t>didn’t work well</a:t>
            </a:r>
            <a:r>
              <a:rPr lang="en-US" dirty="0"/>
              <a:t>, it was </a:t>
            </a:r>
            <a:r>
              <a:rPr lang="en-US" b="1" dirty="0"/>
              <a:t>reworded</a:t>
            </a:r>
            <a:r>
              <a:rPr lang="en-US" dirty="0"/>
              <a:t> and </a:t>
            </a:r>
            <a:r>
              <a:rPr lang="en-US" b="1" dirty="0" err="1"/>
              <a:t>retested</a:t>
            </a:r>
            <a:r>
              <a:rPr lang="en-US" dirty="0" err="1"/>
              <a:t>.This</a:t>
            </a:r>
            <a:r>
              <a:rPr lang="en-US" dirty="0"/>
              <a:t> </a:t>
            </a:r>
            <a:r>
              <a:rPr lang="en-US" b="1" dirty="0"/>
              <a:t>iterative tuning process</a:t>
            </a:r>
            <a:r>
              <a:rPr lang="en-US" dirty="0"/>
              <a:t> continued until the best template was found.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C350C-7A86-2DF9-E561-FE00D49288BB}"/>
              </a:ext>
            </a:extLst>
          </p:cNvPr>
          <p:cNvSpPr txBox="1"/>
          <p:nvPr/>
        </p:nvSpPr>
        <p:spPr>
          <a:xfrm>
            <a:off x="1052946" y="5853797"/>
            <a:ext cx="7730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</a:t>
            </a:r>
            <a:r>
              <a:rPr lang="en-US" b="1" dirty="0"/>
              <a:t>Outcome:</a:t>
            </a:r>
            <a:r>
              <a:rPr lang="en-US" dirty="0"/>
              <a:t> </a:t>
            </a:r>
            <a:r>
              <a:rPr lang="en-US" b="1" dirty="0"/>
              <a:t>GPT-4 + Optimized Prompt Template was chosen as the best setup for further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1878</Words>
  <Application>Microsoft Macintosh PowerPoint</Application>
  <PresentationFormat>Widescreen</PresentationFormat>
  <Paragraphs>166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Source Sans Pro</vt:lpstr>
      <vt:lpstr>Office Theme</vt:lpstr>
      <vt:lpstr>Enhancing early detection of cognitive decline in the elderly: a comparative study utilizing large language models in clinical notes </vt:lpstr>
      <vt:lpstr>PowerPoint Presentation</vt:lpstr>
      <vt:lpstr>Dataset Used</vt:lpstr>
      <vt:lpstr>PowerPoint Presentation</vt:lpstr>
      <vt:lpstr>PowerPoint Presentation</vt:lpstr>
      <vt:lpstr>PowerPoint Presentation</vt:lpstr>
      <vt:lpstr>PowerPoint Presentation</vt:lpstr>
      <vt:lpstr>prompt engineering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Pegah Khorasani (Student)</dc:creator>
  <cp:lastModifiedBy>Pegah Khorasani (Student)</cp:lastModifiedBy>
  <cp:revision>4</cp:revision>
  <dcterms:created xsi:type="dcterms:W3CDTF">2025-02-17T22:52:46Z</dcterms:created>
  <dcterms:modified xsi:type="dcterms:W3CDTF">2025-02-20T23:31:40Z</dcterms:modified>
</cp:coreProperties>
</file>