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18.xml" ContentType="application/vnd.openxmlformats-officedocument.presentationml.slideMaster+xml"/>
  <Override PartName="/ppt/slideMasters/slideMaster6.xml" ContentType="application/vnd.openxmlformats-officedocument.presentationml.slideMaster+xml"/>
  <Override PartName="/ppt/slideMasters/slideMaster17.xml" ContentType="application/vnd.openxmlformats-officedocument.presentationml.slideMaster+xml"/>
  <Override PartName="/ppt/slideMasters/slideMaster5.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1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7" r:id="rId13"/>
    <p:sldMasterId id="2147483679" r:id="rId14"/>
    <p:sldMasterId id="2147483681" r:id="rId15"/>
    <p:sldMasterId id="2147483683" r:id="rId16"/>
    <p:sldMasterId id="2147483685" r:id="rId17"/>
    <p:sldMasterId id="2147483687" r:id="rId18"/>
    <p:sldMasterId id="2147483689" r:id="rId19"/>
  </p:sld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 Target="slides/slide1.xml"/><Relationship Id="rId21" Type="http://schemas.openxmlformats.org/officeDocument/2006/relationships/slide" Target="slides/slide2.xml"/><Relationship Id="rId22" Type="http://schemas.openxmlformats.org/officeDocument/2006/relationships/slide" Target="slides/slide3.xml"/><Relationship Id="rId23" Type="http://schemas.openxmlformats.org/officeDocument/2006/relationships/slide" Target="slides/slide4.xml"/><Relationship Id="rId24" Type="http://schemas.openxmlformats.org/officeDocument/2006/relationships/slide" Target="slides/slide5.xml"/><Relationship Id="rId25" Type="http://schemas.openxmlformats.org/officeDocument/2006/relationships/slide" Target="slides/slide6.xml"/><Relationship Id="rId26" Type="http://schemas.openxmlformats.org/officeDocument/2006/relationships/slide" Target="slides/slide7.xml"/><Relationship Id="rId27" Type="http://schemas.openxmlformats.org/officeDocument/2006/relationships/slide" Target="slides/slide8.xml"/><Relationship Id="rId28" Type="http://schemas.openxmlformats.org/officeDocument/2006/relationships/slide" Target="slides/slide9.xml"/><Relationship Id="rId29" Type="http://schemas.openxmlformats.org/officeDocument/2006/relationships/slide" Target="slides/slide10.xml"/><Relationship Id="rId30" Type="http://schemas.openxmlformats.org/officeDocument/2006/relationships/slide" Target="slides/slide11.xml"/><Relationship Id="rId31" Type="http://schemas.openxmlformats.org/officeDocument/2006/relationships/slide" Target="slides/slide12.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E2B67A5-0235-4211-848D-BEFFAF5C0EAE}"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5">
    <p:spTree>
      <p:nvGrpSpPr>
        <p:cNvPr id="1" name=""/>
        <p:cNvGrpSpPr/>
        <p:nvPr/>
      </p:nvGrpSpPr>
      <p:grpSpPr>
        <a:xfrm>
          <a:off x="0" y="0"/>
          <a:ext cx="0" cy="0"/>
          <a:chOff x="0" y="0"/>
          <a:chExt cx="0" cy="0"/>
        </a:xfrm>
      </p:grpSpPr>
      <p:sp>
        <p:nvSpPr>
          <p:cNvPr id="4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48"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C1273CAC-C174-49D7-AA02-F783CD650719}"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5"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6"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31"/>
          </p:nvPr>
        </p:nvSpPr>
        <p:spPr/>
        <p:txBody>
          <a:bodyPr/>
          <a:p>
            <a:r>
              <a:t>Footer</a:t>
            </a:r>
          </a:p>
        </p:txBody>
      </p:sp>
      <p:sp>
        <p:nvSpPr>
          <p:cNvPr id="6" name="PlaceHolder 5"/>
          <p:cNvSpPr>
            <a:spLocks noGrp="1"/>
          </p:cNvSpPr>
          <p:nvPr>
            <p:ph type="sldNum" idx="32"/>
          </p:nvPr>
        </p:nvSpPr>
        <p:spPr/>
        <p:txBody>
          <a:bodyPr/>
          <a:p>
            <a:fld id="{79C3B9EC-5A0C-47B8-86CB-127C8A49B12D}" type="slidenum">
              <a:t>&lt;#&gt;</a:t>
            </a:fld>
          </a:p>
        </p:txBody>
      </p:sp>
      <p:sp>
        <p:nvSpPr>
          <p:cNvPr id="7" name="PlaceHolder 6"/>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8"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A87A8EE9-B0C2-4E0A-88BB-7A11D879F5E7}"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6">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856FB08D-7272-4BF8-9ED9-99B4F9658460}"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6">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378075B5-A223-49AC-98BD-5F6841D5F1C6}"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6">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0"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E466819A-9896-4E3F-83E2-8CC1C714D0A6}"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E78ED24D-18D9-4336-A919-A92E34452658}"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6">
    <p:spTree>
      <p:nvGrpSpPr>
        <p:cNvPr id="1" name=""/>
        <p:cNvGrpSpPr/>
        <p:nvPr/>
      </p:nvGrpSpPr>
      <p:grpSpPr>
        <a:xfrm>
          <a:off x="0" y="0"/>
          <a:ext cx="0" cy="0"/>
          <a:chOff x="0" y="0"/>
          <a:chExt cx="0" cy="0"/>
        </a:xfrm>
      </p:grpSpPr>
      <p:sp>
        <p:nvSpPr>
          <p:cNvPr id="61"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31"/>
          </p:nvPr>
        </p:nvSpPr>
        <p:spPr/>
        <p:txBody>
          <a:bodyPr/>
          <a:p>
            <a:r>
              <a:t>Footer</a:t>
            </a:r>
          </a:p>
        </p:txBody>
      </p:sp>
      <p:sp>
        <p:nvSpPr>
          <p:cNvPr id="4" name="PlaceHolder 3"/>
          <p:cNvSpPr>
            <a:spLocks noGrp="1"/>
          </p:cNvSpPr>
          <p:nvPr>
            <p:ph type="sldNum" idx="32"/>
          </p:nvPr>
        </p:nvSpPr>
        <p:spPr/>
        <p:txBody>
          <a:bodyPr/>
          <a:p>
            <a:fld id="{1D8B374F-FB0A-4E2E-9DCD-AFA00BCF78F9}" type="slidenum">
              <a:t>&lt;#&gt;</a:t>
            </a:fld>
          </a:p>
        </p:txBody>
      </p:sp>
      <p:sp>
        <p:nvSpPr>
          <p:cNvPr id="5" name="PlaceHolder 4"/>
          <p:cNvSpPr>
            <a:spLocks noGrp="1"/>
          </p:cNvSpPr>
          <p:nvPr>
            <p:ph type="dt" idx="3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3"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31"/>
          </p:nvPr>
        </p:nvSpPr>
        <p:spPr/>
        <p:txBody>
          <a:bodyPr/>
          <a:p>
            <a:r>
              <a:t>Footer</a:t>
            </a:r>
          </a:p>
        </p:txBody>
      </p:sp>
      <p:sp>
        <p:nvSpPr>
          <p:cNvPr id="5" name="PlaceHolder 4"/>
          <p:cNvSpPr>
            <a:spLocks noGrp="1"/>
          </p:cNvSpPr>
          <p:nvPr>
            <p:ph type="sldNum" idx="32"/>
          </p:nvPr>
        </p:nvSpPr>
        <p:spPr/>
        <p:txBody>
          <a:bodyPr/>
          <a:p>
            <a:fld id="{156C11E1-C58B-40F9-8A8D-6EDD420DD586}" type="slidenum">
              <a:t>&lt;#&gt;</a:t>
            </a:fld>
          </a:p>
        </p:txBody>
      </p:sp>
      <p:sp>
        <p:nvSpPr>
          <p:cNvPr id="6" name="PlaceHolder 5"/>
          <p:cNvSpPr>
            <a:spLocks noGrp="1"/>
          </p:cNvSpPr>
          <p:nvPr>
            <p:ph type="dt" idx="33"/>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63CFFEA4-2811-413F-AAC1-12FBC56F8F97}"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072B2775-EF57-41D8-B72F-EEC65D961ED5}"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74"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75"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37"/>
          </p:nvPr>
        </p:nvSpPr>
        <p:spPr/>
        <p:txBody>
          <a:bodyPr/>
          <a:p>
            <a:r>
              <a:t>Footer</a:t>
            </a:r>
          </a:p>
        </p:txBody>
      </p:sp>
      <p:sp>
        <p:nvSpPr>
          <p:cNvPr id="6" name="PlaceHolder 5"/>
          <p:cNvSpPr>
            <a:spLocks noGrp="1"/>
          </p:cNvSpPr>
          <p:nvPr>
            <p:ph type="sldNum" idx="38"/>
          </p:nvPr>
        </p:nvSpPr>
        <p:spPr/>
        <p:txBody>
          <a:bodyPr/>
          <a:p>
            <a:fld id="{8A9C00A4-8D76-4EE9-A71F-9E4046957C8D}" type="slidenum">
              <a:t>&lt;#&gt;</a:t>
            </a:fld>
          </a:p>
        </p:txBody>
      </p:sp>
      <p:sp>
        <p:nvSpPr>
          <p:cNvPr id="7" name="PlaceHolder 6"/>
          <p:cNvSpPr>
            <a:spLocks noGrp="1"/>
          </p:cNvSpPr>
          <p:nvPr>
            <p:ph type="dt" idx="39"/>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p>
            <a:r>
              <a:t>Footer</a:t>
            </a:r>
          </a:p>
        </p:txBody>
      </p:sp>
      <p:sp>
        <p:nvSpPr>
          <p:cNvPr id="3" name="PlaceHolder 2"/>
          <p:cNvSpPr>
            <a:spLocks noGrp="1"/>
          </p:cNvSpPr>
          <p:nvPr>
            <p:ph type="sldNum" idx="41"/>
          </p:nvPr>
        </p:nvSpPr>
        <p:spPr/>
        <p:txBody>
          <a:bodyPr/>
          <a:p>
            <a:fld id="{753D2CAB-9888-4B88-A0C2-FC744FE241F1}" type="slidenum">
              <a:t>&lt;#&gt;</a:t>
            </a:fld>
          </a:p>
        </p:txBody>
      </p:sp>
      <p:sp>
        <p:nvSpPr>
          <p:cNvPr id="4" name="PlaceHolder 3"/>
          <p:cNvSpPr>
            <a:spLocks noGrp="1"/>
          </p:cNvSpPr>
          <p:nvPr>
            <p:ph type="dt" idx="42"/>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43"/>
          </p:nvPr>
        </p:nvSpPr>
        <p:spPr/>
        <p:txBody>
          <a:bodyPr/>
          <a:p>
            <a:r>
              <a:t>Footer</a:t>
            </a:r>
          </a:p>
        </p:txBody>
      </p:sp>
      <p:sp>
        <p:nvSpPr>
          <p:cNvPr id="4" name="PlaceHolder 3"/>
          <p:cNvSpPr>
            <a:spLocks noGrp="1"/>
          </p:cNvSpPr>
          <p:nvPr>
            <p:ph type="sldNum" idx="44"/>
          </p:nvPr>
        </p:nvSpPr>
        <p:spPr/>
        <p:txBody>
          <a:bodyPr/>
          <a:p>
            <a:fld id="{800253E7-BE76-403E-9E48-930BB680E0F7}" type="slidenum">
              <a:t>&lt;#&gt;</a:t>
            </a:fld>
          </a:p>
        </p:txBody>
      </p:sp>
      <p:sp>
        <p:nvSpPr>
          <p:cNvPr id="5" name="PlaceHolder 4"/>
          <p:cNvSpPr>
            <a:spLocks noGrp="1"/>
          </p:cNvSpPr>
          <p:nvPr>
            <p:ph type="dt" idx="45"/>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FF662776-9CB0-432E-963B-9608FC3337F4}" type="slidenum">
              <a:t>&lt;#&gt;</a:t>
            </a:fld>
          </a:p>
        </p:txBody>
      </p:sp>
      <p:sp>
        <p:nvSpPr>
          <p:cNvPr id="4" name="PlaceHolder 3"/>
          <p:cNvSpPr>
            <a:spLocks noGrp="1"/>
          </p:cNvSpPr>
          <p:nvPr>
            <p:ph type="dt" idx="48"/>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D9094F6E-86B1-46A5-81EB-BDB9DAD88DB3}" type="slidenum">
              <a:t>&lt;#&gt;</a:t>
            </a:fld>
          </a:p>
        </p:txBody>
      </p:sp>
      <p:sp>
        <p:nvSpPr>
          <p:cNvPr id="4" name="PlaceHolder 3"/>
          <p:cNvSpPr>
            <a:spLocks noGrp="1"/>
          </p:cNvSpPr>
          <p:nvPr>
            <p:ph type="dt" idx="51"/>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52"/>
          </p:nvPr>
        </p:nvSpPr>
        <p:spPr/>
        <p:txBody>
          <a:bodyPr/>
          <a:p>
            <a:r>
              <a:t>Footer</a:t>
            </a:r>
          </a:p>
        </p:txBody>
      </p:sp>
      <p:sp>
        <p:nvSpPr>
          <p:cNvPr id="3" name="PlaceHolder 2"/>
          <p:cNvSpPr>
            <a:spLocks noGrp="1"/>
          </p:cNvSpPr>
          <p:nvPr>
            <p:ph type="sldNum" idx="53"/>
          </p:nvPr>
        </p:nvSpPr>
        <p:spPr/>
        <p:txBody>
          <a:bodyPr/>
          <a:p>
            <a:fld id="{EEC1E87A-2EE0-49DC-AF65-8677A752ADA3}" type="slidenum">
              <a:t>&lt;#&gt;</a:t>
            </a:fld>
          </a:p>
        </p:txBody>
      </p:sp>
      <p:sp>
        <p:nvSpPr>
          <p:cNvPr id="4" name="PlaceHolder 3"/>
          <p:cNvSpPr>
            <a:spLocks noGrp="1"/>
          </p:cNvSpPr>
          <p:nvPr>
            <p:ph type="dt" idx="5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0F6F4C7-1B5B-4C7A-8910-97B19D63F174}"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6669539-4037-4835-876E-9AEE365B3EEF}"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684C21A-281C-4A0F-ACDB-0C8206B2E0E9}"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3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8F14425E-195C-42BF-9BE5-A812B1A35C3E}"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2">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7F385F66-20D7-4C28-AAA3-89891E989049}" type="slidenum">
              <a:t>&lt;#&gt;</a:t>
            </a:fld>
          </a:p>
        </p:txBody>
      </p:sp>
      <p:sp>
        <p:nvSpPr>
          <p:cNvPr id="5" name="PlaceHolder 4"/>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3">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54D3AC3C-A16B-46FB-A9EB-31EF6A949659}"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4">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6E8E0A29-2997-43DB-B171-0979869BAD5E}"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9.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20.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21.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22.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23.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24.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9137C7F7-8F5E-4740-9D63-15B6BD8DD0DD}"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44" name="PlaceHolder 2"/>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5" name="PlaceHolder 3"/>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9EC58CC0-D409-420F-BCB7-6066C13F8696}"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46" name="PlaceHolder 4"/>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50"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51" name="PlaceHolder 3"/>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2" name="PlaceHolder 4"/>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96F948E2-835A-4ECC-AF47-FD674D4D230E}"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53" name="PlaceHolder 5"/>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PlaceHolder 1"/>
          <p:cNvSpPr>
            <a:spLocks noGrp="1"/>
          </p:cNvSpPr>
          <p:nvPr>
            <p:ph type="ftr" idx="3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5" name="PlaceHolder 2"/>
          <p:cNvSpPr>
            <a:spLocks noGrp="1"/>
          </p:cNvSpPr>
          <p:nvPr>
            <p:ph type="sldNum" idx="3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E47252BB-F44A-4C1D-BCC4-6370707632BE}"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66" name="PlaceHolder 3"/>
          <p:cNvSpPr>
            <a:spLocks noGrp="1"/>
          </p:cNvSpPr>
          <p:nvPr>
            <p:ph type="dt" idx="3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8"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68"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69"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70" name="PlaceHolder 4"/>
          <p:cNvSpPr>
            <a:spLocks noGrp="1"/>
          </p:cNvSpPr>
          <p:nvPr>
            <p:ph type="ftr" idx="3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1" name="PlaceHolder 5"/>
          <p:cNvSpPr>
            <a:spLocks noGrp="1"/>
          </p:cNvSpPr>
          <p:nvPr>
            <p:ph type="sldNum" idx="3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C100157-A339-4B58-B4DE-0242CE987241}"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72" name="PlaceHolder 6"/>
          <p:cNvSpPr>
            <a:spLocks noGrp="1"/>
          </p:cNvSpPr>
          <p:nvPr>
            <p:ph type="dt" idx="3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0"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ftr" idx="4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7" name="PlaceHolder 2"/>
          <p:cNvSpPr>
            <a:spLocks noGrp="1"/>
          </p:cNvSpPr>
          <p:nvPr>
            <p:ph type="sldNum" idx="4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0545B8D-F79C-407F-BB14-A37A14F4ED0C}"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78" name="PlaceHolder 3"/>
          <p:cNvSpPr>
            <a:spLocks noGrp="1"/>
          </p:cNvSpPr>
          <p:nvPr>
            <p:ph type="dt" idx="4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2"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80" name="PlaceHolder 2"/>
          <p:cNvSpPr>
            <a:spLocks noGrp="1"/>
          </p:cNvSpPr>
          <p:nvPr>
            <p:ph type="ftr" idx="4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1" name="PlaceHolder 3"/>
          <p:cNvSpPr>
            <a:spLocks noGrp="1"/>
          </p:cNvSpPr>
          <p:nvPr>
            <p:ph type="sldNum" idx="4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22EF292-F31D-42C6-8325-ABC050372F11}"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82" name="PlaceHolder 4"/>
          <p:cNvSpPr>
            <a:spLocks noGrp="1"/>
          </p:cNvSpPr>
          <p:nvPr>
            <p:ph type="dt" idx="4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4"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4" name="PlaceHolder 1"/>
          <p:cNvSpPr>
            <a:spLocks noGrp="1"/>
          </p:cNvSpPr>
          <p:nvPr>
            <p:ph type="ftr" idx="4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5" name="PlaceHolder 2"/>
          <p:cNvSpPr>
            <a:spLocks noGrp="1"/>
          </p:cNvSpPr>
          <p:nvPr>
            <p:ph type="sldNum" idx="4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61FD6C0E-E2C8-4D68-902E-9544226674A1}"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86" name="PlaceHolder 3"/>
          <p:cNvSpPr>
            <a:spLocks noGrp="1"/>
          </p:cNvSpPr>
          <p:nvPr>
            <p:ph type="dt" idx="4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6"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7" name="PlaceHolder 1"/>
          <p:cNvSpPr>
            <a:spLocks noGrp="1"/>
          </p:cNvSpPr>
          <p:nvPr>
            <p:ph type="ftr" idx="4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8" name="PlaceHolder 2"/>
          <p:cNvSpPr>
            <a:spLocks noGrp="1"/>
          </p:cNvSpPr>
          <p:nvPr>
            <p:ph type="sldNum" idx="5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F7DD65D-9B2F-481D-AC85-14B39BFBFC2C}"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89" name="PlaceHolder 3"/>
          <p:cNvSpPr>
            <a:spLocks noGrp="1"/>
          </p:cNvSpPr>
          <p:nvPr>
            <p:ph type="dt" idx="5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8"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0" name="PlaceHolder 1"/>
          <p:cNvSpPr>
            <a:spLocks noGrp="1"/>
          </p:cNvSpPr>
          <p:nvPr>
            <p:ph type="ftr" idx="5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91" name="PlaceHolder 2"/>
          <p:cNvSpPr>
            <a:spLocks noGrp="1"/>
          </p:cNvSpPr>
          <p:nvPr>
            <p:ph type="sldNum" idx="5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A94023D3-3A78-4693-A120-2C3BBC93C77E}"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92" name="PlaceHolder 3"/>
          <p:cNvSpPr>
            <a:spLocks noGrp="1"/>
          </p:cNvSpPr>
          <p:nvPr>
            <p:ph type="dt" idx="5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90"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5718E23A-5C5E-493B-9CD9-FCEB1773B0BF}"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8FDEE740-3038-440C-996B-119107261C8B}"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1749F3FD-2C33-41FF-BF8B-1985F4AF3C0C}"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1"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B2881F22-62E5-4D45-B688-31932692EBB2}"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22"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5"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6"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7"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2B96EC7A-15E7-4B5B-8B32-D6FAB39440F2}" type="slidenum">
              <a:rPr b="0" lang="en-US" sz="1200" strike="noStrike" u="none">
                <a:solidFill>
                  <a:schemeClr val="dk1">
                    <a:tint val="75000"/>
                  </a:schemeClr>
                </a:solidFill>
                <a:uFillTx/>
                <a:latin typeface="Calibri"/>
              </a:rPr>
              <a:t>&lt;number&gt;</a:t>
            </a:fld>
            <a:endParaRPr b="0" lang="en-US" sz="1200" strike="noStrike" u="none">
              <a:solidFill>
                <a:srgbClr val="000000"/>
              </a:solidFill>
              <a:uFillTx/>
              <a:latin typeface="Times New Roman"/>
            </a:endParaRPr>
          </a:p>
        </p:txBody>
      </p:sp>
      <p:sp>
        <p:nvSpPr>
          <p:cNvPr id="28"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33" name="PlaceHolder 2"/>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4" name="PlaceHolder 3"/>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2D8E1769-B180-4511-BFC5-2C1FDB4B1AFA}"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35" name="PlaceHolder 4"/>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 name="PlaceHolder 1"/>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8" name="PlaceHolder 2"/>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FCCED7B3-3980-41DC-8DB0-F9A759B89F13}"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39" name="PlaceHolder 3"/>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1"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uFillTx/>
                <a:latin typeface="Calibri"/>
              </a:defRPr>
            </a:lvl1pPr>
          </a:lstStyle>
          <a:p>
            <a:pPr indent="0" algn="r" defTabSz="914400">
              <a:lnSpc>
                <a:spcPct val="100000"/>
              </a:lnSpc>
              <a:buNone/>
              <a:tabLst>
                <a:tab algn="l" pos="0"/>
              </a:tabLst>
            </a:pPr>
            <a:fld id="{EFB0A070-B86E-4CFD-88D0-8D592104ECDB}" type="slidenum">
              <a:rPr b="0" lang="en-US" sz="1200" strike="noStrike" u="none">
                <a:solidFill>
                  <a:schemeClr val="dk1">
                    <a:tint val="75000"/>
                  </a:schemeClr>
                </a:solidFill>
                <a:uFillTx/>
                <a:latin typeface="Calibri"/>
              </a:rPr>
              <a:t>1</a:t>
            </a:fld>
            <a:endParaRPr b="0" lang="en-US" sz="1200" strike="noStrike" u="none">
              <a:solidFill>
                <a:srgbClr val="000000"/>
              </a:solidFill>
              <a:uFillTx/>
              <a:latin typeface="Times New Roman"/>
            </a:endParaRPr>
          </a:p>
        </p:txBody>
      </p:sp>
      <p:sp>
        <p:nvSpPr>
          <p:cNvPr id="42"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720" y="885960"/>
            <a:ext cx="12191400" cy="2923920"/>
          </a:xfrm>
          <a:prstGeom prst="rect">
            <a:avLst/>
          </a:prstGeom>
          <a:noFill/>
          <a:ln w="0">
            <a:noFill/>
          </a:ln>
        </p:spPr>
        <p:txBody>
          <a:bodyPr lIns="91440" rIns="91440" tIns="45720" bIns="45720" anchor="b">
            <a:noAutofit/>
          </a:bodyPr>
          <a:p>
            <a:pPr indent="0" algn="ctr" defTabSz="914400">
              <a:lnSpc>
                <a:spcPct val="90000"/>
              </a:lnSpc>
              <a:spcBef>
                <a:spcPts val="1191"/>
              </a:spcBef>
              <a:spcAft>
                <a:spcPts val="992"/>
              </a:spcAft>
              <a:buNone/>
              <a:tabLst>
                <a:tab algn="l" pos="0"/>
              </a:tabLst>
            </a:pPr>
            <a:r>
              <a:rPr b="1" lang="en-US" sz="3000" strike="noStrike" u="none">
                <a:solidFill>
                  <a:schemeClr val="dk1"/>
                </a:solidFill>
                <a:uFillTx/>
                <a:latin typeface="Calibri Light"/>
              </a:rPr>
              <a:t>EFFICIENT CAUSAL GRAPH DISCOVERY USING LARGE LANGUAGE MODELS</a:t>
            </a:r>
            <a:br>
              <a:rPr sz="3000"/>
            </a:br>
            <a:br>
              <a:rPr sz="3000"/>
            </a:br>
            <a:br>
              <a:rPr sz="3000"/>
            </a:br>
            <a:r>
              <a:rPr b="1" i="1" lang="en-US" sz="2000" strike="noStrike" u="none">
                <a:solidFill>
                  <a:schemeClr val="dk1"/>
                </a:solidFill>
                <a:uFillTx/>
                <a:latin typeface="Calibri Light"/>
              </a:rPr>
              <a:t>Thomas Jiralerspong, Xiaoyin Chen, Yash More, Vedant Shah, Yoshua Bengio</a:t>
            </a:r>
            <a:br>
              <a:rPr sz="2200"/>
            </a:br>
            <a:endParaRPr b="0" lang="en-US" sz="2000" strike="noStrike" u="none">
              <a:solidFill>
                <a:srgbClr val="000000"/>
              </a:solidFill>
              <a:uFillTx/>
              <a:latin typeface="Arial"/>
            </a:endParaRPr>
          </a:p>
        </p:txBody>
      </p:sp>
      <p:pic>
        <p:nvPicPr>
          <p:cNvPr id="94" name="" descr=""/>
          <p:cNvPicPr/>
          <p:nvPr/>
        </p:nvPicPr>
        <p:blipFill>
          <a:blip r:embed="rId1"/>
          <a:stretch/>
        </p:blipFill>
        <p:spPr>
          <a:xfrm>
            <a:off x="4716000" y="4230000"/>
            <a:ext cx="2725920" cy="1703880"/>
          </a:xfrm>
          <a:prstGeom prst="rect">
            <a:avLst/>
          </a:prstGeom>
          <a:noFill/>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3600" strike="noStrike" u="none">
                <a:solidFill>
                  <a:schemeClr val="dk1"/>
                </a:solidFill>
                <a:uFillTx/>
                <a:latin typeface="Calibri Light"/>
              </a:rPr>
              <a:t>Insertion Stage Example</a:t>
            </a:r>
            <a:endParaRPr b="0" lang="en-US" sz="3600" strike="noStrike" u="none">
              <a:solidFill>
                <a:srgbClr val="000000"/>
              </a:solidFill>
              <a:uFillTx/>
              <a:latin typeface="Arial"/>
            </a:endParaRPr>
          </a:p>
        </p:txBody>
      </p:sp>
      <p:sp>
        <p:nvSpPr>
          <p:cNvPr id="113"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2600" strike="noStrike" u="none">
                <a:solidFill>
                  <a:srgbClr val="000000"/>
                </a:solidFill>
                <a:uFillTx/>
                <a:latin typeface="Arial"/>
              </a:rPr>
              <a:t>For each variable predicted by the LLM</a:t>
            </a:r>
            <a:endParaRPr b="0" lang="en-US" sz="26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600" strike="noStrike" u="none">
                <a:solidFill>
                  <a:srgbClr val="000000"/>
                </a:solidFill>
                <a:uFillTx/>
                <a:latin typeface="Arial"/>
              </a:rPr>
              <a:t> </a:t>
            </a:r>
            <a:r>
              <a:rPr b="0" lang="en-US" sz="2400" strike="noStrike" u="none">
                <a:solidFill>
                  <a:srgbClr val="000000"/>
                </a:solidFill>
                <a:uFillTx/>
                <a:latin typeface="Arial"/>
              </a:rPr>
              <a:t>Add it to the queue of nodes to be visited</a:t>
            </a:r>
            <a:endParaRPr b="0" lang="en-US"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400" strike="noStrike" u="none">
                <a:solidFill>
                  <a:srgbClr val="000000"/>
                </a:solidFill>
                <a:uFillTx/>
                <a:latin typeface="Arial"/>
              </a:rPr>
              <a:t>Perform a cycle check before adding this edge to the predicted causal graph</a:t>
            </a:r>
            <a:endParaRPr b="0" lang="en-US" sz="2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400" strike="noStrike" u="none">
                <a:solidFill>
                  <a:srgbClr val="000000"/>
                </a:solidFill>
                <a:uFillTx/>
                <a:latin typeface="Arial"/>
              </a:rPr>
              <a:t>Alternate between the expansion and insertion stages until all nodes have been visited</a:t>
            </a:r>
            <a:endParaRPr b="0" lang="en-US" sz="2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400" strike="noStrike" u="none">
                <a:solidFill>
                  <a:srgbClr val="000000"/>
                </a:solidFill>
                <a:uFillTx/>
                <a:latin typeface="Arial"/>
              </a:rPr>
              <a:t> </a:t>
            </a:r>
            <a:r>
              <a:rPr b="0" lang="en-US" sz="2400" strike="noStrike" u="none">
                <a:solidFill>
                  <a:srgbClr val="000000"/>
                </a:solidFill>
                <a:uFillTx/>
                <a:latin typeface="Arial"/>
              </a:rPr>
              <a:t>The number of queries required for the proposed algorithm is O(n), as BFS only visits each node once.</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3600" strike="noStrike" u="none">
                <a:solidFill>
                  <a:schemeClr val="dk1"/>
                </a:solidFill>
                <a:uFillTx/>
                <a:latin typeface="Calibri Light"/>
              </a:rPr>
              <a:t>Experiment and Result</a:t>
            </a:r>
            <a:endParaRPr b="0" lang="en-US" sz="3600" strike="noStrike" u="none">
              <a:solidFill>
                <a:srgbClr val="000000"/>
              </a:solidFill>
              <a:uFillTx/>
              <a:latin typeface="Arial"/>
            </a:endParaRPr>
          </a:p>
        </p:txBody>
      </p:sp>
      <p:sp>
        <p:nvSpPr>
          <p:cNvPr id="115"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fontScale="92500" lnSpcReduction="9999"/>
          </a:bodyPr>
          <a:p>
            <a:pPr marL="432000" indent="-324000">
              <a:spcBef>
                <a:spcPts val="1417"/>
              </a:spcBef>
              <a:buClr>
                <a:srgbClr val="000000"/>
              </a:buClr>
              <a:buSzPct val="45000"/>
              <a:buFont typeface="Wingdings" charset="2"/>
              <a:buChar char=""/>
            </a:pPr>
            <a:r>
              <a:rPr b="0" lang="en-US" sz="2400" strike="noStrike" u="none">
                <a:solidFill>
                  <a:srgbClr val="000000"/>
                </a:solidFill>
                <a:uFillTx/>
                <a:latin typeface="Arial"/>
              </a:rPr>
              <a:t>Used the GPT-4 API</a:t>
            </a:r>
            <a:endParaRPr b="0" lang="en-US" sz="24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400" strike="noStrike" u="none">
                <a:solidFill>
                  <a:srgbClr val="000000"/>
                </a:solidFill>
                <a:uFillTx/>
                <a:latin typeface="Arial"/>
              </a:rPr>
              <a:t>Three datasets:</a:t>
            </a:r>
            <a:endParaRPr b="0" lang="en-US"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400" strike="noStrike" u="none">
                <a:solidFill>
                  <a:srgbClr val="000000"/>
                </a:solidFill>
                <a:uFillTx/>
                <a:latin typeface="Arial"/>
              </a:rPr>
              <a:t>Asia:  a small causal graph that models lung cancer in patients having potentially recently visited Asia.  The ground-truth graph has 8 nodes and 8 edges</a:t>
            </a:r>
            <a:endParaRPr b="0" lang="en-US"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400" strike="noStrike" u="none">
                <a:solidFill>
                  <a:srgbClr val="000000"/>
                </a:solidFill>
                <a:uFillTx/>
                <a:latin typeface="Arial"/>
              </a:rPr>
              <a:t>Child:  The Child causal graph is a medium-sized causal graph which models congenital heart disease in newborn babies. The ground-truth graph has 20 nodes and 25 edges.</a:t>
            </a:r>
            <a:endParaRPr b="0" lang="en-US" sz="24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400" strike="noStrike" u="none">
                <a:solidFill>
                  <a:srgbClr val="000000"/>
                </a:solidFill>
                <a:uFillTx/>
                <a:latin typeface="Arial"/>
              </a:rPr>
              <a:t>Neuropathic Pain: The Neuropathic Pain causal graph is a very large causal graph consisting of 221 nodes and 770 edges. It contains relationships between different nerves and the associated symptoms that patients express.</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3600" strike="noStrike" u="none">
                <a:solidFill>
                  <a:schemeClr val="dk1"/>
                </a:solidFill>
                <a:uFillTx/>
                <a:latin typeface="Calibri Light"/>
              </a:rPr>
              <a:t>Experiment and Result (Cont’d)</a:t>
            </a:r>
            <a:endParaRPr b="0" lang="en-US" sz="3600" strike="noStrike" u="none">
              <a:solidFill>
                <a:srgbClr val="000000"/>
              </a:solidFill>
              <a:uFillTx/>
              <a:latin typeface="Arial"/>
            </a:endParaRPr>
          </a:p>
        </p:txBody>
      </p:sp>
      <p:sp>
        <p:nvSpPr>
          <p:cNvPr id="117"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a:spcBef>
                <a:spcPts val="1417"/>
              </a:spcBef>
              <a:buNone/>
            </a:pPr>
            <a:endParaRPr b="0" lang="en-US" sz="2100" strike="noStrike" u="none">
              <a:solidFill>
                <a:srgbClr val="ffffff"/>
              </a:solidFill>
              <a:uFillTx/>
              <a:latin typeface="Arial"/>
            </a:endParaRPr>
          </a:p>
        </p:txBody>
      </p:sp>
      <p:pic>
        <p:nvPicPr>
          <p:cNvPr id="118" name="" descr=""/>
          <p:cNvPicPr/>
          <p:nvPr/>
        </p:nvPicPr>
        <p:blipFill>
          <a:blip r:embed="rId1"/>
          <a:stretch/>
        </p:blipFill>
        <p:spPr>
          <a:xfrm>
            <a:off x="1863000" y="2253960"/>
            <a:ext cx="8329320" cy="328104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trike="noStrike" u="none">
                <a:solidFill>
                  <a:schemeClr val="dk1"/>
                </a:solidFill>
                <a:uFillTx/>
                <a:latin typeface="Calibri Light"/>
              </a:rPr>
              <a:t>Causal Inference vs Causal Discovery</a:t>
            </a:r>
            <a:endParaRPr b="0" lang="en-US" sz="4400" strike="noStrike" u="none">
              <a:solidFill>
                <a:srgbClr val="000000"/>
              </a:solidFill>
              <a:uFillTx/>
              <a:latin typeface="Arial"/>
            </a:endParaRPr>
          </a:p>
        </p:txBody>
      </p:sp>
      <p:sp>
        <p:nvSpPr>
          <p:cNvPr id="96"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fontScale="77500" lnSpcReduction="19999"/>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Causal Inference</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600" strike="noStrike" u="none">
                <a:solidFill>
                  <a:srgbClr val="000000"/>
                </a:solidFill>
                <a:uFillTx/>
                <a:latin typeface="Arial"/>
              </a:rPr>
              <a:t>Assumes a known causal graph (DAG)</a:t>
            </a:r>
            <a:r>
              <a:rPr b="0" lang="en-US" sz="2800" strike="noStrike" u="none">
                <a:solidFill>
                  <a:srgbClr val="000000"/>
                </a:solidFill>
                <a:uFillTx/>
                <a:latin typeface="Arial"/>
              </a:rPr>
              <a:t> </a:t>
            </a:r>
            <a:endParaRPr b="0" lang="en-US" sz="2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600" strike="noStrike" u="none">
                <a:solidFill>
                  <a:srgbClr val="000000"/>
                </a:solidFill>
                <a:uFillTx/>
                <a:latin typeface="Arial"/>
              </a:rPr>
              <a:t>Goal: Estimate the effect of interventions (e.g., do(X) on Y)</a:t>
            </a:r>
            <a:endParaRPr b="0" lang="en-US" sz="26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600" strike="noStrike" u="none">
                <a:solidFill>
                  <a:srgbClr val="000000"/>
                </a:solidFill>
                <a:uFillTx/>
                <a:latin typeface="Arial"/>
              </a:rPr>
              <a:t>Often uses tools like do-calculus, structural causal models (SCMs), and counterfactuals</a:t>
            </a:r>
            <a:endParaRPr b="0" lang="en-US" sz="26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600" strike="noStrike" u="none">
                <a:solidFill>
                  <a:srgbClr val="000000"/>
                </a:solidFill>
                <a:uFillTx/>
                <a:latin typeface="Arial"/>
              </a:rPr>
              <a:t>Example: What is the effect of a new drug on patient recovery?</a:t>
            </a:r>
            <a:endParaRPr b="0" lang="en-US" sz="26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Causal Discovery</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600" strike="noStrike" u="none">
                <a:solidFill>
                  <a:srgbClr val="000000"/>
                </a:solidFill>
                <a:uFillTx/>
                <a:latin typeface="Arial"/>
              </a:rPr>
              <a:t>Causal graph is unknown</a:t>
            </a:r>
            <a:endParaRPr b="0" lang="en-US" sz="26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600" strike="noStrike" u="none">
                <a:solidFill>
                  <a:srgbClr val="000000"/>
                </a:solidFill>
                <a:uFillTx/>
                <a:latin typeface="Arial"/>
              </a:rPr>
              <a:t>Goal: Learn the structure of the causal graph from data or domain knowledge</a:t>
            </a:r>
            <a:endParaRPr b="0" lang="en-US" sz="26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600" strike="noStrike" u="none">
                <a:solidFill>
                  <a:srgbClr val="000000"/>
                </a:solidFill>
                <a:uFillTx/>
                <a:latin typeface="Arial"/>
              </a:rPr>
              <a:t>Relies on statistical patterns (e.g., conditional independencies) or expert knowledge</a:t>
            </a:r>
            <a:endParaRPr b="0" lang="en-US" sz="26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600" strike="noStrike" u="none">
                <a:solidFill>
                  <a:srgbClr val="000000"/>
                </a:solidFill>
                <a:uFillTx/>
                <a:latin typeface="Arial"/>
              </a:rPr>
              <a:t>Example: Which symptoms are caused by a particular nerve injury?</a:t>
            </a:r>
            <a:endParaRPr b="0" lang="en-US" sz="2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trike="noStrike" u="none">
                <a:solidFill>
                  <a:schemeClr val="dk1"/>
                </a:solidFill>
                <a:uFillTx/>
                <a:latin typeface="Calibri Light"/>
              </a:rPr>
              <a:t>Introduction</a:t>
            </a:r>
            <a:endParaRPr b="0" lang="en-US" sz="4400" strike="noStrike" u="none">
              <a:solidFill>
                <a:srgbClr val="000000"/>
              </a:solidFill>
              <a:uFillTx/>
              <a:latin typeface="Arial"/>
            </a:endParaRPr>
          </a:p>
        </p:txBody>
      </p:sp>
      <p:sp>
        <p:nvSpPr>
          <p:cNvPr id="98"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lnSpcReduction="9999"/>
          </a:bodyPr>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Recent advances in large language models (LLMs) have significantly improved AI capabilities.</a:t>
            </a:r>
            <a:endParaRPr b="0" lang="en-US" sz="21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LLMs can use their knowledge to generate plausible explanations given observations and even reason on counterfactuals.</a:t>
            </a:r>
            <a:endParaRPr b="0" lang="en-US" sz="21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 </a:t>
            </a:r>
            <a:r>
              <a:rPr b="0" i="1" lang="en-US" sz="2100" strike="noStrike" u="none">
                <a:solidFill>
                  <a:srgbClr val="000000"/>
                </a:solidFill>
                <a:uFillTx/>
                <a:latin typeface="Arial"/>
              </a:rPr>
              <a:t>Can LLMs reason about causal relationships?</a:t>
            </a:r>
            <a:endParaRPr b="0" lang="en-US" sz="21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Causal discovery involves identifying the causal relationships between different variables.</a:t>
            </a:r>
            <a:endParaRPr b="0" lang="en-US" sz="21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This process usually results in a Directed Acyclic Graph (DAG), with edges representing the existence and direction of causal influences.</a:t>
            </a:r>
            <a:endParaRPr b="0" lang="en-US" sz="21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 </a:t>
            </a:r>
            <a:r>
              <a:rPr b="0" lang="en-US" sz="2100" strike="noStrike" u="none">
                <a:solidFill>
                  <a:srgbClr val="000000"/>
                </a:solidFill>
                <a:uFillTx/>
                <a:latin typeface="Arial"/>
              </a:rPr>
              <a:t>This causal graph represents the relationships between variables which govern the </a:t>
            </a:r>
            <a:r>
              <a:rPr b="0" lang="en-US" sz="2100" strike="noStrike" u="none">
                <a:solidFill>
                  <a:srgbClr val="ff3838"/>
                </a:solidFill>
                <a:uFillTx/>
                <a:latin typeface="Arial"/>
              </a:rPr>
              <a:t>data generation process</a:t>
            </a:r>
            <a:r>
              <a:rPr b="0" lang="en-US" sz="2100" strike="noStrike" u="none">
                <a:solidFill>
                  <a:srgbClr val="000000"/>
                </a:solidFill>
                <a:uFillTx/>
                <a:latin typeface="Arial"/>
              </a:rPr>
              <a:t>.</a:t>
            </a: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trike="noStrike" u="none">
                <a:solidFill>
                  <a:schemeClr val="dk1"/>
                </a:solidFill>
                <a:uFillTx/>
                <a:latin typeface="Calibri Light"/>
              </a:rPr>
              <a:t>Can LLMs reason causally?</a:t>
            </a:r>
            <a:endParaRPr b="0" lang="en-US" sz="4400" strike="noStrike" u="none">
              <a:solidFill>
                <a:srgbClr val="000000"/>
              </a:solidFill>
              <a:uFillTx/>
              <a:latin typeface="Arial"/>
            </a:endParaRPr>
          </a:p>
        </p:txBody>
      </p:sp>
      <p:sp>
        <p:nvSpPr>
          <p:cNvPr id="100"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lnSpcReduction="9999"/>
          </a:bodyPr>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Recent works have shown that LLMs are capable of leveraging their internal knowledge to perform common sense.</a:t>
            </a:r>
            <a:endParaRPr b="0" lang="en-US" sz="2100" strike="noStrike" u="none">
              <a:solidFill>
                <a:srgbClr val="000000"/>
              </a:solidFill>
              <a:uFillTx/>
              <a:latin typeface="Arial"/>
            </a:endParaRPr>
          </a:p>
          <a:p>
            <a:pPr marL="432000" indent="0">
              <a:spcBef>
                <a:spcPts val="1417"/>
              </a:spcBef>
              <a:buNone/>
            </a:pPr>
            <a:endParaRPr b="0" lang="en-US" sz="21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This work utilizes LLMs to respond to causal queries solely based on metadata, such as variable names and descriptions, without accessing the numerical observations.</a:t>
            </a:r>
            <a:endParaRPr b="0" lang="en-US" sz="2100" strike="noStrike" u="none">
              <a:solidFill>
                <a:srgbClr val="000000"/>
              </a:solidFill>
              <a:uFillTx/>
              <a:latin typeface="Arial"/>
            </a:endParaRPr>
          </a:p>
          <a:p>
            <a:pPr marL="432000" indent="0">
              <a:spcBef>
                <a:spcPts val="1417"/>
              </a:spcBef>
              <a:buNone/>
            </a:pPr>
            <a:endParaRPr b="0" lang="en-US" sz="21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One straightforward approach which previous works use is to perform pairwise queries over all possible pairs of variables =&gt; O(C(n, 2)) = O(n^2)</a:t>
            </a:r>
            <a:endParaRPr b="0" lang="en-US" sz="2100" strike="noStrike" u="none">
              <a:solidFill>
                <a:srgbClr val="000000"/>
              </a:solidFill>
              <a:uFillTx/>
              <a:latin typeface="Arial"/>
            </a:endParaRPr>
          </a:p>
          <a:p>
            <a:pPr marL="432000" indent="0">
              <a:spcBef>
                <a:spcPts val="1417"/>
              </a:spcBef>
              <a:buNone/>
            </a:pPr>
            <a:endParaRPr b="0" lang="en-US" sz="21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0" lang="en-US" sz="2100" strike="noStrike" u="none">
                <a:solidFill>
                  <a:srgbClr val="000000"/>
                </a:solidFill>
                <a:uFillTx/>
                <a:latin typeface="Arial"/>
              </a:rPr>
              <a:t>The experiments in these works are limited to very small causal graphs.</a:t>
            </a: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400" strike="noStrike" u="none">
                <a:solidFill>
                  <a:schemeClr val="dk1"/>
                </a:solidFill>
                <a:uFillTx/>
                <a:latin typeface="Calibri Light"/>
              </a:rPr>
              <a:t>CD with LLMs in Linear Time </a:t>
            </a:r>
            <a:endParaRPr b="0" lang="en-US" sz="4400" strike="noStrike" u="none">
              <a:solidFill>
                <a:srgbClr val="000000"/>
              </a:solidFill>
              <a:uFillTx/>
              <a:latin typeface="Arial"/>
            </a:endParaRPr>
          </a:p>
        </p:txBody>
      </p:sp>
      <p:sp>
        <p:nvSpPr>
          <p:cNvPr id="102"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indent="0">
              <a:spcBef>
                <a:spcPts val="1417"/>
              </a:spcBef>
              <a:buNone/>
            </a:pPr>
            <a:endParaRPr b="0" lang="en-US" sz="1800" strike="noStrike" u="none">
              <a:solidFill>
                <a:srgbClr val="ffffff"/>
              </a:solidFill>
              <a:uFillTx/>
              <a:latin typeface="Arial"/>
            </a:endParaRPr>
          </a:p>
        </p:txBody>
      </p:sp>
      <p:pic>
        <p:nvPicPr>
          <p:cNvPr id="103" name="" descr=""/>
          <p:cNvPicPr/>
          <p:nvPr/>
        </p:nvPicPr>
        <p:blipFill>
          <a:blip r:embed="rId1"/>
          <a:stretch/>
        </p:blipFill>
        <p:spPr>
          <a:xfrm>
            <a:off x="2207520" y="1976400"/>
            <a:ext cx="7116480" cy="408276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200" strike="noStrike" u="none">
                <a:solidFill>
                  <a:schemeClr val="dk1"/>
                </a:solidFill>
                <a:uFillTx/>
                <a:latin typeface="Calibri Light"/>
              </a:rPr>
              <a:t>Graph Traversal Algorithms: BFS vs DFS</a:t>
            </a:r>
            <a:endParaRPr b="0" lang="en-US" sz="4200" strike="noStrike" u="none">
              <a:solidFill>
                <a:srgbClr val="000000"/>
              </a:solidFill>
              <a:uFillTx/>
              <a:latin typeface="Arial"/>
            </a:endParaRPr>
          </a:p>
        </p:txBody>
      </p:sp>
      <p:sp>
        <p:nvSpPr>
          <p:cNvPr id="105"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1" lang="en-US" sz="2100" strike="noStrike" u="none">
                <a:solidFill>
                  <a:srgbClr val="000000"/>
                </a:solidFill>
                <a:uFillTx/>
                <a:latin typeface="Arial"/>
              </a:rPr>
              <a:t>BFS:</a:t>
            </a:r>
            <a:endParaRPr b="0" lang="en-US" sz="21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100" strike="noStrike" u="none">
                <a:solidFill>
                  <a:srgbClr val="000000"/>
                </a:solidFill>
                <a:uFillTx/>
                <a:latin typeface="Arial"/>
              </a:rPr>
              <a:t>BFS Explores nodes level by level.</a:t>
            </a:r>
            <a:endParaRPr b="0" lang="en-US" sz="21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100" strike="noStrike" u="none">
                <a:solidFill>
                  <a:srgbClr val="000000"/>
                </a:solidFill>
                <a:uFillTx/>
                <a:latin typeface="Arial"/>
              </a:rPr>
              <a:t>Suitable for layered exploration. e.g., discovering immediate effects of root causes before deeper levels.</a:t>
            </a:r>
            <a:endParaRPr b="0" lang="en-US" sz="2100" strike="noStrike" u="none">
              <a:solidFill>
                <a:srgbClr val="000000"/>
              </a:solidFill>
              <a:uFillTx/>
              <a:latin typeface="Arial"/>
            </a:endParaRPr>
          </a:p>
          <a:p>
            <a:pPr marL="432000" indent="-324000">
              <a:spcBef>
                <a:spcPts val="1417"/>
              </a:spcBef>
              <a:buClr>
                <a:srgbClr val="000000"/>
              </a:buClr>
              <a:buSzPct val="45000"/>
              <a:buFont typeface="Wingdings" charset="2"/>
              <a:buChar char=""/>
            </a:pPr>
            <a:r>
              <a:rPr b="1" lang="en-US" sz="2100" strike="noStrike" u="none">
                <a:solidFill>
                  <a:srgbClr val="000000"/>
                </a:solidFill>
                <a:uFillTx/>
                <a:latin typeface="Arial"/>
              </a:rPr>
              <a:t>DFS:</a:t>
            </a:r>
            <a:endParaRPr b="0" lang="en-US" sz="21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100" strike="noStrike" u="none">
                <a:solidFill>
                  <a:srgbClr val="000000"/>
                </a:solidFill>
                <a:uFillTx/>
                <a:latin typeface="Arial"/>
              </a:rPr>
              <a:t>Explores paths as deep as possible before backtracking.</a:t>
            </a:r>
            <a:endParaRPr b="0" lang="en-US" sz="21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100" strike="noStrike" u="none">
                <a:solidFill>
                  <a:srgbClr val="000000"/>
                </a:solidFill>
                <a:uFillTx/>
                <a:latin typeface="Arial"/>
              </a:rPr>
              <a:t>Useful for cycle detection</a:t>
            </a:r>
            <a:endParaRPr b="0" lang="en-US" sz="2100" strike="noStrike" u="none">
              <a:solidFill>
                <a:srgbClr val="000000"/>
              </a:solidFill>
              <a:uFillTx/>
              <a:latin typeface="Arial"/>
            </a:endParaRPr>
          </a:p>
          <a:p>
            <a:pPr lvl="1" marL="864000" indent="0">
              <a:spcBef>
                <a:spcPts val="1134"/>
              </a:spcBef>
              <a:buNone/>
            </a:pP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4200" strike="noStrike" u="none">
                <a:solidFill>
                  <a:schemeClr val="dk1"/>
                </a:solidFill>
                <a:uFillTx/>
                <a:latin typeface="Calibri Light"/>
              </a:rPr>
              <a:t>CD with LLM using BFS ordering queries</a:t>
            </a:r>
            <a:endParaRPr b="0" lang="en-US" sz="4200" strike="noStrike" u="none">
              <a:solidFill>
                <a:srgbClr val="000000"/>
              </a:solidFill>
              <a:uFillTx/>
              <a:latin typeface="Arial"/>
            </a:endParaRPr>
          </a:p>
        </p:txBody>
      </p:sp>
      <p:sp>
        <p:nvSpPr>
          <p:cNvPr id="107"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1" lang="en-US" sz="2100" strike="noStrike" u="none">
                <a:solidFill>
                  <a:srgbClr val="000000"/>
                </a:solidFill>
                <a:uFillTx/>
                <a:latin typeface="Arial"/>
              </a:rPr>
              <a:t>Three Stage algorithm:</a:t>
            </a:r>
            <a:endParaRPr b="0" lang="en-US" sz="21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100" strike="noStrike" u="none">
                <a:solidFill>
                  <a:srgbClr val="000000"/>
                </a:solidFill>
                <a:uFillTx/>
                <a:latin typeface="Arial"/>
              </a:rPr>
              <a:t> </a:t>
            </a:r>
            <a:r>
              <a:rPr b="0" i="1" lang="en-US" sz="2100" strike="noStrike" u="none">
                <a:solidFill>
                  <a:srgbClr val="000000"/>
                </a:solidFill>
                <a:uFillTx/>
                <a:latin typeface="Arial"/>
              </a:rPr>
              <a:t>Initialization Stage</a:t>
            </a:r>
            <a:r>
              <a:rPr b="0" lang="en-US" sz="2100" strike="noStrike" u="none">
                <a:solidFill>
                  <a:srgbClr val="000000"/>
                </a:solidFill>
                <a:uFillTx/>
                <a:latin typeface="Arial"/>
              </a:rPr>
              <a:t>: The LLM is prompted to identify variables that are not causally affected by any other variables in the graph</a:t>
            </a:r>
            <a:endParaRPr b="0" lang="en-US" sz="21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i="1" lang="en-US" sz="2100" strike="noStrike" u="none">
                <a:solidFill>
                  <a:srgbClr val="000000"/>
                </a:solidFill>
                <a:uFillTx/>
                <a:latin typeface="Arial"/>
              </a:rPr>
              <a:t>Expansion Stage: </a:t>
            </a:r>
            <a:r>
              <a:rPr b="0" lang="en-US" sz="2100" strike="noStrike" u="none">
                <a:solidFill>
                  <a:srgbClr val="000000"/>
                </a:solidFill>
                <a:uFillTx/>
                <a:latin typeface="Arial"/>
              </a:rPr>
              <a:t>The LLM is instructed to find variables caused by the current node</a:t>
            </a:r>
            <a:endParaRPr b="0" lang="en-US" sz="21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i="1" lang="en-US" sz="2100" strike="noStrike" u="none">
                <a:solidFill>
                  <a:srgbClr val="000000"/>
                </a:solidFill>
                <a:uFillTx/>
                <a:latin typeface="Arial"/>
              </a:rPr>
              <a:t>Insertion Stage: </a:t>
            </a:r>
            <a:r>
              <a:rPr b="0" lang="en-US" sz="2100" strike="noStrike" u="none">
                <a:solidFill>
                  <a:srgbClr val="000000"/>
                </a:solidFill>
                <a:uFillTx/>
                <a:latin typeface="Arial"/>
              </a:rPr>
              <a:t>The variables proposed by the LLM are added to the BFS queue and the edges proposed by the LLM are checked to make sure they do not cause cycles before being inserted.</a:t>
            </a: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3600" strike="noStrike" u="none">
                <a:solidFill>
                  <a:schemeClr val="dk1"/>
                </a:solidFill>
                <a:uFillTx/>
                <a:latin typeface="Calibri Light"/>
              </a:rPr>
              <a:t>Initialization Stage Example (on the Neuropathic Pain Dataset)</a:t>
            </a:r>
            <a:endParaRPr b="0" lang="en-US" sz="3600" strike="noStrike" u="none">
              <a:solidFill>
                <a:srgbClr val="000000"/>
              </a:solidFill>
              <a:uFillTx/>
              <a:latin typeface="Arial"/>
            </a:endParaRPr>
          </a:p>
        </p:txBody>
      </p:sp>
      <p:sp>
        <p:nvSpPr>
          <p:cNvPr id="109"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marL="432000" indent="0">
              <a:spcBef>
                <a:spcPts val="1417"/>
              </a:spcBef>
              <a:buNone/>
            </a:pPr>
            <a:r>
              <a:rPr b="0" lang="en-US" sz="2100" strike="noStrike" u="none">
                <a:solidFill>
                  <a:srgbClr val="000000"/>
                </a:solidFill>
                <a:uFillTx/>
                <a:latin typeface="AR PL UMing CN"/>
              </a:rPr>
              <a:t>You are a helpful assistant to a neuropathic pain diagnosis expert. The following factors are key variables related to neuropathic pain diagnosis which have various causal effects on each other. Our goal is to construct a causal graph between these variables.</a:t>
            </a:r>
            <a:endParaRPr b="0" lang="en-US" sz="2100" strike="noStrike" u="none">
              <a:solidFill>
                <a:srgbClr val="000000"/>
              </a:solidFill>
              <a:uFillTx/>
              <a:latin typeface="AR PL UMing CN"/>
            </a:endParaRPr>
          </a:p>
          <a:p>
            <a:pPr marL="432000" indent="0">
              <a:spcBef>
                <a:spcPts val="1417"/>
              </a:spcBef>
              <a:buNone/>
            </a:pPr>
            <a:r>
              <a:rPr b="0" lang="en-US" sz="2100" strike="noStrike" u="none">
                <a:solidFill>
                  <a:srgbClr val="000000"/>
                </a:solidFill>
                <a:uFillTx/>
                <a:latin typeface="AR PL UMing CN"/>
              </a:rPr>
              <a:t>&lt;A&gt;: Description of variable A</a:t>
            </a:r>
            <a:endParaRPr b="0" lang="en-US" sz="2100" strike="noStrike" u="none">
              <a:solidFill>
                <a:srgbClr val="000000"/>
              </a:solidFill>
              <a:uFillTx/>
              <a:latin typeface="AR PL UMing CN"/>
            </a:endParaRPr>
          </a:p>
          <a:p>
            <a:pPr marL="432000" indent="0">
              <a:spcBef>
                <a:spcPts val="1417"/>
              </a:spcBef>
              <a:buNone/>
            </a:pPr>
            <a:r>
              <a:rPr b="0" lang="en-US" sz="2100" strike="noStrike" u="none">
                <a:solidFill>
                  <a:srgbClr val="000000"/>
                </a:solidFill>
                <a:uFillTx/>
                <a:latin typeface="AR PL UMing CN"/>
              </a:rPr>
              <a:t>&lt;B&gt;: Description of variable B</a:t>
            </a:r>
            <a:endParaRPr b="0" lang="en-US" sz="2100" strike="noStrike" u="none">
              <a:solidFill>
                <a:srgbClr val="000000"/>
              </a:solidFill>
              <a:uFillTx/>
              <a:latin typeface="AR PL UMing CN"/>
            </a:endParaRPr>
          </a:p>
          <a:p>
            <a:pPr marL="432000" indent="0">
              <a:spcBef>
                <a:spcPts val="1417"/>
              </a:spcBef>
              <a:buNone/>
            </a:pPr>
            <a:r>
              <a:rPr b="0" lang="en-US" sz="2100" strike="noStrike" u="none">
                <a:solidFill>
                  <a:srgbClr val="000000"/>
                </a:solidFill>
                <a:uFillTx/>
                <a:latin typeface="AR PL UMing CN"/>
              </a:rPr>
              <a:t>…</a:t>
            </a:r>
            <a:endParaRPr b="0" lang="en-US" sz="2100" strike="noStrike" u="none">
              <a:solidFill>
                <a:srgbClr val="000000"/>
              </a:solidFill>
              <a:uFillTx/>
              <a:latin typeface="AR PL UMing CN"/>
            </a:endParaRPr>
          </a:p>
          <a:p>
            <a:pPr marL="432000" indent="0">
              <a:spcBef>
                <a:spcPts val="1417"/>
              </a:spcBef>
              <a:buNone/>
            </a:pPr>
            <a:r>
              <a:rPr b="0" lang="en-US" sz="2100" strike="noStrike" u="none">
                <a:solidFill>
                  <a:srgbClr val="000000"/>
                </a:solidFill>
                <a:uFillTx/>
                <a:latin typeface="AR PL UMing CN"/>
              </a:rPr>
              <a:t>Now you are going to use the data to construct a causal graph. You will start with identifying the variable(s) that are unaffected by any other variables. Think step by step. Then, provide your final answer (variable names only) within the tags &lt;Answer&gt;...&lt;/Answer&gt;.</a:t>
            </a:r>
            <a:endParaRPr b="0" lang="en-US" sz="2100" strike="noStrike" u="none">
              <a:solidFill>
                <a:srgbClr val="000000"/>
              </a:solidFill>
              <a:uFillTx/>
              <a:latin typeface="AR PL UMing C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spcBef>
                <a:spcPts val="1191"/>
              </a:spcBef>
              <a:spcAft>
                <a:spcPts val="992"/>
              </a:spcAft>
              <a:buNone/>
              <a:tabLst>
                <a:tab algn="l" pos="0"/>
              </a:tabLst>
            </a:pPr>
            <a:r>
              <a:rPr b="0" lang="en-US" sz="3600" strike="noStrike" u="none">
                <a:solidFill>
                  <a:schemeClr val="dk1"/>
                </a:solidFill>
                <a:uFillTx/>
                <a:latin typeface="Calibri Light"/>
              </a:rPr>
              <a:t>Expansion Stage Example (on the Neuropathic Pain Dataset)</a:t>
            </a:r>
            <a:endParaRPr b="0" lang="en-US" sz="3600" strike="noStrike" u="none">
              <a:solidFill>
                <a:srgbClr val="000000"/>
              </a:solidFill>
              <a:uFillTx/>
              <a:latin typeface="Arial"/>
            </a:endParaRPr>
          </a:p>
        </p:txBody>
      </p:sp>
      <p:sp>
        <p:nvSpPr>
          <p:cNvPr id="111" name="PlaceHolder 2"/>
          <p:cNvSpPr>
            <a:spLocks noGrp="1"/>
          </p:cNvSpPr>
          <p:nvPr>
            <p:ph/>
          </p:nvPr>
        </p:nvSpPr>
        <p:spPr>
          <a:xfrm>
            <a:off x="838080" y="1825560"/>
            <a:ext cx="10514880" cy="4350600"/>
          </a:xfrm>
          <a:prstGeom prst="rect">
            <a:avLst/>
          </a:prstGeom>
          <a:noFill/>
          <a:ln w="0">
            <a:noFill/>
          </a:ln>
        </p:spPr>
        <p:txBody>
          <a:bodyPr lIns="91440" rIns="91440" tIns="45720" bIns="45720" anchor="t">
            <a:normAutofit/>
          </a:bodyPr>
          <a:p>
            <a:pPr marL="432000" indent="0">
              <a:spcBef>
                <a:spcPts val="1417"/>
              </a:spcBef>
              <a:buNone/>
            </a:pPr>
            <a:r>
              <a:rPr b="0" lang="en-US" sz="2100" strike="noStrike" u="none">
                <a:solidFill>
                  <a:srgbClr val="000000"/>
                </a:solidFill>
                <a:uFillTx/>
                <a:latin typeface="AR PL UMing CN"/>
              </a:rPr>
              <a:t>Given &lt;Independent Variables&gt; is(are) not affected by any other variable and the following causal relationships:</a:t>
            </a:r>
            <a:endParaRPr b="0" lang="en-US" sz="2100" strike="noStrike" u="none">
              <a:solidFill>
                <a:srgbClr val="000000"/>
              </a:solidFill>
              <a:uFillTx/>
              <a:latin typeface="AR PL UMing CN"/>
            </a:endParaRPr>
          </a:p>
          <a:p>
            <a:pPr marL="432000" indent="0">
              <a:spcBef>
                <a:spcPts val="1417"/>
              </a:spcBef>
              <a:buNone/>
            </a:pPr>
            <a:r>
              <a:rPr b="0" lang="en-US" sz="2100" strike="noStrike" u="none">
                <a:solidFill>
                  <a:srgbClr val="000000"/>
                </a:solidFill>
                <a:uFillTx/>
                <a:latin typeface="AR PL UMing CN"/>
              </a:rPr>
              <a:t>A causes B, C, D</a:t>
            </a:r>
            <a:endParaRPr b="0" lang="en-US" sz="2100" strike="noStrike" u="none">
              <a:solidFill>
                <a:srgbClr val="000000"/>
              </a:solidFill>
              <a:uFillTx/>
              <a:latin typeface="AR PL UMing CN"/>
            </a:endParaRPr>
          </a:p>
          <a:p>
            <a:pPr marL="432000" indent="0">
              <a:spcBef>
                <a:spcPts val="1417"/>
              </a:spcBef>
              <a:buNone/>
            </a:pPr>
            <a:r>
              <a:rPr b="0" lang="en-US" sz="2100" strike="noStrike" u="none">
                <a:solidFill>
                  <a:srgbClr val="000000"/>
                </a:solidFill>
                <a:uFillTx/>
                <a:latin typeface="AR PL UMing CN"/>
              </a:rPr>
              <a:t>C causes D, E</a:t>
            </a:r>
            <a:endParaRPr b="0" lang="en-US" sz="2100" strike="noStrike" u="none">
              <a:solidFill>
                <a:srgbClr val="000000"/>
              </a:solidFill>
              <a:uFillTx/>
              <a:latin typeface="AR PL UMing CN"/>
            </a:endParaRPr>
          </a:p>
          <a:p>
            <a:pPr marL="432000" indent="0">
              <a:spcBef>
                <a:spcPts val="1417"/>
              </a:spcBef>
              <a:buNone/>
            </a:pPr>
            <a:r>
              <a:rPr b="0" lang="en-US" sz="2100" strike="noStrike" u="none">
                <a:solidFill>
                  <a:srgbClr val="000000"/>
                </a:solidFill>
                <a:uFillTx/>
                <a:latin typeface="AR PL UMing CN"/>
              </a:rPr>
              <a:t>...</a:t>
            </a:r>
            <a:endParaRPr b="0" lang="en-US" sz="2100" strike="noStrike" u="none">
              <a:solidFill>
                <a:srgbClr val="000000"/>
              </a:solidFill>
              <a:uFillTx/>
              <a:latin typeface="AR PL UMing CN"/>
            </a:endParaRPr>
          </a:p>
          <a:p>
            <a:pPr marL="432000" indent="0">
              <a:spcBef>
                <a:spcPts val="1417"/>
              </a:spcBef>
              <a:buNone/>
            </a:pPr>
            <a:r>
              <a:rPr b="0" lang="en-US" sz="2100" strike="noStrike" u="none">
                <a:solidFill>
                  <a:srgbClr val="000000"/>
                </a:solidFill>
                <a:uFillTx/>
                <a:latin typeface="AR PL UMing CN"/>
              </a:rPr>
              <a:t>Select the variables that are caused by &lt;Currently Visited Node&gt;. Think step by step. Then, provide your final answer (variable names only) within the tags &lt;Answer&gt;...&lt;/Answer&gt;.</a:t>
            </a:r>
            <a:endParaRPr b="0" lang="en-US" sz="2100" strike="noStrike" u="none">
              <a:solidFill>
                <a:srgbClr val="000000"/>
              </a:solidFill>
              <a:uFillTx/>
              <a:latin typeface="AR PL UMing C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2662</TotalTime>
  <Application>LibreOffice/24.8.7.2$Linux_X86_64 LibreOffice_project/f4f281f562fb585d46b0af5755dfe1eb6adc047f</Application>
  <AppVersion>15.0000</AppVersion>
  <Words>644</Words>
  <Paragraphs>78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2023-08-02T02:32:03Z</dcterms:created>
  <dc:creator>Reza Rahimi Azghan</dc:creator>
  <dc:description/>
  <dc:language>en-US</dc:language>
  <cp:lastModifiedBy/>
  <dcterms:modified xsi:type="dcterms:W3CDTF">2025-06-25T12:00:21Z</dcterms:modified>
  <cp:revision>309</cp:revision>
  <dc:subject/>
  <dc:title>An Introduction to Propensity Score Methods  for Reducing the Effects of Confounding  in Observational Studies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ies>
</file>