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58" r:id="rId5"/>
    <p:sldId id="261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0" autoAdjust="0"/>
  </p:normalViewPr>
  <p:slideViewPr>
    <p:cSldViewPr snapToGrid="0">
      <p:cViewPr varScale="1">
        <p:scale>
          <a:sx n="78" d="100"/>
          <a:sy n="78" d="100"/>
        </p:scale>
        <p:origin x="4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shin Taheri Chatrudi" userId="412d05e3-bb98-4179-9b72-9564c8ff38ce" providerId="ADAL" clId="{17F9E21F-C6DA-4576-88D4-C8A44FCBB420}"/>
    <pc:docChg chg="modSld">
      <pc:chgData name="Nooshin Taheri Chatrudi" userId="412d05e3-bb98-4179-9b72-9564c8ff38ce" providerId="ADAL" clId="{17F9E21F-C6DA-4576-88D4-C8A44FCBB420}" dt="2025-10-03T17:20:12.074" v="15" actId="20577"/>
      <pc:docMkLst>
        <pc:docMk/>
      </pc:docMkLst>
      <pc:sldChg chg="modSp mod">
        <pc:chgData name="Nooshin Taheri Chatrudi" userId="412d05e3-bb98-4179-9b72-9564c8ff38ce" providerId="ADAL" clId="{17F9E21F-C6DA-4576-88D4-C8A44FCBB420}" dt="2025-10-03T17:19:27.752" v="9" actId="20577"/>
        <pc:sldMkLst>
          <pc:docMk/>
          <pc:sldMk cId="2277567121" sldId="256"/>
        </pc:sldMkLst>
        <pc:spChg chg="mod">
          <ac:chgData name="Nooshin Taheri Chatrudi" userId="412d05e3-bb98-4179-9b72-9564c8ff38ce" providerId="ADAL" clId="{17F9E21F-C6DA-4576-88D4-C8A44FCBB420}" dt="2025-10-03T17:19:27.752" v="9" actId="20577"/>
          <ac:spMkLst>
            <pc:docMk/>
            <pc:sldMk cId="2277567121" sldId="256"/>
            <ac:spMk id="3" creationId="{F4FA916E-CCD2-69C4-BE0E-B625886E1A75}"/>
          </ac:spMkLst>
        </pc:spChg>
      </pc:sldChg>
      <pc:sldChg chg="modNotesTx">
        <pc:chgData name="Nooshin Taheri Chatrudi" userId="412d05e3-bb98-4179-9b72-9564c8ff38ce" providerId="ADAL" clId="{17F9E21F-C6DA-4576-88D4-C8A44FCBB420}" dt="2025-10-03T17:19:44.239" v="10" actId="20577"/>
        <pc:sldMkLst>
          <pc:docMk/>
          <pc:sldMk cId="4166637582" sldId="259"/>
        </pc:sldMkLst>
      </pc:sldChg>
      <pc:sldChg chg="modNotesTx">
        <pc:chgData name="Nooshin Taheri Chatrudi" userId="412d05e3-bb98-4179-9b72-9564c8ff38ce" providerId="ADAL" clId="{17F9E21F-C6DA-4576-88D4-C8A44FCBB420}" dt="2025-10-03T17:19:48.460" v="11" actId="20577"/>
        <pc:sldMkLst>
          <pc:docMk/>
          <pc:sldMk cId="2809383322" sldId="260"/>
        </pc:sldMkLst>
      </pc:sldChg>
      <pc:sldChg chg="modNotesTx">
        <pc:chgData name="Nooshin Taheri Chatrudi" userId="412d05e3-bb98-4179-9b72-9564c8ff38ce" providerId="ADAL" clId="{17F9E21F-C6DA-4576-88D4-C8A44FCBB420}" dt="2025-10-03T17:19:58.876" v="12" actId="20577"/>
        <pc:sldMkLst>
          <pc:docMk/>
          <pc:sldMk cId="3107785277" sldId="261"/>
        </pc:sldMkLst>
      </pc:sldChg>
      <pc:sldChg chg="modNotesTx">
        <pc:chgData name="Nooshin Taheri Chatrudi" userId="412d05e3-bb98-4179-9b72-9564c8ff38ce" providerId="ADAL" clId="{17F9E21F-C6DA-4576-88D4-C8A44FCBB420}" dt="2025-10-03T17:20:04.170" v="13" actId="20577"/>
        <pc:sldMkLst>
          <pc:docMk/>
          <pc:sldMk cId="4138654038" sldId="263"/>
        </pc:sldMkLst>
      </pc:sldChg>
      <pc:sldChg chg="modNotesTx">
        <pc:chgData name="Nooshin Taheri Chatrudi" userId="412d05e3-bb98-4179-9b72-9564c8ff38ce" providerId="ADAL" clId="{17F9E21F-C6DA-4576-88D4-C8A44FCBB420}" dt="2025-10-03T17:20:09.084" v="14" actId="20577"/>
        <pc:sldMkLst>
          <pc:docMk/>
          <pc:sldMk cId="3992855029" sldId="264"/>
        </pc:sldMkLst>
      </pc:sldChg>
      <pc:sldChg chg="modNotesTx">
        <pc:chgData name="Nooshin Taheri Chatrudi" userId="412d05e3-bb98-4179-9b72-9564c8ff38ce" providerId="ADAL" clId="{17F9E21F-C6DA-4576-88D4-C8A44FCBB420}" dt="2025-10-03T17:20:12.074" v="15" actId="20577"/>
        <pc:sldMkLst>
          <pc:docMk/>
          <pc:sldMk cId="2119551840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5530D-F8B7-4B05-AE68-886B4CCAC5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F89E36-2167-44A4-8CA9-3EEB0437FBD3}">
      <dgm:prSet/>
      <dgm:spPr/>
      <dgm:t>
        <a:bodyPr/>
        <a:lstStyle/>
        <a:p>
          <a:r>
            <a:rPr lang="en-US"/>
            <a:t>Stress score computed </a:t>
          </a:r>
          <a:r>
            <a:rPr lang="en-US" b="1"/>
            <a:t>per second</a:t>
          </a:r>
          <a:r>
            <a:rPr lang="en-US"/>
            <a:t> based on:</a:t>
          </a:r>
        </a:p>
      </dgm:t>
    </dgm:pt>
    <dgm:pt modelId="{CC03C565-0851-422C-90C9-BA942E0B297F}" type="parTrans" cxnId="{AED10544-8378-47B4-BDA7-3B366CC76219}">
      <dgm:prSet/>
      <dgm:spPr/>
      <dgm:t>
        <a:bodyPr/>
        <a:lstStyle/>
        <a:p>
          <a:endParaRPr lang="en-US"/>
        </a:p>
      </dgm:t>
    </dgm:pt>
    <dgm:pt modelId="{6255F3B5-AA67-4DC9-81F5-34E98781E98C}" type="sibTrans" cxnId="{AED10544-8378-47B4-BDA7-3B366CC76219}">
      <dgm:prSet/>
      <dgm:spPr/>
      <dgm:t>
        <a:bodyPr/>
        <a:lstStyle/>
        <a:p>
          <a:endParaRPr lang="en-US"/>
        </a:p>
      </dgm:t>
    </dgm:pt>
    <dgm:pt modelId="{A81A3091-B141-4845-9187-A34E6C841379}">
      <dgm:prSet/>
      <dgm:spPr/>
      <dgm:t>
        <a:bodyPr/>
        <a:lstStyle/>
        <a:p>
          <a:r>
            <a:rPr lang="en-US" dirty="0"/>
            <a:t>Aircraft attitude change</a:t>
          </a:r>
        </a:p>
      </dgm:t>
    </dgm:pt>
    <dgm:pt modelId="{66F63103-7622-4AC0-820B-2C92AA8A6821}" type="parTrans" cxnId="{25C5EA0E-4346-406C-9A33-1DBA44F03EFE}">
      <dgm:prSet/>
      <dgm:spPr/>
      <dgm:t>
        <a:bodyPr/>
        <a:lstStyle/>
        <a:p>
          <a:endParaRPr lang="en-US"/>
        </a:p>
      </dgm:t>
    </dgm:pt>
    <dgm:pt modelId="{5939E67A-E488-45FA-90A0-505C4CAB7094}" type="sibTrans" cxnId="{25C5EA0E-4346-406C-9A33-1DBA44F03EFE}">
      <dgm:prSet/>
      <dgm:spPr/>
      <dgm:t>
        <a:bodyPr/>
        <a:lstStyle/>
        <a:p>
          <a:endParaRPr lang="en-US"/>
        </a:p>
      </dgm:t>
    </dgm:pt>
    <dgm:pt modelId="{5E8A6CA8-B618-47C3-8D6E-72BE514C13F2}">
      <dgm:prSet/>
      <dgm:spPr/>
      <dgm:t>
        <a:bodyPr/>
        <a:lstStyle/>
        <a:p>
          <a:r>
            <a:rPr lang="en-US" dirty="0"/>
            <a:t>G-force variation</a:t>
          </a:r>
        </a:p>
      </dgm:t>
    </dgm:pt>
    <dgm:pt modelId="{3498D105-FD86-4CB2-9DF9-19E818701371}" type="parTrans" cxnId="{CAF14369-BBF8-47EA-9EB4-BD534B695813}">
      <dgm:prSet/>
      <dgm:spPr/>
      <dgm:t>
        <a:bodyPr/>
        <a:lstStyle/>
        <a:p>
          <a:endParaRPr lang="en-US"/>
        </a:p>
      </dgm:t>
    </dgm:pt>
    <dgm:pt modelId="{B59E4589-172D-454D-9968-D7CC926FA369}" type="sibTrans" cxnId="{CAF14369-BBF8-47EA-9EB4-BD534B695813}">
      <dgm:prSet/>
      <dgm:spPr/>
      <dgm:t>
        <a:bodyPr/>
        <a:lstStyle/>
        <a:p>
          <a:endParaRPr lang="en-US"/>
        </a:p>
      </dgm:t>
    </dgm:pt>
    <dgm:pt modelId="{1A141DA2-0948-4504-B523-9A85FA96EBBD}">
      <dgm:prSet/>
      <dgm:spPr/>
      <dgm:t>
        <a:bodyPr/>
        <a:lstStyle/>
        <a:p>
          <a:r>
            <a:rPr lang="en-US" dirty="0"/>
            <a:t>Skin conductance variation</a:t>
          </a:r>
        </a:p>
      </dgm:t>
    </dgm:pt>
    <dgm:pt modelId="{7BE9BD18-6EFC-4FDF-8AE2-91B71A23B205}" type="parTrans" cxnId="{FE809EFE-AE7F-4803-8B4F-472AE95F18F2}">
      <dgm:prSet/>
      <dgm:spPr/>
      <dgm:t>
        <a:bodyPr/>
        <a:lstStyle/>
        <a:p>
          <a:endParaRPr lang="en-US"/>
        </a:p>
      </dgm:t>
    </dgm:pt>
    <dgm:pt modelId="{86625088-12CE-4A66-84D9-D71F9C7280F7}" type="sibTrans" cxnId="{FE809EFE-AE7F-4803-8B4F-472AE95F18F2}">
      <dgm:prSet/>
      <dgm:spPr/>
      <dgm:t>
        <a:bodyPr/>
        <a:lstStyle/>
        <a:p>
          <a:endParaRPr lang="en-US"/>
        </a:p>
      </dgm:t>
    </dgm:pt>
    <dgm:pt modelId="{AC57E389-CD0B-42A5-8B3E-5E88C4CB0E5C}">
      <dgm:prSet/>
      <dgm:spPr/>
      <dgm:t>
        <a:bodyPr/>
        <a:lstStyle/>
        <a:p>
          <a:r>
            <a:rPr lang="en-US"/>
            <a:t>Classes defined:</a:t>
          </a:r>
        </a:p>
      </dgm:t>
    </dgm:pt>
    <dgm:pt modelId="{E10E70CB-8148-47D2-8223-3DD649E85E46}" type="parTrans" cxnId="{3DD65A90-B6D4-46DD-9D62-41C18586D0B9}">
      <dgm:prSet/>
      <dgm:spPr/>
      <dgm:t>
        <a:bodyPr/>
        <a:lstStyle/>
        <a:p>
          <a:endParaRPr lang="en-US"/>
        </a:p>
      </dgm:t>
    </dgm:pt>
    <dgm:pt modelId="{020BF349-2034-45E6-8465-8B688B09AA79}" type="sibTrans" cxnId="{3DD65A90-B6D4-46DD-9D62-41C18586D0B9}">
      <dgm:prSet/>
      <dgm:spPr/>
      <dgm:t>
        <a:bodyPr/>
        <a:lstStyle/>
        <a:p>
          <a:endParaRPr lang="en-US"/>
        </a:p>
      </dgm:t>
    </dgm:pt>
    <dgm:pt modelId="{99F0623E-A97B-49ED-B6D2-5A1676D8E10A}">
      <dgm:prSet/>
      <dgm:spPr/>
      <dgm:t>
        <a:bodyPr/>
        <a:lstStyle/>
        <a:p>
          <a:r>
            <a:rPr lang="en-US" b="1" dirty="0"/>
            <a:t>2-class</a:t>
          </a:r>
          <a:r>
            <a:rPr lang="en-US" dirty="0"/>
            <a:t>: Low vs High stress</a:t>
          </a:r>
        </a:p>
      </dgm:t>
    </dgm:pt>
    <dgm:pt modelId="{7358A7E6-C059-4BC6-894D-C2EDFEA0B78B}" type="parTrans" cxnId="{2DCDB826-C103-46C9-8436-6039CD303EF5}">
      <dgm:prSet/>
      <dgm:spPr/>
      <dgm:t>
        <a:bodyPr/>
        <a:lstStyle/>
        <a:p>
          <a:endParaRPr lang="en-US"/>
        </a:p>
      </dgm:t>
    </dgm:pt>
    <dgm:pt modelId="{EA2969BC-179A-4C1D-B8B5-21CB839F1CF4}" type="sibTrans" cxnId="{2DCDB826-C103-46C9-8436-6039CD303EF5}">
      <dgm:prSet/>
      <dgm:spPr/>
      <dgm:t>
        <a:bodyPr/>
        <a:lstStyle/>
        <a:p>
          <a:endParaRPr lang="en-US"/>
        </a:p>
      </dgm:t>
    </dgm:pt>
    <dgm:pt modelId="{D288883F-E89C-493A-A15F-4FD7633B1EAE}">
      <dgm:prSet/>
      <dgm:spPr/>
      <dgm:t>
        <a:bodyPr/>
        <a:lstStyle/>
        <a:p>
          <a:r>
            <a:rPr lang="en-US" b="1" dirty="0"/>
            <a:t>3-class</a:t>
          </a:r>
          <a:r>
            <a:rPr lang="en-US" dirty="0"/>
            <a:t>: Low, Medium, High stress</a:t>
          </a:r>
        </a:p>
      </dgm:t>
    </dgm:pt>
    <dgm:pt modelId="{B12C6897-48F6-4B47-867E-BAC8A75B01BD}" type="parTrans" cxnId="{D8115B5E-A5BF-490B-A53C-5D4589E4E564}">
      <dgm:prSet/>
      <dgm:spPr/>
      <dgm:t>
        <a:bodyPr/>
        <a:lstStyle/>
        <a:p>
          <a:endParaRPr lang="en-US"/>
        </a:p>
      </dgm:t>
    </dgm:pt>
    <dgm:pt modelId="{D418AF22-B251-43FC-A8D7-9076EFBD2FBB}" type="sibTrans" cxnId="{D8115B5E-A5BF-490B-A53C-5D4589E4E564}">
      <dgm:prSet/>
      <dgm:spPr/>
      <dgm:t>
        <a:bodyPr/>
        <a:lstStyle/>
        <a:p>
          <a:endParaRPr lang="en-US"/>
        </a:p>
      </dgm:t>
    </dgm:pt>
    <dgm:pt modelId="{CA1BEEDC-EFE2-4A35-BFC9-B0F76545CC06}">
      <dgm:prSet/>
      <dgm:spPr/>
      <dgm:t>
        <a:bodyPr/>
        <a:lstStyle/>
        <a:p>
          <a:r>
            <a:rPr lang="en-US" b="1" dirty="0"/>
            <a:t>4-class</a:t>
          </a:r>
          <a:r>
            <a:rPr lang="en-US" dirty="0"/>
            <a:t>: None, Low, Medium, High stress</a:t>
          </a:r>
        </a:p>
      </dgm:t>
    </dgm:pt>
    <dgm:pt modelId="{547DBE2B-0C07-4DC2-8F16-CB0456D32453}" type="parTrans" cxnId="{356388F4-43ED-453F-9F94-8482CA7E87FF}">
      <dgm:prSet/>
      <dgm:spPr/>
      <dgm:t>
        <a:bodyPr/>
        <a:lstStyle/>
        <a:p>
          <a:endParaRPr lang="en-US"/>
        </a:p>
      </dgm:t>
    </dgm:pt>
    <dgm:pt modelId="{8F0B54DF-977E-46D5-8651-4A819234180B}" type="sibTrans" cxnId="{356388F4-43ED-453F-9F94-8482CA7E87FF}">
      <dgm:prSet/>
      <dgm:spPr/>
      <dgm:t>
        <a:bodyPr/>
        <a:lstStyle/>
        <a:p>
          <a:endParaRPr lang="en-US"/>
        </a:p>
      </dgm:t>
    </dgm:pt>
    <dgm:pt modelId="{4C08DFF1-1311-4FA1-BDAD-A30FE9CBB947}">
      <dgm:prSet/>
      <dgm:spPr/>
      <dgm:t>
        <a:bodyPr/>
        <a:lstStyle/>
        <a:p>
          <a:r>
            <a:rPr lang="en-US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G-force is the acceleration of an object relative to the Earth’s gravitational force, which is output by the flight simulation software.</a:t>
          </a:r>
          <a:endParaRPr lang="en-US" dirty="0"/>
        </a:p>
      </dgm:t>
    </dgm:pt>
    <dgm:pt modelId="{4D6FB7E9-EF78-481E-A34B-E038D4AA0E90}" type="parTrans" cxnId="{68082863-8664-4BA2-953A-2D0A7BD5F5F4}">
      <dgm:prSet/>
      <dgm:spPr/>
      <dgm:t>
        <a:bodyPr/>
        <a:lstStyle/>
        <a:p>
          <a:endParaRPr lang="en-US"/>
        </a:p>
      </dgm:t>
    </dgm:pt>
    <dgm:pt modelId="{B85FC3C9-BB01-48D9-A5D4-7409AB0B2867}" type="sibTrans" cxnId="{68082863-8664-4BA2-953A-2D0A7BD5F5F4}">
      <dgm:prSet/>
      <dgm:spPr/>
      <dgm:t>
        <a:bodyPr/>
        <a:lstStyle/>
        <a:p>
          <a:endParaRPr lang="en-US"/>
        </a:p>
      </dgm:t>
    </dgm:pt>
    <dgm:pt modelId="{798D0792-8B69-46AC-97DC-1A5D9A246796}">
      <dgm:prSet/>
      <dgm:spPr/>
      <dgm:t>
        <a:bodyPr/>
        <a:lstStyle/>
        <a:p>
          <a:endParaRPr lang="en-US" dirty="0"/>
        </a:p>
      </dgm:t>
    </dgm:pt>
    <dgm:pt modelId="{AAD75092-9690-4D33-9E5F-F90744230323}" type="parTrans" cxnId="{FD9BFE6A-2C67-4E5D-84F0-E655C2F2C19B}">
      <dgm:prSet/>
      <dgm:spPr/>
      <dgm:t>
        <a:bodyPr/>
        <a:lstStyle/>
        <a:p>
          <a:endParaRPr lang="en-US"/>
        </a:p>
      </dgm:t>
    </dgm:pt>
    <dgm:pt modelId="{1078BE4C-7D00-4EEC-831B-6B49193FF1C9}" type="sibTrans" cxnId="{FD9BFE6A-2C67-4E5D-84F0-E655C2F2C19B}">
      <dgm:prSet/>
      <dgm:spPr/>
      <dgm:t>
        <a:bodyPr/>
        <a:lstStyle/>
        <a:p>
          <a:endParaRPr lang="en-US"/>
        </a:p>
      </dgm:t>
    </dgm:pt>
    <dgm:pt modelId="{54B20D20-25A8-4000-9294-FAF63C9132C8}">
      <dgm:prSet/>
      <dgm:spPr/>
      <dgm:t>
        <a:bodyPr/>
        <a:lstStyle/>
        <a:p>
          <a:endParaRPr lang="en-US" dirty="0"/>
        </a:p>
      </dgm:t>
    </dgm:pt>
    <dgm:pt modelId="{CF36CD57-B094-431D-BE79-4CC974F2D134}" type="parTrans" cxnId="{B98CA6E0-09FF-40BF-BF2C-3AD3D51BBB8A}">
      <dgm:prSet/>
      <dgm:spPr/>
      <dgm:t>
        <a:bodyPr/>
        <a:lstStyle/>
        <a:p>
          <a:endParaRPr lang="en-US"/>
        </a:p>
      </dgm:t>
    </dgm:pt>
    <dgm:pt modelId="{957409CF-7B05-445F-9C22-7A94EB09575A}" type="sibTrans" cxnId="{B98CA6E0-09FF-40BF-BF2C-3AD3D51BBB8A}">
      <dgm:prSet/>
      <dgm:spPr/>
      <dgm:t>
        <a:bodyPr/>
        <a:lstStyle/>
        <a:p>
          <a:endParaRPr lang="en-US"/>
        </a:p>
      </dgm:t>
    </dgm:pt>
    <dgm:pt modelId="{1D5788FF-89CF-4E36-8982-6049506906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exceeded the acceptable threshold.</a:t>
          </a:r>
        </a:p>
      </dgm:t>
    </dgm:pt>
    <dgm:pt modelId="{2A7E340B-DC76-42AD-A0A3-CBBAE4A182F1}" type="parTrans" cxnId="{98B0971E-4F21-4CC2-BD0E-C1FD68418029}">
      <dgm:prSet/>
      <dgm:spPr/>
      <dgm:t>
        <a:bodyPr/>
        <a:lstStyle/>
        <a:p>
          <a:endParaRPr lang="en-US"/>
        </a:p>
      </dgm:t>
    </dgm:pt>
    <dgm:pt modelId="{8655A632-AE56-426F-B6CA-6027C44EDE98}" type="sibTrans" cxnId="{98B0971E-4F21-4CC2-BD0E-C1FD68418029}">
      <dgm:prSet/>
      <dgm:spPr/>
      <dgm:t>
        <a:bodyPr/>
        <a:lstStyle/>
        <a:p>
          <a:endParaRPr lang="en-US"/>
        </a:p>
      </dgm:t>
    </dgm:pt>
    <dgm:pt modelId="{9DA039D9-BC51-470A-BEA0-672F1E4DB4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This shows the scoring method is </a:t>
          </a:r>
          <a:r>
            <a:rPr lang="en-US" b="1" dirty="0"/>
            <a:t>feasible</a:t>
          </a:r>
          <a:r>
            <a:rPr lang="en-US" dirty="0"/>
            <a:t> and produced </a:t>
          </a:r>
          <a:r>
            <a:rPr lang="en-US" b="1" dirty="0"/>
            <a:t>consistent results</a:t>
          </a:r>
          <a:r>
            <a:rPr lang="en-US" dirty="0"/>
            <a:t> agreed upon by all scorers.</a:t>
          </a:r>
        </a:p>
      </dgm:t>
    </dgm:pt>
    <dgm:pt modelId="{4A1225E6-95CB-40E9-8B2A-E9CC62D681A5}" type="parTrans" cxnId="{E9F727AF-05E7-46E0-91DC-E76C7A745383}">
      <dgm:prSet/>
      <dgm:spPr/>
      <dgm:t>
        <a:bodyPr/>
        <a:lstStyle/>
        <a:p>
          <a:endParaRPr lang="en-US"/>
        </a:p>
      </dgm:t>
    </dgm:pt>
    <dgm:pt modelId="{71F266F0-CC84-4CC5-9B1F-AC9137823716}" type="sibTrans" cxnId="{E9F727AF-05E7-46E0-91DC-E76C7A745383}">
      <dgm:prSet/>
      <dgm:spPr/>
      <dgm:t>
        <a:bodyPr/>
        <a:lstStyle/>
        <a:p>
          <a:endParaRPr lang="en-US"/>
        </a:p>
      </dgm:t>
    </dgm:pt>
    <dgm:pt modelId="{F890E6B6-C0C7-4E18-A9AD-A8CC3E6F622E}">
      <dgm:prSet/>
      <dgm:spPr/>
      <dgm:t>
        <a:bodyPr/>
        <a:lstStyle/>
        <a:p>
          <a:r>
            <a:rPr lang="en-US" b="1" dirty="0"/>
            <a:t>Verification:</a:t>
          </a:r>
          <a:r>
            <a:rPr lang="en-US" dirty="0"/>
            <a:t> </a:t>
          </a:r>
        </a:p>
      </dgm:t>
    </dgm:pt>
    <dgm:pt modelId="{CAFE4A3D-AC27-4C70-BA0D-B58B1FF7AD62}" type="parTrans" cxnId="{05F545BC-E806-41BC-B550-CF5CBFE539EB}">
      <dgm:prSet/>
      <dgm:spPr/>
      <dgm:t>
        <a:bodyPr/>
        <a:lstStyle/>
        <a:p>
          <a:endParaRPr lang="en-US"/>
        </a:p>
      </dgm:t>
    </dgm:pt>
    <dgm:pt modelId="{EC037911-4F31-48DD-90F7-8322AE73EDD0}" type="sibTrans" cxnId="{05F545BC-E806-41BC-B550-CF5CBFE539EB}">
      <dgm:prSet/>
      <dgm:spPr/>
      <dgm:t>
        <a:bodyPr/>
        <a:lstStyle/>
        <a:p>
          <a:endParaRPr lang="en-US"/>
        </a:p>
      </dgm:t>
    </dgm:pt>
    <dgm:pt modelId="{8EBA8297-0CB8-4DAF-9167-79696CFF99C8}">
      <dgm:prSet/>
      <dgm:spPr/>
      <dgm:t>
        <a:bodyPr/>
        <a:lstStyle/>
        <a:p>
          <a:r>
            <a:rPr lang="en-US" dirty="0"/>
            <a:t>Average stress scores for each maneuver were calculated.</a:t>
          </a:r>
        </a:p>
      </dgm:t>
    </dgm:pt>
    <dgm:pt modelId="{1FE9846A-5A4F-4379-A3F3-FE8923D3ED82}" type="parTrans" cxnId="{651F3872-5589-4024-BBD2-F42F72C4BF8C}">
      <dgm:prSet/>
      <dgm:spPr/>
      <dgm:t>
        <a:bodyPr/>
        <a:lstStyle/>
        <a:p>
          <a:endParaRPr lang="en-US"/>
        </a:p>
      </dgm:t>
    </dgm:pt>
    <dgm:pt modelId="{61C3E30D-5DA7-4357-8E74-602D69045D69}" type="sibTrans" cxnId="{651F3872-5589-4024-BBD2-F42F72C4BF8C}">
      <dgm:prSet/>
      <dgm:spPr/>
      <dgm:t>
        <a:bodyPr/>
        <a:lstStyle/>
        <a:p>
          <a:endParaRPr lang="en-US"/>
        </a:p>
      </dgm:t>
    </dgm:pt>
    <dgm:pt modelId="{8202CAD5-1B80-459E-BDF3-0A20857E1791}">
      <dgm:prSet/>
      <dgm:spPr/>
      <dgm:t>
        <a:bodyPr/>
        <a:lstStyle/>
        <a:p>
          <a:endParaRPr lang="en-US" dirty="0"/>
        </a:p>
      </dgm:t>
    </dgm:pt>
    <dgm:pt modelId="{E0CA414A-77E7-44AE-8A4A-74E56A82882D}" type="parTrans" cxnId="{B6C7757B-C626-4468-BBFD-B07AD63B3028}">
      <dgm:prSet/>
      <dgm:spPr/>
      <dgm:t>
        <a:bodyPr/>
        <a:lstStyle/>
        <a:p>
          <a:endParaRPr lang="en-US"/>
        </a:p>
      </dgm:t>
    </dgm:pt>
    <dgm:pt modelId="{0A6021A8-9B1B-4ECF-B80D-6D5B9FA6D71F}" type="sibTrans" cxnId="{B6C7757B-C626-4468-BBFD-B07AD63B3028}">
      <dgm:prSet/>
      <dgm:spPr/>
      <dgm:t>
        <a:bodyPr/>
        <a:lstStyle/>
        <a:p>
          <a:endParaRPr lang="en-US"/>
        </a:p>
      </dgm:t>
    </dgm:pt>
    <dgm:pt modelId="{231A27A6-CA18-4475-838F-D874A229F091}">
      <dgm:prSet/>
      <dgm:spPr/>
      <dgm:t>
        <a:bodyPr/>
        <a:lstStyle/>
        <a:p>
          <a:endParaRPr lang="en-US" dirty="0"/>
        </a:p>
      </dgm:t>
    </dgm:pt>
    <dgm:pt modelId="{26B694A0-8659-4AA8-BFA5-52D97D47FD89}" type="parTrans" cxnId="{FEE5676D-AB7D-4D4E-BB43-D76723AD358F}">
      <dgm:prSet/>
      <dgm:spPr/>
      <dgm:t>
        <a:bodyPr/>
        <a:lstStyle/>
        <a:p>
          <a:endParaRPr lang="en-US"/>
        </a:p>
      </dgm:t>
    </dgm:pt>
    <dgm:pt modelId="{99F9FB0A-B546-46A9-BF65-E51308E2B0D4}" type="sibTrans" cxnId="{FEE5676D-AB7D-4D4E-BB43-D76723AD358F}">
      <dgm:prSet/>
      <dgm:spPr/>
      <dgm:t>
        <a:bodyPr/>
        <a:lstStyle/>
        <a:p>
          <a:endParaRPr lang="en-US"/>
        </a:p>
      </dgm:t>
    </dgm:pt>
    <dgm:pt modelId="{D1D8ACEB-10C4-40C8-88C1-F19F69F1CF7A}" type="pres">
      <dgm:prSet presAssocID="{62F5530D-F8B7-4B05-AE68-886B4CCAC54F}" presName="linear" presStyleCnt="0">
        <dgm:presLayoutVars>
          <dgm:animLvl val="lvl"/>
          <dgm:resizeHandles val="exact"/>
        </dgm:presLayoutVars>
      </dgm:prSet>
      <dgm:spPr/>
    </dgm:pt>
    <dgm:pt modelId="{5FF8CCE9-8905-4A0B-98C4-DB464AC8001C}" type="pres">
      <dgm:prSet presAssocID="{51F89E36-2167-44A4-8CA9-3EEB0437FBD3}" presName="parentText" presStyleLbl="node1" presStyleIdx="0" presStyleCnt="3" custLinFactNeighborY="3987">
        <dgm:presLayoutVars>
          <dgm:chMax val="0"/>
          <dgm:bulletEnabled val="1"/>
        </dgm:presLayoutVars>
      </dgm:prSet>
      <dgm:spPr/>
    </dgm:pt>
    <dgm:pt modelId="{BD51BFCB-CA1D-4DE3-BDE6-D1894E725E82}" type="pres">
      <dgm:prSet presAssocID="{51F89E36-2167-44A4-8CA9-3EEB0437FBD3}" presName="childText" presStyleLbl="revTx" presStyleIdx="0" presStyleCnt="2" custScaleY="118406" custLinFactNeighborY="38440">
        <dgm:presLayoutVars>
          <dgm:bulletEnabled val="1"/>
        </dgm:presLayoutVars>
      </dgm:prSet>
      <dgm:spPr/>
    </dgm:pt>
    <dgm:pt modelId="{E00C8290-B509-41B3-A091-03BFC7CBF246}" type="pres">
      <dgm:prSet presAssocID="{AC57E389-CD0B-42A5-8B3E-5E88C4CB0E5C}" presName="parentText" presStyleLbl="node1" presStyleIdx="1" presStyleCnt="3" custLinFactNeighborY="45435">
        <dgm:presLayoutVars>
          <dgm:chMax val="0"/>
          <dgm:bulletEnabled val="1"/>
        </dgm:presLayoutVars>
      </dgm:prSet>
      <dgm:spPr/>
    </dgm:pt>
    <dgm:pt modelId="{6F8401D0-1C32-4CE4-8594-C5D1AAEBFDCF}" type="pres">
      <dgm:prSet presAssocID="{AC57E389-CD0B-42A5-8B3E-5E88C4CB0E5C}" presName="childText" presStyleLbl="revTx" presStyleIdx="1" presStyleCnt="2" custLinFactNeighborY="36531">
        <dgm:presLayoutVars>
          <dgm:bulletEnabled val="1"/>
        </dgm:presLayoutVars>
      </dgm:prSet>
      <dgm:spPr/>
    </dgm:pt>
    <dgm:pt modelId="{72BE0BFB-7C69-4940-92DA-CFDB29D94EB3}" type="pres">
      <dgm:prSet presAssocID="{F890E6B6-C0C7-4E18-A9AD-A8CC3E6F622E}" presName="parentText" presStyleLbl="node1" presStyleIdx="2" presStyleCnt="3" custLinFactY="-200000" custLinFactNeighborY="-207155">
        <dgm:presLayoutVars>
          <dgm:chMax val="0"/>
          <dgm:bulletEnabled val="1"/>
        </dgm:presLayoutVars>
      </dgm:prSet>
      <dgm:spPr/>
    </dgm:pt>
  </dgm:ptLst>
  <dgm:cxnLst>
    <dgm:cxn modelId="{6AEC2507-FF2C-4352-8852-BE705FA576C7}" type="presOf" srcId="{798D0792-8B69-46AC-97DC-1A5D9A246796}" destId="{6F8401D0-1C32-4CE4-8594-C5D1AAEBFDCF}" srcOrd="0" destOrd="0" presId="urn:microsoft.com/office/officeart/2005/8/layout/vList2"/>
    <dgm:cxn modelId="{54FAB908-B114-493B-A949-72BAF3EF9C29}" type="presOf" srcId="{A81A3091-B141-4845-9187-A34E6C841379}" destId="{BD51BFCB-CA1D-4DE3-BDE6-D1894E725E82}" srcOrd="0" destOrd="0" presId="urn:microsoft.com/office/officeart/2005/8/layout/vList2"/>
    <dgm:cxn modelId="{25C5EA0E-4346-406C-9A33-1DBA44F03EFE}" srcId="{51F89E36-2167-44A4-8CA9-3EEB0437FBD3}" destId="{A81A3091-B141-4845-9187-A34E6C841379}" srcOrd="0" destOrd="0" parTransId="{66F63103-7622-4AC0-820B-2C92AA8A6821}" sibTransId="{5939E67A-E488-45FA-90A0-505C4CAB7094}"/>
    <dgm:cxn modelId="{98B0971E-4F21-4CC2-BD0E-C1FD68418029}" srcId="{8EBA8297-0CB8-4DAF-9167-79696CFF99C8}" destId="{1D5788FF-89CF-4E36-8982-6049506906D8}" srcOrd="0" destOrd="0" parTransId="{2A7E340B-DC76-42AD-A0A3-CBBAE4A182F1}" sibTransId="{8655A632-AE56-426F-B6CA-6027C44EDE98}"/>
    <dgm:cxn modelId="{2DCDB826-C103-46C9-8436-6039CD303EF5}" srcId="{AC57E389-CD0B-42A5-8B3E-5E88C4CB0E5C}" destId="{99F0623E-A97B-49ED-B6D2-5A1676D8E10A}" srcOrd="2" destOrd="0" parTransId="{7358A7E6-C059-4BC6-894D-C2EDFEA0B78B}" sibTransId="{EA2969BC-179A-4C1D-B8B5-21CB839F1CF4}"/>
    <dgm:cxn modelId="{5CE8D032-B885-425F-B383-AF6EB39897EA}" type="presOf" srcId="{4C08DFF1-1311-4FA1-BDAD-A30FE9CBB947}" destId="{BD51BFCB-CA1D-4DE3-BDE6-D1894E725E82}" srcOrd="0" destOrd="2" presId="urn:microsoft.com/office/officeart/2005/8/layout/vList2"/>
    <dgm:cxn modelId="{D8115B5E-A5BF-490B-A53C-5D4589E4E564}" srcId="{AC57E389-CD0B-42A5-8B3E-5E88C4CB0E5C}" destId="{D288883F-E89C-493A-A15F-4FD7633B1EAE}" srcOrd="3" destOrd="0" parTransId="{B12C6897-48F6-4B47-867E-BAC8A75B01BD}" sibTransId="{D418AF22-B251-43FC-A8D7-9076EFBD2FBB}"/>
    <dgm:cxn modelId="{68082863-8664-4BA2-953A-2D0A7BD5F5F4}" srcId="{5E8A6CA8-B618-47C3-8D6E-72BE514C13F2}" destId="{4C08DFF1-1311-4FA1-BDAD-A30FE9CBB947}" srcOrd="0" destOrd="0" parTransId="{4D6FB7E9-EF78-481E-A34B-E038D4AA0E90}" sibTransId="{B85FC3C9-BB01-48D9-A5D4-7409AB0B2867}"/>
    <dgm:cxn modelId="{AED10544-8378-47B4-BDA7-3B366CC76219}" srcId="{62F5530D-F8B7-4B05-AE68-886B4CCAC54F}" destId="{51F89E36-2167-44A4-8CA9-3EEB0437FBD3}" srcOrd="0" destOrd="0" parTransId="{CC03C565-0851-422C-90C9-BA942E0B297F}" sibTransId="{6255F3B5-AA67-4DC9-81F5-34E98781E98C}"/>
    <dgm:cxn modelId="{7969A645-8AD5-4672-830A-36E066F3C13E}" type="presOf" srcId="{8202CAD5-1B80-459E-BDF3-0A20857E1791}" destId="{BD51BFCB-CA1D-4DE3-BDE6-D1894E725E82}" srcOrd="0" destOrd="5" presId="urn:microsoft.com/office/officeart/2005/8/layout/vList2"/>
    <dgm:cxn modelId="{CAF14369-BBF8-47EA-9EB4-BD534B695813}" srcId="{51F89E36-2167-44A4-8CA9-3EEB0437FBD3}" destId="{5E8A6CA8-B618-47C3-8D6E-72BE514C13F2}" srcOrd="1" destOrd="0" parTransId="{3498D105-FD86-4CB2-9DF9-19E818701371}" sibTransId="{B59E4589-172D-454D-9968-D7CC926FA369}"/>
    <dgm:cxn modelId="{FD9BFE6A-2C67-4E5D-84F0-E655C2F2C19B}" srcId="{AC57E389-CD0B-42A5-8B3E-5E88C4CB0E5C}" destId="{798D0792-8B69-46AC-97DC-1A5D9A246796}" srcOrd="0" destOrd="0" parTransId="{AAD75092-9690-4D33-9E5F-F90744230323}" sibTransId="{1078BE4C-7D00-4EEC-831B-6B49193FF1C9}"/>
    <dgm:cxn modelId="{FEE5676D-AB7D-4D4E-BB43-D76723AD358F}" srcId="{51F89E36-2167-44A4-8CA9-3EEB0437FBD3}" destId="{231A27A6-CA18-4475-838F-D874A229F091}" srcOrd="3" destOrd="0" parTransId="{26B694A0-8659-4AA8-BFA5-52D97D47FD89}" sibTransId="{99F9FB0A-B546-46A9-BF65-E51308E2B0D4}"/>
    <dgm:cxn modelId="{55904B71-1771-4F24-A8F5-E4969F7F95A0}" type="presOf" srcId="{CA1BEEDC-EFE2-4A35-BFC9-B0F76545CC06}" destId="{6F8401D0-1C32-4CE4-8594-C5D1AAEBFDCF}" srcOrd="0" destOrd="4" presId="urn:microsoft.com/office/officeart/2005/8/layout/vList2"/>
    <dgm:cxn modelId="{651F3872-5589-4024-BBD2-F42F72C4BF8C}" srcId="{51F89E36-2167-44A4-8CA9-3EEB0437FBD3}" destId="{8EBA8297-0CB8-4DAF-9167-79696CFF99C8}" srcOrd="5" destOrd="0" parTransId="{1FE9846A-5A4F-4379-A3F3-FE8923D3ED82}" sibTransId="{61C3E30D-5DA7-4357-8E74-602D69045D69}"/>
    <dgm:cxn modelId="{C8A17472-833F-46FF-ACB4-F7BCFC38C225}" type="presOf" srcId="{231A27A6-CA18-4475-838F-D874A229F091}" destId="{BD51BFCB-CA1D-4DE3-BDE6-D1894E725E82}" srcOrd="0" destOrd="4" presId="urn:microsoft.com/office/officeart/2005/8/layout/vList2"/>
    <dgm:cxn modelId="{9F2C5455-EBB6-491B-91BA-F39A8B220229}" type="presOf" srcId="{1A141DA2-0948-4504-B523-9A85FA96EBBD}" destId="{BD51BFCB-CA1D-4DE3-BDE6-D1894E725E82}" srcOrd="0" destOrd="3" presId="urn:microsoft.com/office/officeart/2005/8/layout/vList2"/>
    <dgm:cxn modelId="{B6C7757B-C626-4468-BBFD-B07AD63B3028}" srcId="{51F89E36-2167-44A4-8CA9-3EEB0437FBD3}" destId="{8202CAD5-1B80-459E-BDF3-0A20857E1791}" srcOrd="4" destOrd="0" parTransId="{E0CA414A-77E7-44AE-8A4A-74E56A82882D}" sibTransId="{0A6021A8-9B1B-4ECF-B80D-6D5B9FA6D71F}"/>
    <dgm:cxn modelId="{59BDC58D-AB7B-4E12-A7ED-A4EC0B7DD494}" type="presOf" srcId="{62F5530D-F8B7-4B05-AE68-886B4CCAC54F}" destId="{D1D8ACEB-10C4-40C8-88C1-F19F69F1CF7A}" srcOrd="0" destOrd="0" presId="urn:microsoft.com/office/officeart/2005/8/layout/vList2"/>
    <dgm:cxn modelId="{3DD65A90-B6D4-46DD-9D62-41C18586D0B9}" srcId="{62F5530D-F8B7-4B05-AE68-886B4CCAC54F}" destId="{AC57E389-CD0B-42A5-8B3E-5E88C4CB0E5C}" srcOrd="1" destOrd="0" parTransId="{E10E70CB-8148-47D2-8223-3DD649E85E46}" sibTransId="{020BF349-2034-45E6-8465-8B688B09AA79}"/>
    <dgm:cxn modelId="{57D0B39D-91DC-42C1-A2B2-5DB00DD3FD2F}" type="presOf" srcId="{D288883F-E89C-493A-A15F-4FD7633B1EAE}" destId="{6F8401D0-1C32-4CE4-8594-C5D1AAEBFDCF}" srcOrd="0" destOrd="3" presId="urn:microsoft.com/office/officeart/2005/8/layout/vList2"/>
    <dgm:cxn modelId="{19B9D0A9-18CD-4A0A-8A2D-513E62558C3F}" type="presOf" srcId="{99F0623E-A97B-49ED-B6D2-5A1676D8E10A}" destId="{6F8401D0-1C32-4CE4-8594-C5D1AAEBFDCF}" srcOrd="0" destOrd="2" presId="urn:microsoft.com/office/officeart/2005/8/layout/vList2"/>
    <dgm:cxn modelId="{E9F727AF-05E7-46E0-91DC-E76C7A745383}" srcId="{8EBA8297-0CB8-4DAF-9167-79696CFF99C8}" destId="{9DA039D9-BC51-470A-BEA0-672F1E4DB49B}" srcOrd="1" destOrd="0" parTransId="{4A1225E6-95CB-40E9-8B2A-E9CC62D681A5}" sibTransId="{71F266F0-CC84-4CC5-9B1F-AC9137823716}"/>
    <dgm:cxn modelId="{AA1861AF-AB96-4294-9BE8-8347066ED118}" type="presOf" srcId="{1D5788FF-89CF-4E36-8982-6049506906D8}" destId="{BD51BFCB-CA1D-4DE3-BDE6-D1894E725E82}" srcOrd="0" destOrd="7" presId="urn:microsoft.com/office/officeart/2005/8/layout/vList2"/>
    <dgm:cxn modelId="{1302C1B3-B7CE-46D1-B9F6-902867D3C06A}" type="presOf" srcId="{5E8A6CA8-B618-47C3-8D6E-72BE514C13F2}" destId="{BD51BFCB-CA1D-4DE3-BDE6-D1894E725E82}" srcOrd="0" destOrd="1" presId="urn:microsoft.com/office/officeart/2005/8/layout/vList2"/>
    <dgm:cxn modelId="{61951AB4-8EF2-4A7F-9FE3-A20FABE13AF0}" type="presOf" srcId="{AC57E389-CD0B-42A5-8B3E-5E88C4CB0E5C}" destId="{E00C8290-B509-41B3-A091-03BFC7CBF246}" srcOrd="0" destOrd="0" presId="urn:microsoft.com/office/officeart/2005/8/layout/vList2"/>
    <dgm:cxn modelId="{05F545BC-E806-41BC-B550-CF5CBFE539EB}" srcId="{62F5530D-F8B7-4B05-AE68-886B4CCAC54F}" destId="{F890E6B6-C0C7-4E18-A9AD-A8CC3E6F622E}" srcOrd="2" destOrd="0" parTransId="{CAFE4A3D-AC27-4C70-BA0D-B58B1FF7AD62}" sibTransId="{EC037911-4F31-48DD-90F7-8322AE73EDD0}"/>
    <dgm:cxn modelId="{3EC9B4C2-45C3-4559-9A77-076F7DBD034D}" type="presOf" srcId="{F890E6B6-C0C7-4E18-A9AD-A8CC3E6F622E}" destId="{72BE0BFB-7C69-4940-92DA-CFDB29D94EB3}" srcOrd="0" destOrd="0" presId="urn:microsoft.com/office/officeart/2005/8/layout/vList2"/>
    <dgm:cxn modelId="{54B490D4-3943-4FE1-B160-99C71BC37E66}" type="presOf" srcId="{51F89E36-2167-44A4-8CA9-3EEB0437FBD3}" destId="{5FF8CCE9-8905-4A0B-98C4-DB464AC8001C}" srcOrd="0" destOrd="0" presId="urn:microsoft.com/office/officeart/2005/8/layout/vList2"/>
    <dgm:cxn modelId="{B98CA6E0-09FF-40BF-BF2C-3AD3D51BBB8A}" srcId="{AC57E389-CD0B-42A5-8B3E-5E88C4CB0E5C}" destId="{54B20D20-25A8-4000-9294-FAF63C9132C8}" srcOrd="1" destOrd="0" parTransId="{CF36CD57-B094-431D-BE79-4CC974F2D134}" sibTransId="{957409CF-7B05-445F-9C22-7A94EB09575A}"/>
    <dgm:cxn modelId="{26BCE7E3-DDBA-4F5D-AFD9-8CDE93DED380}" type="presOf" srcId="{8EBA8297-0CB8-4DAF-9167-79696CFF99C8}" destId="{BD51BFCB-CA1D-4DE3-BDE6-D1894E725E82}" srcOrd="0" destOrd="6" presId="urn:microsoft.com/office/officeart/2005/8/layout/vList2"/>
    <dgm:cxn modelId="{3146ADED-C34F-419F-B5A5-BE2D6D04DCEF}" type="presOf" srcId="{9DA039D9-BC51-470A-BEA0-672F1E4DB49B}" destId="{BD51BFCB-CA1D-4DE3-BDE6-D1894E725E82}" srcOrd="0" destOrd="8" presId="urn:microsoft.com/office/officeart/2005/8/layout/vList2"/>
    <dgm:cxn modelId="{924C64EF-E55A-4384-92E5-115F43AA29CA}" type="presOf" srcId="{54B20D20-25A8-4000-9294-FAF63C9132C8}" destId="{6F8401D0-1C32-4CE4-8594-C5D1AAEBFDCF}" srcOrd="0" destOrd="1" presId="urn:microsoft.com/office/officeart/2005/8/layout/vList2"/>
    <dgm:cxn modelId="{356388F4-43ED-453F-9F94-8482CA7E87FF}" srcId="{AC57E389-CD0B-42A5-8B3E-5E88C4CB0E5C}" destId="{CA1BEEDC-EFE2-4A35-BFC9-B0F76545CC06}" srcOrd="4" destOrd="0" parTransId="{547DBE2B-0C07-4DC2-8F16-CB0456D32453}" sibTransId="{8F0B54DF-977E-46D5-8651-4A819234180B}"/>
    <dgm:cxn modelId="{FE809EFE-AE7F-4803-8B4F-472AE95F18F2}" srcId="{51F89E36-2167-44A4-8CA9-3EEB0437FBD3}" destId="{1A141DA2-0948-4504-B523-9A85FA96EBBD}" srcOrd="2" destOrd="0" parTransId="{7BE9BD18-6EFC-4FDF-8AE2-91B71A23B205}" sibTransId="{86625088-12CE-4A66-84D9-D71F9C7280F7}"/>
    <dgm:cxn modelId="{2A2C91D6-9E3E-4597-8F15-93227802984F}" type="presParOf" srcId="{D1D8ACEB-10C4-40C8-88C1-F19F69F1CF7A}" destId="{5FF8CCE9-8905-4A0B-98C4-DB464AC8001C}" srcOrd="0" destOrd="0" presId="urn:microsoft.com/office/officeart/2005/8/layout/vList2"/>
    <dgm:cxn modelId="{F907A159-9626-4B2B-8F12-DEA14A93EC07}" type="presParOf" srcId="{D1D8ACEB-10C4-40C8-88C1-F19F69F1CF7A}" destId="{BD51BFCB-CA1D-4DE3-BDE6-D1894E725E82}" srcOrd="1" destOrd="0" presId="urn:microsoft.com/office/officeart/2005/8/layout/vList2"/>
    <dgm:cxn modelId="{4498FD6E-C89F-4084-8F4B-D76C8B696417}" type="presParOf" srcId="{D1D8ACEB-10C4-40C8-88C1-F19F69F1CF7A}" destId="{E00C8290-B509-41B3-A091-03BFC7CBF246}" srcOrd="2" destOrd="0" presId="urn:microsoft.com/office/officeart/2005/8/layout/vList2"/>
    <dgm:cxn modelId="{AD9DDD4C-36A0-4A96-9610-F23BB24E660F}" type="presParOf" srcId="{D1D8ACEB-10C4-40C8-88C1-F19F69F1CF7A}" destId="{6F8401D0-1C32-4CE4-8594-C5D1AAEBFDCF}" srcOrd="3" destOrd="0" presId="urn:microsoft.com/office/officeart/2005/8/layout/vList2"/>
    <dgm:cxn modelId="{2C970076-FC74-44F0-85B8-1AB77B6A2107}" type="presParOf" srcId="{D1D8ACEB-10C4-40C8-88C1-F19F69F1CF7A}" destId="{72BE0BFB-7C69-4940-92DA-CFDB29D94E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8CCE9-8905-4A0B-98C4-DB464AC8001C}">
      <dsp:nvSpPr>
        <dsp:cNvPr id="0" name=""/>
        <dsp:cNvSpPr/>
      </dsp:nvSpPr>
      <dsp:spPr>
        <a:xfrm>
          <a:off x="0" y="396590"/>
          <a:ext cx="6364224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Stress score computed </a:t>
          </a:r>
          <a:r>
            <a:rPr lang="en-US" sz="1900" b="1" kern="1200"/>
            <a:t>per second</a:t>
          </a:r>
          <a:r>
            <a:rPr lang="en-US" sz="1900" kern="1200"/>
            <a:t> based on:</a:t>
          </a:r>
        </a:p>
      </dsp:txBody>
      <dsp:txXfrm>
        <a:off x="22789" y="419379"/>
        <a:ext cx="6318646" cy="421252"/>
      </dsp:txXfrm>
    </dsp:sp>
    <dsp:sp modelId="{BD51BFCB-CA1D-4DE3-BDE6-D1894E725E82}">
      <dsp:nvSpPr>
        <dsp:cNvPr id="0" name=""/>
        <dsp:cNvSpPr/>
      </dsp:nvSpPr>
      <dsp:spPr>
        <a:xfrm>
          <a:off x="0" y="933103"/>
          <a:ext cx="6364224" cy="325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Aircraft attitude change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G-force variation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G-force is the acceleration of an object relative to the Earth’s gravitational force, which is output by the flight simulation software.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Skin conductance variation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Average stress scores for each maneuver were calculated.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Results exceeded the acceptable threshold.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This shows the scoring method is </a:t>
          </a:r>
          <a:r>
            <a:rPr lang="en-US" sz="1500" b="1" kern="1200" dirty="0"/>
            <a:t>feasible</a:t>
          </a:r>
          <a:r>
            <a:rPr lang="en-US" sz="1500" kern="1200" dirty="0"/>
            <a:t> and produced </a:t>
          </a:r>
          <a:r>
            <a:rPr lang="en-US" sz="1500" b="1" kern="1200" dirty="0"/>
            <a:t>consistent results</a:t>
          </a:r>
          <a:r>
            <a:rPr lang="en-US" sz="1500" kern="1200" dirty="0"/>
            <a:t> agreed upon by all scorers.</a:t>
          </a:r>
        </a:p>
      </dsp:txBody>
      <dsp:txXfrm>
        <a:off x="0" y="933103"/>
        <a:ext cx="6364224" cy="3259835"/>
      </dsp:txXfrm>
    </dsp:sp>
    <dsp:sp modelId="{E00C8290-B509-41B3-A091-03BFC7CBF246}">
      <dsp:nvSpPr>
        <dsp:cNvPr id="0" name=""/>
        <dsp:cNvSpPr/>
      </dsp:nvSpPr>
      <dsp:spPr>
        <a:xfrm>
          <a:off x="0" y="4603186"/>
          <a:ext cx="6364224" cy="46683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Classes defined:</a:t>
          </a:r>
        </a:p>
      </dsp:txBody>
      <dsp:txXfrm>
        <a:off x="22789" y="4625975"/>
        <a:ext cx="6318646" cy="421252"/>
      </dsp:txXfrm>
    </dsp:sp>
    <dsp:sp modelId="{6F8401D0-1C32-4CE4-8594-C5D1AAEBFDCF}">
      <dsp:nvSpPr>
        <dsp:cNvPr id="0" name=""/>
        <dsp:cNvSpPr/>
      </dsp:nvSpPr>
      <dsp:spPr>
        <a:xfrm>
          <a:off x="0" y="4650857"/>
          <a:ext cx="6364224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2-class</a:t>
          </a:r>
          <a:r>
            <a:rPr lang="en-US" sz="1500" kern="1200" dirty="0"/>
            <a:t>: Low vs High stress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3-class</a:t>
          </a:r>
          <a:r>
            <a:rPr lang="en-US" sz="1500" kern="1200" dirty="0"/>
            <a:t>: Low, Medium, High stress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4-class</a:t>
          </a:r>
          <a:r>
            <a:rPr lang="en-US" sz="1500" kern="1200" dirty="0"/>
            <a:t>: None, Low, Medium, High stress</a:t>
          </a:r>
        </a:p>
      </dsp:txBody>
      <dsp:txXfrm>
        <a:off x="0" y="4650857"/>
        <a:ext cx="6364224" cy="1297889"/>
      </dsp:txXfrm>
    </dsp:sp>
    <dsp:sp modelId="{72BE0BFB-7C69-4940-92DA-CFDB29D94EB3}">
      <dsp:nvSpPr>
        <dsp:cNvPr id="0" name=""/>
        <dsp:cNvSpPr/>
      </dsp:nvSpPr>
      <dsp:spPr>
        <a:xfrm>
          <a:off x="0" y="2155905"/>
          <a:ext cx="6364224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Verification:</a:t>
          </a:r>
          <a:r>
            <a:rPr lang="en-US" sz="1900" kern="1200" dirty="0"/>
            <a:t> </a:t>
          </a:r>
        </a:p>
      </dsp:txBody>
      <dsp:txXfrm>
        <a:off x="22789" y="2178694"/>
        <a:ext cx="6318646" cy="421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63E6B-F2D4-44D9-9CD4-3AB701E74F2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A974-6A68-429F-A6BC-2E639BC2D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DA974-6A68-429F-A6BC-2E639BC2D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DA974-6A68-429F-A6BC-2E639BC2D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DA974-6A68-429F-A6BC-2E639BC2D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DA974-6A68-429F-A6BC-2E639BC2D9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DA974-6A68-429F-A6BC-2E639BC2D9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DA974-6A68-429F-A6BC-2E639BC2D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CAC1-FD53-6602-681D-9EBBC56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43186-3DA4-8FFE-95C3-62E15878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8996-128E-19B1-2E38-FBED4AA4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9105-3D8F-FA32-C707-61B714A0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BE1B-2AAA-D3B5-27BE-1EDEFA79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B714-6A9E-1D38-ED29-6B24BE5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26781-92CC-75BB-9BCA-55517D8C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1BEC-5F72-1E56-9A52-2A16AA14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4752-F995-4A23-B1C8-AD69CF1A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742C-F0DF-35F9-19F0-A4DE978C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C8FEB-EF17-D72A-A3AD-03F916216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4D468-3C50-B4E9-7142-6C2784101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2E70-7261-08E7-49A2-6281103E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9D6B-FF3C-8AD0-D64C-CA309995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F662-AC08-EEA2-F014-0BF8709C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B0D9-4EA7-2779-9131-55F7FE83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D9E6-BA7D-718B-13D5-9A373584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F533-A9C3-9BC3-CD4C-1E6054F6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4E10-CE01-B6C2-8159-1019C602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C182-A0C3-CA7E-413C-07DDFC83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B6E2-2EDD-30C4-4FB7-AE2B4916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5C24-AEBE-FE1E-62B4-E8857974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868C-FE22-B752-E17F-B3BE78B7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781F-8A8A-3B8A-3E42-0A5522FC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7E21-922D-D021-B181-F9F0D43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2654-B492-00B8-E472-8A66C47A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834D-BB43-9139-EA95-D92327D0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B61D-6C3F-19C3-AFF7-A536342EF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F60B-6A1D-4F76-F6B5-7ED01F71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A809-F1D3-1882-B057-B99DD980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20AD-1B67-5566-FE37-5593008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7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361F-7569-3498-C52C-EBBC0FE5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F007-C480-CAD2-C5E2-EDD74D0C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E6B5C-6300-AA77-20E6-D061EB2E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DD250-31F2-ED91-6975-B32BABC76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124B9-8E2F-E48F-58F4-EEF8BE9D6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F39A3-CE87-C678-3188-BA7DB78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0DA70-3253-CE9E-0E0A-6824102C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ECFCB-FD43-3D76-4656-A60F032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1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8698-D5A0-07E8-647F-2E317A3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DCA61-10FA-32CA-A965-7D6CC356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8B23C-0679-A46A-8292-2372D193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2D97A-5365-86E1-262E-083276A8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AE36D-526F-933F-7F43-C3A3936C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9C156-09EE-F080-F69B-2190C9D8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C255-84BA-3D6D-AC01-B29C0A1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798C-62DD-9470-28C9-FB125951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7CC9-3C02-9531-C4CD-177FA9C5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8A32A-5E91-D341-DC97-43B32F93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6CCFA-91E8-3D29-BDDB-DE372364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EF1D0-FE77-62FA-CC95-43604FE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5C27A-83D4-1377-2286-0036937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0D46-5FC0-0456-8257-2F033902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EB370-5086-D4F7-E66F-F4D326CA1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346D-FBC3-FB19-0E98-6400429F9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D7B4-6A39-7A35-76EC-DA27DD7F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4F3E-12F1-6CE2-0516-3113F39A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237-010E-1AE0-8205-B4EDE5E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27C68-31C8-F14F-38AA-2EE0FD47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D12F-5B10-EE61-63BF-CF6A8CCB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76E1-9E94-BB6A-1AB5-FD553556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2DC48-B793-4F12-9DBE-C7EBC196F07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A3BB-28C5-BFFC-5453-C1B338F0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5C79-88CF-C94F-4C62-39D3B3E4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4DBB3-689E-43AD-96B2-1F5BFE98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672B9-1588-4B7A-439F-FC6ACE48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3440" y="274240"/>
            <a:ext cx="10643616" cy="142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Pilot Stress Detection Through Physiological</a:t>
            </a:r>
            <a:br>
              <a: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Signals Using a Transformer-Based Deep</a:t>
            </a:r>
            <a:br>
              <a: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A916E-CCD2-69C4-BE0E-B625886E1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07" y="2473053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IEEE Sensors Journal, 2023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Cited by: 22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Presenter: Nooshin Taheri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8/14/2025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C6B0A-810F-235B-E32B-8A117A15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59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51D9-790E-D1DC-6B1F-7F0D7974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58" y="1976279"/>
            <a:ext cx="11637325" cy="4638293"/>
          </a:xfrm>
        </p:spPr>
        <p:txBody>
          <a:bodyPr anchor="ctr">
            <a:normAutofit/>
          </a:bodyPr>
          <a:lstStyle/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Developed a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 + Transformer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for detecting pilot stress from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multimodal physiological signals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(ECG, EMG, EDA, RESP, SKT).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extracts local patterns;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captures global relationships between different signals.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Achieved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accuracy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93.28% (2-class), 88.75% (3-class), 84.85% (4-class), outperforming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AlexNet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matching or exceeding ResNet18 with faster training.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handcrafted features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 deep-learned features improves robustness.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 embedding and attention mechanism are key for performance.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use: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real-time pilot stress monitoring to enhance safety and decision-making.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6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B4DF7-78FA-D51D-973A-185D31B6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67" y="77295"/>
            <a:ext cx="4617559" cy="1454051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2"/>
                </a:solidFill>
              </a:rPr>
              <a:t>Why Detecting Pilot Stress Matters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6F2E6-9E87-A8C1-30C9-86926AD65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367" y="1678042"/>
            <a:ext cx="5788633" cy="41555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Pilot stress detection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crucial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for flight safety and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High automation + fewer crew members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→ pilots must handle multiple simultaneous tasks, leading to increasing stress.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Pilot </a:t>
            </a:r>
            <a:r>
              <a:rPr lang="en-US" sz="1800" b="1" dirty="0">
                <a:solidFill>
                  <a:schemeClr val="tx2"/>
                </a:solidFill>
              </a:rPr>
              <a:t>high stress</a:t>
            </a:r>
            <a:r>
              <a:rPr lang="en-US" sz="1800" dirty="0">
                <a:solidFill>
                  <a:schemeClr val="tx2"/>
                </a:solidFill>
              </a:rPr>
              <a:t> leads to: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Poor decision-making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Reduced situational awareness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Decreased performance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 Early detection enables flight systems to adjust workload and prevent performance decline during acute stress events.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 With </a:t>
            </a:r>
            <a:r>
              <a:rPr lang="en-US" sz="1800" b="1" dirty="0">
                <a:solidFill>
                  <a:schemeClr val="tx2"/>
                </a:solidFill>
              </a:rPr>
              <a:t>wearable physiological sensors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AI</a:t>
            </a:r>
            <a:r>
              <a:rPr lang="en-US" sz="1800" dirty="0">
                <a:solidFill>
                  <a:schemeClr val="tx2"/>
                </a:solidFill>
              </a:rPr>
              <a:t>, stress can now be detected in real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long-term sick pay ...">
            <a:extLst>
              <a:ext uri="{FF2B5EF4-FFF2-40B4-BE49-F238E27FC236}">
                <a16:creationId xmlns:a16="http://schemas.microsoft.com/office/drawing/2014/main" id="{B170A85E-60CF-1A90-AF51-DB7ED721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730947"/>
            <a:ext cx="4142232" cy="23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E2E82-FD08-686D-832A-B1964CE4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9731" cy="79367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Aim of This Study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528589B6-4128-DFA5-B038-EE76ED06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64" y="4020319"/>
            <a:ext cx="3836894" cy="1515572"/>
          </a:xfrm>
          <a:prstGeom prst="rect">
            <a:avLst/>
          </a:prstGeom>
        </p:spPr>
      </p:pic>
      <p:sp>
        <p:nvSpPr>
          <p:cNvPr id="39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7F19-DC1C-EECF-B4DA-6A6F4F3D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27" y="1530779"/>
            <a:ext cx="6291618" cy="5546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Detect pilot stress caused by mission difficulty or abnormal flight conditions using </a:t>
            </a:r>
            <a:r>
              <a:rPr lang="en-US" sz="1800" b="1" dirty="0"/>
              <a:t>multimodal physiological signals</a:t>
            </a:r>
            <a:r>
              <a:rPr lang="en-US" sz="1800" dirty="0"/>
              <a:t>.</a:t>
            </a:r>
          </a:p>
          <a:p>
            <a:r>
              <a:rPr lang="en-US" sz="1800" b="1" dirty="0"/>
              <a:t>Signals chosen</a:t>
            </a:r>
            <a:r>
              <a:rPr lang="en-US" sz="1800" dirty="0"/>
              <a:t> for portability &amp; effectiveness:</a:t>
            </a:r>
          </a:p>
          <a:p>
            <a:pPr lvl="1"/>
            <a:r>
              <a:rPr lang="en-US" sz="1800" dirty="0"/>
              <a:t>Electrocardiography (ECG)</a:t>
            </a:r>
          </a:p>
          <a:p>
            <a:pPr lvl="1"/>
            <a:r>
              <a:rPr lang="en-US" sz="1800" dirty="0"/>
              <a:t>Electromyography (EMG)</a:t>
            </a:r>
          </a:p>
          <a:p>
            <a:pPr lvl="1"/>
            <a:r>
              <a:rPr lang="en-US" sz="1800" dirty="0"/>
              <a:t>Electrodermal activity (EDA)</a:t>
            </a:r>
          </a:p>
          <a:p>
            <a:pPr lvl="1"/>
            <a:r>
              <a:rPr lang="en-US" sz="1800" dirty="0"/>
              <a:t>Respiration (RESP)</a:t>
            </a:r>
          </a:p>
          <a:p>
            <a:pPr lvl="1"/>
            <a:r>
              <a:rPr lang="en-US" sz="1800" dirty="0"/>
              <a:t>Skin temperature (SKT)</a:t>
            </a:r>
          </a:p>
          <a:p>
            <a:r>
              <a:rPr lang="en-US" sz="1800" b="1" dirty="0"/>
              <a:t>Contribution of the study:</a:t>
            </a:r>
          </a:p>
          <a:p>
            <a:pPr lvl="1"/>
            <a:r>
              <a:rPr lang="en-US" sz="1800" b="1" dirty="0"/>
              <a:t>Novel CNN + Transformer architecture</a:t>
            </a:r>
            <a:endParaRPr lang="en-US" sz="1800" dirty="0"/>
          </a:p>
          <a:p>
            <a:pPr lvl="2"/>
            <a:r>
              <a:rPr lang="en-US" sz="1800" dirty="0"/>
              <a:t>CNN module → extracts </a:t>
            </a:r>
            <a:r>
              <a:rPr lang="en-US" sz="1800" b="1" dirty="0"/>
              <a:t>local features</a:t>
            </a:r>
            <a:r>
              <a:rPr lang="en-US" sz="1800" dirty="0"/>
              <a:t> and patterns within each signal.</a:t>
            </a:r>
          </a:p>
          <a:p>
            <a:pPr lvl="2"/>
            <a:r>
              <a:rPr lang="en-US" sz="1800" dirty="0"/>
              <a:t>Transformer module → captures </a:t>
            </a:r>
            <a:r>
              <a:rPr lang="en-US" sz="1800" b="1" dirty="0"/>
              <a:t>global dependencies</a:t>
            </a:r>
            <a:r>
              <a:rPr lang="en-US" sz="1800" dirty="0"/>
              <a:t> and relationships between multiple signals.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31CED-7336-A563-9A46-0E88F4EC6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3" y="1480623"/>
            <a:ext cx="5592159" cy="15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ACCB6-20D2-F229-46B0-B650DA51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108" y="0"/>
            <a:ext cx="3717759" cy="1308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4CB6-F07E-AAF8-2325-CA070594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284" y="416814"/>
            <a:ext cx="6124354" cy="644118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Participants: 14 professionally trained flight cadets</a:t>
            </a:r>
          </a:p>
          <a:p>
            <a:r>
              <a:rPr lang="en-US" sz="2400" dirty="0"/>
              <a:t>Equipped with wearable physiological measurement devices.</a:t>
            </a:r>
          </a:p>
          <a:p>
            <a:r>
              <a:rPr lang="en-US" sz="2400" dirty="0"/>
              <a:t>Completed State-Trait Anxiety Inventory (STAI-Y1) to confirm stress-free baseline.</a:t>
            </a:r>
          </a:p>
          <a:p>
            <a:r>
              <a:rPr lang="en-US" sz="2400" dirty="0"/>
              <a:t>Five maneuvers performed in the simulator (</a:t>
            </a:r>
            <a:r>
              <a:rPr lang="en-US" sz="2400" b="1" dirty="0"/>
              <a:t>Takeoff, Level flight</a:t>
            </a:r>
            <a:r>
              <a:rPr lang="en-US" sz="2400" dirty="0"/>
              <a:t>, </a:t>
            </a:r>
            <a:r>
              <a:rPr lang="en-US" sz="2400" b="1" dirty="0"/>
              <a:t>Roll,</a:t>
            </a:r>
            <a:r>
              <a:rPr lang="en-US" sz="2400" dirty="0"/>
              <a:t> </a:t>
            </a:r>
            <a:r>
              <a:rPr lang="en-US" sz="2400" b="1" dirty="0"/>
              <a:t>Hovering</a:t>
            </a:r>
            <a:r>
              <a:rPr lang="en-US" sz="2400" dirty="0"/>
              <a:t>, </a:t>
            </a:r>
            <a:r>
              <a:rPr lang="en-US" sz="2400" b="1" dirty="0"/>
              <a:t>Somersault)</a:t>
            </a:r>
            <a:endParaRPr lang="en-US" sz="2400" dirty="0"/>
          </a:p>
          <a:p>
            <a:r>
              <a:rPr lang="en-US" sz="2400" b="1" dirty="0"/>
              <a:t>Stress Assessment</a:t>
            </a:r>
            <a:endParaRPr lang="en-US" sz="2400" dirty="0"/>
          </a:p>
          <a:p>
            <a:pPr lvl="1"/>
            <a:r>
              <a:rPr lang="en-US" b="1" dirty="0"/>
              <a:t>Questionnaire after each maneuver</a:t>
            </a:r>
            <a:endParaRPr lang="en-US" dirty="0"/>
          </a:p>
          <a:p>
            <a:pPr lvl="2"/>
            <a:r>
              <a:rPr lang="en-US" sz="2400" dirty="0"/>
              <a:t>Overall Rating (OR): 1 = No stress, 5 = High stress</a:t>
            </a:r>
          </a:p>
          <a:p>
            <a:pPr lvl="2"/>
            <a:r>
              <a:rPr lang="en-US" sz="2400" dirty="0"/>
              <a:t>Comparative Rating (CR): Rank maneuvers by stress level</a:t>
            </a:r>
          </a:p>
          <a:p>
            <a:pPr lvl="1"/>
            <a:r>
              <a:rPr lang="en-US" dirty="0"/>
              <a:t>Scores are standardized using </a:t>
            </a:r>
            <a:r>
              <a:rPr lang="en-US" b="1" dirty="0"/>
              <a:t>Z-score</a:t>
            </a:r>
          </a:p>
          <a:p>
            <a:pPr lvl="1"/>
            <a:r>
              <a:rPr lang="en-US" dirty="0"/>
              <a:t> The mean and standard deviation of the scores were calculated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FB2C7F-9B22-B9B9-18E5-AA903DB2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4" y="1841034"/>
            <a:ext cx="2998952" cy="2242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926EDD-73A5-9468-1A4A-F49ACEE6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5" y="4856999"/>
            <a:ext cx="4860758" cy="17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40DC3-BE6D-1571-B8C7-2CAF15AF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Labeling Method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94F007-C296-6ED7-E707-CA02A6B4D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313265"/>
              </p:ext>
            </p:extLst>
          </p:nvPr>
        </p:nvGraphicFramePr>
        <p:xfrm>
          <a:off x="5323332" y="173736"/>
          <a:ext cx="6364224" cy="6531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433843-B64F-28FE-370B-6AA797CA9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3785616"/>
            <a:ext cx="4818890" cy="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49010-F6A7-0897-63A1-ABE7E46A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100"/>
            <a:ext cx="9392421" cy="1032453"/>
          </a:xfrm>
        </p:spPr>
        <p:txBody>
          <a:bodyPr>
            <a:normAutofit/>
          </a:bodyPr>
          <a:lstStyle/>
          <a:p>
            <a:r>
              <a:rPr lang="en-US" dirty="0"/>
              <a:t>Data Processing &amp;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B10D0F-E7F2-E10C-ED53-E72ED9113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407" y="2192172"/>
            <a:ext cx="7680097" cy="3888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Handle missing data (</a:t>
            </a:r>
            <a:r>
              <a:rPr lang="en-US" sz="2000" dirty="0"/>
              <a:t>interpolation filling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denoising (wavelet, filtering)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Handcrafted (</a:t>
            </a:r>
            <a:r>
              <a:rPr lang="en-US" sz="2000" dirty="0"/>
              <a:t>25 features per time window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+mj-lt"/>
              </a:rPr>
              <a:t>  ECG/HRV:</a:t>
            </a:r>
            <a:r>
              <a:rPr lang="en-US" altLang="en-US" sz="1900" dirty="0">
                <a:latin typeface="+mj-lt"/>
              </a:rPr>
              <a:t> Heart rate, NN intervals, SDNN, RMSSD, pNN50, pNN20, VLF, ULF, LF, HF, LF/HF ratio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+mj-lt"/>
              </a:rPr>
              <a:t>  EMG:</a:t>
            </a:r>
            <a:r>
              <a:rPr lang="en-US" altLang="en-US" sz="1900" dirty="0">
                <a:latin typeface="+mj-lt"/>
              </a:rPr>
              <a:t> Voltage mean, std, RMS, integral EMG, median frequency, mean power frequency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+mj-lt"/>
              </a:rPr>
              <a:t>  RESP:</a:t>
            </a:r>
            <a:r>
              <a:rPr lang="en-US" altLang="en-US" sz="1900" dirty="0">
                <a:latin typeface="+mj-lt"/>
              </a:rPr>
              <a:t> Respiratory rate (mean, std), respiration power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+mj-lt"/>
              </a:rPr>
              <a:t>  SKT:</a:t>
            </a:r>
            <a:r>
              <a:rPr lang="en-US" altLang="en-US" sz="1900" dirty="0">
                <a:latin typeface="+mj-lt"/>
              </a:rPr>
              <a:t> Skin temperature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Deep 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Extracted via CNN layers.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3E037-3CE5-3E6D-0CC2-493655AC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23" y="671329"/>
            <a:ext cx="5439670" cy="303822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EE0AEED-6DAF-723D-83A7-B490D1A8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5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AC88F-8A24-3B58-2122-0EE02680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6" y="107949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9054-F2EC-1609-5BB7-637EA0E0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58" y="1617054"/>
            <a:ext cx="5570994" cy="4295474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Pipeline:</a:t>
            </a:r>
            <a:endParaRPr lang="en-US" sz="2400" dirty="0"/>
          </a:p>
          <a:p>
            <a:pPr lvl="1"/>
            <a:r>
              <a:rPr lang="en-US" b="1" dirty="0"/>
              <a:t>Feature Extraction Unit</a:t>
            </a:r>
            <a:r>
              <a:rPr lang="en-US" dirty="0"/>
              <a:t> – 1D CNN → captures local patterns. (extract hidden features)</a:t>
            </a:r>
          </a:p>
          <a:p>
            <a:pPr lvl="1"/>
            <a:r>
              <a:rPr lang="en-US" b="1" dirty="0"/>
              <a:t>Transformer Block</a:t>
            </a:r>
            <a:r>
              <a:rPr lang="en-US" dirty="0"/>
              <a:t> – self-attention → models dependencies between modalities.</a:t>
            </a:r>
          </a:p>
          <a:p>
            <a:pPr lvl="1"/>
            <a:r>
              <a:rPr lang="en-US" b="1" dirty="0"/>
              <a:t>Classification Layer</a:t>
            </a:r>
            <a:r>
              <a:rPr lang="en-US" dirty="0"/>
              <a:t> – predicts stress level.</a:t>
            </a:r>
          </a:p>
          <a:p>
            <a:r>
              <a:rPr lang="en-US" dirty="0"/>
              <a:t>Due to the relatively few features and the individual differences between subjects, dropout is replaced by layer normalization (LN) and regularization.</a:t>
            </a:r>
          </a:p>
          <a:p>
            <a:r>
              <a:rPr lang="en-US" dirty="0"/>
              <a:t>more attention would be paid to positions with higher activation.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D5732978-A73D-BD6C-14F9-AB488D59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077205"/>
            <a:ext cx="4737650" cy="47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371CF-DCE8-DEBF-C2EE-B01265D6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0" y="77960"/>
            <a:ext cx="9392421" cy="90935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8AC4-D1C3-C76A-B291-DC7C0869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08" y="1139560"/>
            <a:ext cx="6075135" cy="4205912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Baseline Models Compared</a:t>
            </a:r>
          </a:p>
          <a:p>
            <a:pPr lvl="1"/>
            <a:r>
              <a:rPr lang="en-US" sz="2000" dirty="0"/>
              <a:t>Modified </a:t>
            </a:r>
            <a:r>
              <a:rPr lang="en-US" sz="2000" b="1" dirty="0" err="1"/>
              <a:t>AlexNet</a:t>
            </a:r>
            <a:r>
              <a:rPr lang="en-US" sz="2000" dirty="0"/>
              <a:t> (1D conv layers for signals)</a:t>
            </a:r>
          </a:p>
          <a:p>
            <a:pPr lvl="1"/>
            <a:r>
              <a:rPr lang="en-US" sz="2000" dirty="0"/>
              <a:t>Modified </a:t>
            </a:r>
            <a:r>
              <a:rPr lang="en-US" sz="2000" b="1" dirty="0"/>
              <a:t>ResNet18</a:t>
            </a:r>
            <a:endParaRPr lang="en-US" sz="2000" dirty="0"/>
          </a:p>
          <a:p>
            <a:pPr lvl="1"/>
            <a:r>
              <a:rPr lang="en-US" sz="2000" dirty="0"/>
              <a:t>Light-</a:t>
            </a:r>
            <a:r>
              <a:rPr lang="en-US" sz="2000" dirty="0" err="1"/>
              <a:t>ResNet</a:t>
            </a:r>
            <a:r>
              <a:rPr lang="en-US" sz="2000" dirty="0"/>
              <a:t> (simplified </a:t>
            </a:r>
            <a:r>
              <a:rPr lang="en-US" sz="2000" dirty="0" err="1"/>
              <a:t>ResNet</a:t>
            </a:r>
            <a:r>
              <a:rPr lang="en-US" sz="2000" dirty="0"/>
              <a:t> for fairness in computation)</a:t>
            </a:r>
          </a:p>
          <a:p>
            <a:r>
              <a:rPr lang="en-US" sz="2400" dirty="0"/>
              <a:t>All models evaluated with </a:t>
            </a:r>
            <a:r>
              <a:rPr lang="en-US" sz="2400" b="1" dirty="0"/>
              <a:t>10-fold cross-validation</a:t>
            </a:r>
            <a:r>
              <a:rPr lang="en-US" sz="2400" dirty="0"/>
              <a:t>.</a:t>
            </a:r>
          </a:p>
          <a:p>
            <a:r>
              <a:rPr lang="en-US" sz="2400" dirty="0"/>
              <a:t> A higher number of classes increases difficulty, but the transformer advantage grows.</a:t>
            </a:r>
          </a:p>
          <a:p>
            <a:r>
              <a:rPr lang="en-US" sz="2400" dirty="0"/>
              <a:t>Comparable performance to ResNet18 but with </a:t>
            </a:r>
            <a:r>
              <a:rPr lang="en-US" sz="2400" b="1" dirty="0"/>
              <a:t>faster training</a:t>
            </a:r>
            <a:r>
              <a:rPr lang="en-US" sz="2400" dirty="0"/>
              <a:t>.</a:t>
            </a:r>
          </a:p>
          <a:p>
            <a:r>
              <a:rPr lang="en-US" sz="2400" dirty="0"/>
              <a:t>Position embedding improves accuracy</a:t>
            </a:r>
          </a:p>
          <a:p>
            <a:endParaRPr lang="en-US" sz="2000" dirty="0"/>
          </a:p>
        </p:txBody>
      </p:sp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CAD34A37-9823-007B-DDA8-171B2729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95" y="1648895"/>
            <a:ext cx="5136065" cy="373648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C7B20-B7BB-F63B-F2ED-1261389E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1" y="5547834"/>
            <a:ext cx="4773705" cy="10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9C574-6E28-3EA8-F695-8EB0AAD5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5" y="261047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1B47-5A8C-FFFE-5D85-7C69CC17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7" y="1486390"/>
            <a:ext cx="11717593" cy="55262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Transformer module captures dependencies between multimodal physiological signals better than CNN alone.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Feature extraction unit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(handcrafted + CNN deep features) improves accuracy by: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Representing both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time-domain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and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frequency-domain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info.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Capturing local correlations before transformer processing.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 embedding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Encodes location info of features.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Attention mechanism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Focuses on global relationships.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transformer’s attention mechanism can directly link any two points in a signal, no matter how far apart they are, making it easier to spot relationships between events separated in time.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3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830</Words>
  <Application>Microsoft Office PowerPoint</Application>
  <PresentationFormat>Widescreen</PresentationFormat>
  <Paragraphs>107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Pilot Stress Detection Through Physiological Signals Using a Transformer-Based Deep Learning Model</vt:lpstr>
      <vt:lpstr>Why Detecting Pilot Stress Matters</vt:lpstr>
      <vt:lpstr>Aim of This Study</vt:lpstr>
      <vt:lpstr>Experiment Protocol</vt:lpstr>
      <vt:lpstr>Labeling Method</vt:lpstr>
      <vt:lpstr>Data Processing &amp; Features</vt:lpstr>
      <vt:lpstr>Model Architecture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Nooshin Taheri Chatrudi</dc:creator>
  <cp:lastModifiedBy>Nooshin Taheri Chatrudi</cp:lastModifiedBy>
  <cp:revision>29</cp:revision>
  <dcterms:created xsi:type="dcterms:W3CDTF">2025-08-13T00:07:10Z</dcterms:created>
  <dcterms:modified xsi:type="dcterms:W3CDTF">2025-10-03T17:20:21Z</dcterms:modified>
</cp:coreProperties>
</file>