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3"/>
    <p:restoredTop sz="89922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8C690-BF97-7142-AC08-8D762238829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61B2-33D4-394E-B4A4-6F93516A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Presenter: Shovito Barua Soumma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system learns to recognize the original image regardless of how the pieces are shuffled.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5F4EF"/>
                </a:solidFill>
                <a:effectLst/>
                <a:highlight>
                  <a:srgbClr val="2B2A27"/>
                </a:highlight>
                <a:latin typeface="__tiempos_b6f14e"/>
              </a:rPr>
              <a:t>PIRL outperforms previous self-supervised methods on several benchmarks and even supervised pre-training for object detection.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Noise Contrastive Estimator: Concept from NLP</a:t>
            </a:r>
          </a:p>
          <a:p>
            <a:r>
              <a:rPr lang="en-US" dirty="0"/>
              <a:t>Two words are positive if they are coming from the same corpus</a:t>
            </a:r>
          </a:p>
          <a:p>
            <a:endParaRPr lang="en-US" dirty="0"/>
          </a:p>
          <a:p>
            <a:r>
              <a:rPr lang="en-US" dirty="0"/>
              <a:t>Avoid Trivial Solution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use of different heads helps in enforcing the idea of invariance. The head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�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can learn transformations that are necessary to make the representation of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��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It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​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similar to that of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�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processed by head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�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f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6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3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5B77-DB94-72EB-985B-03944392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0AE5C-0D2A-0E16-E5F5-4562685A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9A01-3270-8568-C604-F16E935B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CDEE-9D7E-8E23-C7F0-1042AF84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EF2C-88BC-0E39-AFCE-76D3A8AF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8792-3EBD-A41F-6B36-587B2FAF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82E4-01E3-4B62-968F-BED3BB4A3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DF95-FAC4-FC5B-8BD7-8DF57480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BA22-C7B1-46B0-FB32-A76B714A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3AE5-EF81-D56E-922F-F923E401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987DC-7D11-21F9-C49C-12EAAE90D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9EE6C-2EBD-3BE9-1210-2B0C549B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275A-8640-C71B-4E04-41C24064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DEEE-CC5C-5DDB-EF86-144DB07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D78C-BFEF-E697-8688-46BC347F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A963-0237-8649-A323-70E3B215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9B51-2D26-0467-2220-DB9B5FE6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1412-108F-BFB3-C0AD-1DCA84AF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FC81-B887-40EF-0540-35722AE0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1A79-F2F1-16B9-2B15-2660E959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927B-AD6C-6B88-9C6D-FC926DB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3DBC-5E09-7232-5C79-52F9493F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7C32-5501-8B54-D76D-210D0A69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D14B-39F8-3E58-8046-CA968B09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B0BE-A38F-66D5-A2B1-6AC795F5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F1B3-6049-9C39-3705-257B4312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B774-CA52-3932-6812-1EC784DBB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B4979-2D21-0568-9FFC-E09DE0BE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8B6F-F256-F83E-83F4-5AF677CC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3D4F-55DA-C1D0-0F06-47C58A1F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71C69-5024-9EFD-A0AA-58BA90F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5E6A-E67B-863D-0F92-0D13011A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059E-AB86-5B28-3135-09259DA5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C74D0-DBF8-DF65-BEF4-54F1EBEA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4286A-1B17-F2D3-A194-DC7BA0B7E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FAF50-BDDA-26C2-A7FA-DF4BD9F9F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EEC73-DB25-091D-9855-CA61D717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E6686-52E3-C61C-2421-F86286EB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37370-31E6-45F6-54E5-6C449966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E60B-9C19-320F-A5D5-8CC2C052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69AB3-DA12-6D33-4673-982D2E65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41182-65C0-293E-3AD1-AC81634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766A9-A6B9-D3C4-9175-06DAAE8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649A0-9806-3040-26ED-6B735414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C46B3-F729-9C7C-CBFC-E08290F7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1363-66A6-7C21-3667-14A3EF42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E4A9-DFE1-56D3-6CBF-0BFC509F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5D8E-C6B8-16E8-8D63-FD41206F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CF53D-96F3-DFFF-1179-D3A5CCC38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0922-BE0C-A76A-9EF7-F4357EF9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2B01-5146-9544-759A-6ADF5C96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DE7B-44BE-59B9-B65F-F039B0EB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0F32-5851-D1B6-B2BA-1D28B821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3700D-8B1C-4F0D-0852-4121F046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FA287-9BBD-5EEB-A78F-7643FB3D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06B5-8B31-FBF3-C1C0-5AFD5956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5C7D-FD7C-C9C9-430A-19E3341B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676A-37C2-0AE9-F6DD-5D0055E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00744-396F-540E-061D-0C8CE334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5C0E9-5474-50B8-77C6-F18A7E20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6AA2-6C7D-1924-A0E3-E6EC6BB64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FFE4-557E-2D49-AE1F-21B3C6E91D2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A9A3-416B-0DB8-7617-6BE6EDBCC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447C-A152-0EB2-145A-EC4F9C78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C588-DC96-19A4-23DF-AD6356625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57" y="1122363"/>
            <a:ext cx="10482943" cy="1930892"/>
          </a:xfrm>
        </p:spPr>
        <p:txBody>
          <a:bodyPr>
            <a:noAutofit/>
          </a:bodyPr>
          <a:lstStyle/>
          <a:p>
            <a:r>
              <a:rPr lang="en-US" sz="4400" i="1" dirty="0"/>
              <a:t>Self-Supervised Learning of Pretext-Invariant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52674-3819-8069-2166-21B498F9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295" y="3429000"/>
            <a:ext cx="11514221" cy="3200399"/>
          </a:xfrm>
        </p:spPr>
        <p:txBody>
          <a:bodyPr>
            <a:normAutofit/>
          </a:bodyPr>
          <a:lstStyle/>
          <a:p>
            <a:r>
              <a:rPr lang="en-US" sz="2600" i="1" dirty="0"/>
              <a:t>Ishan </a:t>
            </a:r>
            <a:r>
              <a:rPr lang="en-US" sz="2600" i="1" dirty="0" err="1"/>
              <a:t>Misra</a:t>
            </a:r>
            <a:r>
              <a:rPr lang="en-US" sz="2600" i="1" dirty="0"/>
              <a:t>, Laurens van der </a:t>
            </a:r>
            <a:r>
              <a:rPr lang="en-US" sz="2600" i="1" dirty="0" err="1"/>
              <a:t>Maaten</a:t>
            </a:r>
            <a:endParaRPr lang="en-US" sz="2600" i="1" dirty="0"/>
          </a:p>
          <a:p>
            <a:r>
              <a:rPr lang="en-US" sz="2600" dirty="0"/>
              <a:t>(Facebook AI Research Team)</a:t>
            </a:r>
          </a:p>
          <a:p>
            <a:br>
              <a:rPr lang="en-US" dirty="0"/>
            </a:br>
            <a:r>
              <a:rPr lang="en-US" dirty="0"/>
              <a:t>Presenter: Shovito Barua Soumma</a:t>
            </a:r>
          </a:p>
          <a:p>
            <a:r>
              <a:rPr lang="en-US" dirty="0"/>
              <a:t>Date: April 16, 2024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CVPR 2020, [1312 Citations as today]</a:t>
            </a:r>
          </a:p>
        </p:txBody>
      </p:sp>
    </p:spTree>
    <p:extLst>
      <p:ext uri="{BB962C8B-B14F-4D97-AF65-F5344CB8AC3E}">
        <p14:creationId xmlns:p14="http://schemas.microsoft.com/office/powerpoint/2010/main" val="183159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345DE-7AE7-6A95-995C-C671125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Background</a:t>
            </a:r>
            <a:endParaRPr lang="en-US" sz="4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A22E3F3-53F8-4DA5-C405-95C2438C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Performance of SSL depends on pretext task</a:t>
            </a:r>
          </a:p>
          <a:p>
            <a:r>
              <a:rPr lang="en-US" sz="2000"/>
              <a:t>Traditional SSL leads to covariant representations that vary with transformations.</a:t>
            </a:r>
          </a:p>
          <a:p>
            <a:r>
              <a:rPr lang="en-US" sz="2000"/>
              <a:t>PIRL aims to learn </a:t>
            </a:r>
            <a:r>
              <a:rPr lang="en-US" sz="2000">
                <a:highlight>
                  <a:srgbClr val="FFFF00"/>
                </a:highlight>
              </a:rPr>
              <a:t>invariant representations</a:t>
            </a:r>
            <a:r>
              <a:rPr lang="en-US" sz="2000"/>
              <a:t> using pretext tasks by making </a:t>
            </a:r>
            <a:r>
              <a:rPr lang="en-US" sz="2000" u="sng"/>
              <a:t>representations similar </a:t>
            </a:r>
            <a:r>
              <a:rPr lang="en-US" sz="2000"/>
              <a:t>for </a:t>
            </a:r>
            <a:r>
              <a:rPr lang="en-US" sz="2000" u="sng"/>
              <a:t>transformed versions </a:t>
            </a:r>
            <a:r>
              <a:rPr lang="en-US" sz="2000"/>
              <a:t>of the same image</a:t>
            </a:r>
          </a:p>
          <a:p>
            <a:pPr lvl="1"/>
            <a:r>
              <a:rPr lang="en-US" sz="2000" b="0" i="0">
                <a:effectLst/>
                <a:highlight>
                  <a:srgbClr val="FFFFFF"/>
                </a:highlight>
                <a:latin typeface="Söhne"/>
              </a:rPr>
              <a:t>implement this by using a jigsaw puzzle-solving task as Pretext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4D2302A5-DD8D-A918-A4B2-38DA7BF1C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7" r="6973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7062-6027-5188-D684-6165F751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C71A1-954B-9EFF-D8D0-BB0FA475E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01185"/>
                <a:ext cx="10515600" cy="187577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2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some distribution over the transformation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2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sz="2200" dirty="0"/>
                  <a:t> predicts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order of the patches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</m:oMath>
                </a14:m>
                <a:r>
                  <a:rPr lang="en-US" sz="2200" dirty="0"/>
                  <a:t> losses encourage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l-GR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to learn image representations that contain information on transformation t, thereby encouraging it to maintain information that is not semantically relevant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C71A1-954B-9EFF-D8D0-BB0FA475E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01185"/>
                <a:ext cx="10515600" cy="1875777"/>
              </a:xfrm>
              <a:blipFill>
                <a:blip r:embed="rId3"/>
                <a:stretch>
                  <a:fillRect l="-724" t="-4027" b="-5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16B590-7BFF-2F5B-9F78-1789DA3EC0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9318"/>
          <a:stretch/>
        </p:blipFill>
        <p:spPr>
          <a:xfrm>
            <a:off x="838200" y="3450247"/>
            <a:ext cx="9005397" cy="585297"/>
          </a:xfrm>
          <a:prstGeom prst="rect">
            <a:avLst/>
          </a:prstGeom>
        </p:spPr>
      </p:pic>
      <p:pic>
        <p:nvPicPr>
          <p:cNvPr id="6" name="Picture 5" descr="A diagram of a tree&#10;&#10;Description automatically generated">
            <a:extLst>
              <a:ext uri="{FF2B5EF4-FFF2-40B4-BE49-F238E27FC236}">
                <a16:creationId xmlns:a16="http://schemas.microsoft.com/office/drawing/2014/main" id="{CFB1463E-B16F-C4C8-949A-2C3CF70FF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9" r="50853" b="35175"/>
          <a:stretch/>
        </p:blipFill>
        <p:spPr>
          <a:xfrm>
            <a:off x="7152363" y="466644"/>
            <a:ext cx="2217106" cy="2717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D6F5C-145F-61FD-3865-4EE59B57D5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90"/>
          <a:stretch/>
        </p:blipFill>
        <p:spPr>
          <a:xfrm>
            <a:off x="838200" y="1769117"/>
            <a:ext cx="5257800" cy="16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7062-6027-5188-D684-6165F751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Loss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A752E-F44F-410B-1406-C98AE758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0"/>
          <a:stretch/>
        </p:blipFill>
        <p:spPr>
          <a:xfrm>
            <a:off x="838200" y="1769117"/>
            <a:ext cx="5257800" cy="1659883"/>
          </a:xfrm>
          <a:prstGeom prst="rect">
            <a:avLst/>
          </a:prstGeom>
        </p:spPr>
      </p:pic>
      <p:pic>
        <p:nvPicPr>
          <p:cNvPr id="6" name="Picture 5" descr="A diagram of a tree&#10;&#10;Description automatically generated">
            <a:extLst>
              <a:ext uri="{FF2B5EF4-FFF2-40B4-BE49-F238E27FC236}">
                <a16:creationId xmlns:a16="http://schemas.microsoft.com/office/drawing/2014/main" id="{CFB1463E-B16F-C4C8-949A-2C3CF70FF0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9" r="5260" b="35175"/>
          <a:stretch/>
        </p:blipFill>
        <p:spPr>
          <a:xfrm>
            <a:off x="7152362" y="466644"/>
            <a:ext cx="4513545" cy="2717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48E4B7-C7F3-757F-617C-C5B9273E74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2362" y="3673396"/>
                <a:ext cx="4513545" cy="1875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2000" dirty="0"/>
                  <a:t> : set of N negative samples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sz="2000" dirty="0"/>
                  <a:t> : add equal weights to all the negative samples in the final loss fn. 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 dirty="0"/>
                  <a:t> = D then it becomes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a sigmoid function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48E4B7-C7F3-757F-617C-C5B9273E7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362" y="3673396"/>
                <a:ext cx="4513545" cy="1875777"/>
              </a:xfrm>
              <a:prstGeom prst="rect">
                <a:avLst/>
              </a:prstGeom>
              <a:blipFill>
                <a:blip r:embed="rId5"/>
                <a:stretch>
                  <a:fillRect l="-1124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B9233AAC-616E-1D51-C00C-0CA3E9F27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28" y="3673396"/>
            <a:ext cx="6594957" cy="23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7062-6027-5188-D684-6165F751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Loss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95CA0B-70A6-A7CB-39D1-3123A7145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528" y="3673396"/>
            <a:ext cx="6594957" cy="2310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A752E-F44F-410B-1406-C98AE7580A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90"/>
          <a:stretch/>
        </p:blipFill>
        <p:spPr>
          <a:xfrm>
            <a:off x="838200" y="1769117"/>
            <a:ext cx="5257800" cy="1659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48E4B7-C7F3-757F-617C-C5B9273E74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1485" y="3429000"/>
                <a:ext cx="5023987" cy="2805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    </a:t>
                </a:r>
                <a:r>
                  <a:rPr lang="en-US" sz="2000" b="1" i="1" dirty="0"/>
                  <a:t>Positive Term: (Maximize Similarity)</a:t>
                </a:r>
              </a:p>
              <a:p>
                <a:pPr lvl="1"/>
                <a:r>
                  <a:rPr lang="en-US" sz="1800" dirty="0"/>
                  <a:t>Encouraging the representations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to be similar</a:t>
                </a:r>
              </a:p>
              <a:p>
                <a:pPr lvl="1"/>
                <a:r>
                  <a:rPr lang="en-US" sz="1800" dirty="0"/>
                  <a:t>Enforcing invariance between original and transformed representations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  Negative Term: (Minimize Similarity I’,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000" b="1" i="1" dirty="0"/>
                  <a:t>)</a:t>
                </a:r>
              </a:p>
              <a:p>
                <a:pPr lvl="1"/>
                <a:r>
                  <a:rPr lang="en-US" sz="1800" dirty="0"/>
                  <a:t>Encouraging transformed representation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to be dissimilar from other images' representations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 dirty="0" err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endParaRPr lang="en-US" sz="2000" dirty="0"/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48E4B7-C7F3-757F-617C-C5B9273E7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5" y="3429000"/>
                <a:ext cx="5023987" cy="2805545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DCF3A72-AD8E-A792-1B59-30D0983E14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625"/>
          <a:stretch/>
        </p:blipFill>
        <p:spPr>
          <a:xfrm>
            <a:off x="6881485" y="46973"/>
            <a:ext cx="2951447" cy="231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C187A-B508-B9DB-0918-3BF165EEB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9411" y="2552932"/>
            <a:ext cx="5732589" cy="5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7062-6027-5188-D684-6165F751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Bank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95CA0B-70A6-A7CB-39D1-3123A7145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9141"/>
          <a:stretch/>
        </p:blipFill>
        <p:spPr>
          <a:xfrm>
            <a:off x="286528" y="1366464"/>
            <a:ext cx="6594957" cy="9440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48E4B7-C7F3-757F-617C-C5B9273E743B}"/>
              </a:ext>
            </a:extLst>
          </p:cNvPr>
          <p:cNvSpPr txBox="1">
            <a:spLocks/>
          </p:cNvSpPr>
          <p:nvPr/>
        </p:nvSpPr>
        <p:spPr>
          <a:xfrm>
            <a:off x="7290148" y="3673396"/>
            <a:ext cx="4634630" cy="187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F3A72-AD8E-A792-1B59-30D0983E1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485" y="46973"/>
            <a:ext cx="5055983" cy="231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C187A-B508-B9DB-0918-3BF165EEB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28" y="2432130"/>
            <a:ext cx="5732589" cy="519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0C085F-A164-4149-E40A-AB3268A3F32C}"/>
                  </a:ext>
                </a:extLst>
              </p:cNvPr>
              <p:cNvSpPr txBox="1"/>
              <p:nvPr/>
            </p:nvSpPr>
            <p:spPr>
              <a:xfrm>
                <a:off x="202852" y="3429000"/>
                <a:ext cx="6678633" cy="2313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Caching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image I, it stores a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in the memory bank.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Computed as an exponential moving average of the representations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seen for that image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in previous training iterations.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0C085F-A164-4149-E40A-AB3268A3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52" y="3429000"/>
                <a:ext cx="6678633" cy="2313069"/>
              </a:xfrm>
              <a:prstGeom prst="rect">
                <a:avLst/>
              </a:prstGeom>
              <a:blipFill>
                <a:blip r:embed="rId6"/>
                <a:stretch>
                  <a:fillRect l="-569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0AE9403-747F-11AA-0AFA-3BAEBA060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148" y="2432130"/>
            <a:ext cx="4699000" cy="2997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BC0846-642F-A763-C9AE-648EDC41AD0D}"/>
              </a:ext>
            </a:extLst>
          </p:cNvPr>
          <p:cNvSpPr/>
          <p:nvPr/>
        </p:nvSpPr>
        <p:spPr>
          <a:xfrm>
            <a:off x="5181600" y="2432129"/>
            <a:ext cx="452976" cy="340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CAA92-17EB-51CA-33FB-95A0E7BCB992}"/>
                  </a:ext>
                </a:extLst>
              </p:cNvPr>
              <p:cNvSpPr txBox="1"/>
              <p:nvPr/>
            </p:nvSpPr>
            <p:spPr>
              <a:xfrm>
                <a:off x="5437484" y="2124983"/>
                <a:ext cx="581633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CAA92-17EB-51CA-33FB-95A0E7BC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84" y="2124983"/>
                <a:ext cx="581633" cy="371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7062-6027-5188-D684-6165F751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Bank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95CA0B-70A6-A7CB-39D1-3123A7145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9141"/>
          <a:stretch/>
        </p:blipFill>
        <p:spPr>
          <a:xfrm>
            <a:off x="286528" y="1366464"/>
            <a:ext cx="6594957" cy="9440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48E4B7-C7F3-757F-617C-C5B9273E743B}"/>
              </a:ext>
            </a:extLst>
          </p:cNvPr>
          <p:cNvSpPr txBox="1">
            <a:spLocks/>
          </p:cNvSpPr>
          <p:nvPr/>
        </p:nvSpPr>
        <p:spPr>
          <a:xfrm>
            <a:off x="7290148" y="3673396"/>
            <a:ext cx="4634630" cy="187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F3A72-AD8E-A792-1B59-30D0983E1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485" y="46973"/>
            <a:ext cx="5055983" cy="231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C187A-B508-B9DB-0918-3BF165EEBD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056"/>
          <a:stretch/>
        </p:blipFill>
        <p:spPr>
          <a:xfrm>
            <a:off x="286528" y="2432130"/>
            <a:ext cx="5732589" cy="462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E9403-747F-11AA-0AFA-3BAEBA060D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911"/>
          <a:stretch/>
        </p:blipFill>
        <p:spPr>
          <a:xfrm>
            <a:off x="7306242" y="2217677"/>
            <a:ext cx="4699000" cy="23105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BC0846-642F-A763-C9AE-648EDC41AD0D}"/>
              </a:ext>
            </a:extLst>
          </p:cNvPr>
          <p:cNvSpPr/>
          <p:nvPr/>
        </p:nvSpPr>
        <p:spPr>
          <a:xfrm>
            <a:off x="5181600" y="2432129"/>
            <a:ext cx="452976" cy="340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CAA92-17EB-51CA-33FB-95A0E7BCB992}"/>
                  </a:ext>
                </a:extLst>
              </p:cNvPr>
              <p:cNvSpPr txBox="1"/>
              <p:nvPr/>
            </p:nvSpPr>
            <p:spPr>
              <a:xfrm>
                <a:off x="5437484" y="2124983"/>
                <a:ext cx="581633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CAA92-17EB-51CA-33FB-95A0E7BC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84" y="2124983"/>
                <a:ext cx="581633" cy="371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81D5FA5-AF66-0D6A-B2AC-C3BCC49AB5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857" y="3022052"/>
            <a:ext cx="3556743" cy="941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F78FCB-C445-229B-46BE-B4B476F78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0700" y="4545343"/>
            <a:ext cx="3513716" cy="2153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D2DA26-AF80-991E-7C0B-E712D4B7761E}"/>
                  </a:ext>
                </a:extLst>
              </p:cNvPr>
              <p:cNvSpPr txBox="1"/>
              <p:nvPr/>
            </p:nvSpPr>
            <p:spPr>
              <a:xfrm>
                <a:off x="186759" y="3963543"/>
                <a:ext cx="7119484" cy="233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encourages the </a:t>
                </a:r>
                <a:r>
                  <a:rPr lang="en-US" dirty="0">
                    <a:solidFill>
                      <a:srgbClr val="FF0000"/>
                    </a:solidFill>
                  </a:rPr>
                  <a:t>transformed representation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to be similar to the memory bank representation of the original image,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enforces to learn invariance features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Reinforce that the features extracted by head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align well with the historically aggregated features stored in the memory bank, ensuring that the </a:t>
                </a:r>
                <a:r>
                  <a:rPr lang="en-US" dirty="0">
                    <a:highlight>
                      <a:srgbClr val="FFFF00"/>
                    </a:highlight>
                  </a:rPr>
                  <a:t>learned features are consistent over time </a:t>
                </a:r>
                <a:r>
                  <a:rPr lang="en-US" dirty="0"/>
                  <a:t>and across various views of the same image.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D2DA26-AF80-991E-7C0B-E712D4B7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59" y="3963543"/>
                <a:ext cx="7119484" cy="2336665"/>
              </a:xfrm>
              <a:prstGeom prst="rect">
                <a:avLst/>
              </a:prstGeom>
              <a:blipFill>
                <a:blip r:embed="rId10"/>
                <a:stretch>
                  <a:fillRect l="-534" t="-1087" b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C207766-D380-BD8E-5D0B-145B92190BC6}"/>
              </a:ext>
            </a:extLst>
          </p:cNvPr>
          <p:cNvSpPr/>
          <p:nvPr/>
        </p:nvSpPr>
        <p:spPr>
          <a:xfrm>
            <a:off x="3152821" y="3121299"/>
            <a:ext cx="1871565" cy="307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7062-6027-5188-D684-6165F751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Bank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95CA0B-70A6-A7CB-39D1-3123A7145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9141"/>
          <a:stretch/>
        </p:blipFill>
        <p:spPr>
          <a:xfrm>
            <a:off x="286528" y="1366464"/>
            <a:ext cx="6594957" cy="9440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48E4B7-C7F3-757F-617C-C5B9273E743B}"/>
              </a:ext>
            </a:extLst>
          </p:cNvPr>
          <p:cNvSpPr txBox="1">
            <a:spLocks/>
          </p:cNvSpPr>
          <p:nvPr/>
        </p:nvSpPr>
        <p:spPr>
          <a:xfrm>
            <a:off x="7290148" y="3673396"/>
            <a:ext cx="4634630" cy="187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F3A72-AD8E-A792-1B59-30D0983E1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485" y="46973"/>
            <a:ext cx="5055983" cy="231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C187A-B508-B9DB-0918-3BF165EEBD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056"/>
          <a:stretch/>
        </p:blipFill>
        <p:spPr>
          <a:xfrm>
            <a:off x="286528" y="2432130"/>
            <a:ext cx="5732589" cy="462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E9403-747F-11AA-0AFA-3BAEBA060D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911"/>
          <a:stretch/>
        </p:blipFill>
        <p:spPr>
          <a:xfrm>
            <a:off x="7306242" y="2217677"/>
            <a:ext cx="4699000" cy="23105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BC0846-642F-A763-C9AE-648EDC41AD0D}"/>
              </a:ext>
            </a:extLst>
          </p:cNvPr>
          <p:cNvSpPr/>
          <p:nvPr/>
        </p:nvSpPr>
        <p:spPr>
          <a:xfrm>
            <a:off x="5181600" y="2432129"/>
            <a:ext cx="452976" cy="340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CAA92-17EB-51CA-33FB-95A0E7BCB992}"/>
                  </a:ext>
                </a:extLst>
              </p:cNvPr>
              <p:cNvSpPr txBox="1"/>
              <p:nvPr/>
            </p:nvSpPr>
            <p:spPr>
              <a:xfrm>
                <a:off x="5437484" y="2124983"/>
                <a:ext cx="581633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CAA92-17EB-51CA-33FB-95A0E7BC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84" y="2124983"/>
                <a:ext cx="581633" cy="371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81D5FA5-AF66-0D6A-B2AC-C3BCC49AB5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857" y="3022052"/>
            <a:ext cx="3556743" cy="941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F78FCB-C445-229B-46BE-B4B476F78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0700" y="4545343"/>
            <a:ext cx="3513716" cy="2153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9E45A-16C3-0149-450E-507C4C331460}"/>
              </a:ext>
            </a:extLst>
          </p:cNvPr>
          <p:cNvSpPr txBox="1"/>
          <p:nvPr/>
        </p:nvSpPr>
        <p:spPr>
          <a:xfrm>
            <a:off x="419454" y="4060375"/>
            <a:ext cx="6790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 </a:t>
            </a:r>
            <a:r>
              <a:rPr lang="el-G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λ</a:t>
            </a:r>
            <a:r>
              <a:rPr lang="el-G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balance between focusing on aligning the transformed and original image representations Vs ensuring consistency of the original image representation with its historical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tuning </a:t>
            </a:r>
            <a:r>
              <a:rPr lang="el-G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λ</a:t>
            </a:r>
            <a:r>
              <a:rPr lang="el-G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one can control the emphasis on learning invariance (when </a:t>
            </a:r>
            <a:r>
              <a:rPr lang="el-G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λ</a:t>
            </a:r>
            <a:r>
              <a:rPr lang="el-G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 higher) Vs maintaining a stable and consistent representation in the face of ongoing training (when </a:t>
            </a:r>
            <a:r>
              <a:rPr lang="el-G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λ</a:t>
            </a:r>
            <a:r>
              <a:rPr lang="el-G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 lower).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542</Words>
  <Application>Microsoft Macintosh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__tiempos_b6f14e</vt:lpstr>
      <vt:lpstr>Arial</vt:lpstr>
      <vt:lpstr>Calibri</vt:lpstr>
      <vt:lpstr>Calibri Light</vt:lpstr>
      <vt:lpstr>Cambria Math</vt:lpstr>
      <vt:lpstr>KaTeX_Main</vt:lpstr>
      <vt:lpstr>KaTeX_Math</vt:lpstr>
      <vt:lpstr>Söhne</vt:lpstr>
      <vt:lpstr>Wingdings</vt:lpstr>
      <vt:lpstr>Office Theme</vt:lpstr>
      <vt:lpstr>Self-Supervised Learning of Pretext-Invariant Representations</vt:lpstr>
      <vt:lpstr>Background</vt:lpstr>
      <vt:lpstr>Prior Approach</vt:lpstr>
      <vt:lpstr>Invariant Loss Func.</vt:lpstr>
      <vt:lpstr>Invariant Loss Func.</vt:lpstr>
      <vt:lpstr>Memory Bank</vt:lpstr>
      <vt:lpstr>Memory Bank</vt:lpstr>
      <vt:lpstr>Memory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of wearable sensor data for parkinson’s disease monitoring using convolutional neural networks</dc:title>
  <dc:creator>Shovito Barua Soumma</dc:creator>
  <cp:lastModifiedBy>Shovito Barua Soumma</cp:lastModifiedBy>
  <cp:revision>66</cp:revision>
  <dcterms:created xsi:type="dcterms:W3CDTF">2023-12-08T04:09:01Z</dcterms:created>
  <dcterms:modified xsi:type="dcterms:W3CDTF">2024-04-17T04:22:39Z</dcterms:modified>
</cp:coreProperties>
</file>