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0"/>
    <p:restoredTop sz="83592"/>
  </p:normalViewPr>
  <p:slideViewPr>
    <p:cSldViewPr snapToGrid="0">
      <p:cViewPr varScale="1">
        <p:scale>
          <a:sx n="112" d="100"/>
          <a:sy n="112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8C690-BF97-7142-AC08-8D7622388293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461B2-33D4-394E-B4A4-6F93516A1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63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paper's significant contributions include applying CNNs for PD motor state classification using a clinician-labeled dataset from 30 PD patients, proposing data augmentation methods for wearable sensor data,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61B2-33D4-394E-B4A4-6F93516A10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7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propose a patient-adaptive </a:t>
            </a:r>
            <a:r>
              <a:rPr lang="en-US" dirty="0" err="1"/>
              <a:t>FoG</a:t>
            </a:r>
            <a:r>
              <a:rPr lang="en-US" dirty="0"/>
              <a:t> </a:t>
            </a:r>
            <a:r>
              <a:rPr lang="en-US" dirty="0" err="1"/>
              <a:t>classifie</a:t>
            </a:r>
            <a:r>
              <a:rPr lang="en-US" dirty="0"/>
              <a:t> which exploits the stream of unlabeled data generated during</a:t>
            </a:r>
          </a:p>
          <a:p>
            <a:r>
              <a:rPr lang="en-US" dirty="0"/>
              <a:t>usage. Therefore, the need to label a new patient’s data is</a:t>
            </a:r>
          </a:p>
          <a:p>
            <a:r>
              <a:rPr lang="en-US" dirty="0"/>
              <a:t>eliminated. Using supervised learning, a patient-independent</a:t>
            </a:r>
          </a:p>
          <a:p>
            <a:r>
              <a:rPr lang="en-US" dirty="0"/>
              <a:t>neural network is designed to serve as a base model, which</a:t>
            </a:r>
          </a:p>
          <a:p>
            <a:r>
              <a:rPr lang="en-US" dirty="0"/>
              <a:t>is then adapted to a patient in real-time through unsupervised</a:t>
            </a:r>
          </a:p>
          <a:p>
            <a:r>
              <a:rPr lang="en-US" dirty="0"/>
              <a:t>learning with unlabeled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61B2-33D4-394E-B4A4-6F93516A10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effectLst/>
                <a:latin typeface="Helvetica" pitchFamily="2" charset="0"/>
              </a:rPr>
              <a:t>The z-axis refers to the patient’s frontal plane.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Formula provided looks at three consecutive samples of angular velocity (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��</a:t>
            </a:r>
            <a:r>
              <a:rPr lang="en-US" b="0" i="1" dirty="0" err="1">
                <a:solidFill>
                  <a:srgbClr val="0D0D0D"/>
                </a:solidFill>
                <a:effectLst/>
                <a:latin typeface="KaTeX_Math"/>
              </a:rPr>
              <a:t>wz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​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 along the z-axis (frontal plane)</a:t>
            </a:r>
            <a:endParaRPr lang="en-US" b="0" i="1" dirty="0">
              <a:solidFill>
                <a:srgbClr val="0D0D0D"/>
              </a:solidFill>
              <a:effectLst/>
              <a:latin typeface="Helvetica" pitchFamily="2" charset="0"/>
            </a:endParaRP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if the angular velocity at the previous sample (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�−1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i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−1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 is greater than both the sample before it (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�−2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i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−2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) and the sample after it (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�</a:t>
            </a:r>
            <a:r>
              <a:rPr lang="en-US" b="0" i="1" dirty="0" err="1">
                <a:solidFill>
                  <a:srgbClr val="0D0D0D"/>
                </a:solidFill>
                <a:effectLst/>
                <a:latin typeface="KaTeX_Math"/>
              </a:rPr>
              <a:t>i</a:t>
            </a:r>
            <a:endParaRPr lang="en-US" i="1" dirty="0">
              <a:effectLst/>
              <a:latin typeface="Helvetica" pitchFamily="2" charset="0"/>
            </a:endParaRPr>
          </a:p>
          <a:p>
            <a:endParaRPr lang="en-US" b="1" i="1" dirty="0">
              <a:effectLst/>
              <a:latin typeface="Helvetica" pitchFamily="2" charset="0"/>
            </a:endParaRPr>
          </a:p>
          <a:p>
            <a:r>
              <a:rPr lang="en-US" b="1" i="1" dirty="0">
                <a:effectLst/>
                <a:latin typeface="Helvetica" pitchFamily="2" charset="0"/>
              </a:rPr>
              <a:t>Wide swings</a:t>
            </a:r>
            <a:r>
              <a:rPr lang="en-US" b="1" i="0" dirty="0">
                <a:effectLst/>
                <a:latin typeface="Helvetica" pitchFamily="2" charset="0"/>
              </a:rPr>
              <a:t> </a:t>
            </a:r>
            <a:r>
              <a:rPr lang="en-US" b="1" i="1" dirty="0">
                <a:effectLst/>
                <a:latin typeface="Helvetica" pitchFamily="2" charset="0"/>
              </a:rPr>
              <a:t>are inherent to regular gait patterns</a:t>
            </a:r>
            <a:r>
              <a:rPr lang="en-US" i="1" dirty="0">
                <a:effectLst/>
                <a:latin typeface="Helvetica" pitchFamily="2" charset="0"/>
              </a:rPr>
              <a:t>, but during </a:t>
            </a:r>
            <a:r>
              <a:rPr lang="en-US" i="1" dirty="0" err="1">
                <a:effectLst/>
                <a:latin typeface="Helvetica" pitchFamily="2" charset="0"/>
              </a:rPr>
              <a:t>FoG</a:t>
            </a:r>
            <a:r>
              <a:rPr lang="en-US" i="1" dirty="0">
                <a:effectLst/>
                <a:latin typeface="Helvetica" pitchFamily="2" charset="0"/>
              </a:rPr>
              <a:t> episodes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these swings considerably subside. Hence, </a:t>
            </a:r>
            <a:r>
              <a:rPr lang="en-US" b="1" i="1" dirty="0">
                <a:effectLst/>
                <a:latin typeface="Helvetica" pitchFamily="2" charset="0"/>
              </a:rPr>
              <a:t>smaller SP values</a:t>
            </a:r>
            <a:r>
              <a:rPr lang="en-US" b="1" i="0" dirty="0">
                <a:effectLst/>
                <a:latin typeface="Helvetica" pitchFamily="2" charset="0"/>
              </a:rPr>
              <a:t> </a:t>
            </a:r>
            <a:r>
              <a:rPr lang="en-US" b="1" i="1" dirty="0">
                <a:effectLst/>
                <a:latin typeface="Helvetica" pitchFamily="2" charset="0"/>
              </a:rPr>
              <a:t>are used as an indicator of </a:t>
            </a:r>
            <a:r>
              <a:rPr lang="en-US" b="1" i="1" dirty="0" err="1">
                <a:effectLst/>
                <a:latin typeface="Helvetica" pitchFamily="2" charset="0"/>
              </a:rPr>
              <a:t>FoG</a:t>
            </a:r>
            <a:r>
              <a:rPr lang="en-US" i="1" dirty="0">
                <a:effectLst/>
                <a:latin typeface="Helvetica" pitchFamily="2" charset="0"/>
              </a:rPr>
              <a:t>. </a:t>
            </a:r>
          </a:p>
          <a:p>
            <a:r>
              <a:rPr lang="en-US" i="1" dirty="0">
                <a:effectLst/>
                <a:latin typeface="Helvetica" pitchFamily="2" charset="0"/>
              </a:rPr>
              <a:t>For a smooth and stable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output</a:t>
            </a:r>
            <a:r>
              <a:rPr lang="en-US" b="1" i="1" dirty="0">
                <a:effectLst/>
                <a:latin typeface="Helvetica" pitchFamily="2" charset="0"/>
              </a:rPr>
              <a:t>, a peak should exceed at least 0.1 rad/s to count as</a:t>
            </a:r>
            <a:r>
              <a:rPr lang="en-US" b="1" i="0" dirty="0">
                <a:effectLst/>
                <a:latin typeface="Helvetica" pitchFamily="2" charset="0"/>
              </a:rPr>
              <a:t> </a:t>
            </a:r>
            <a:r>
              <a:rPr lang="en-US" b="1" i="1" dirty="0">
                <a:effectLst/>
                <a:latin typeface="Helvetica" pitchFamily="2" charset="0"/>
              </a:rPr>
              <a:t>a valid peak. </a:t>
            </a:r>
            <a:r>
              <a:rPr lang="en-US" i="1" dirty="0">
                <a:effectLst/>
                <a:latin typeface="Helvetica" pitchFamily="2" charset="0"/>
              </a:rPr>
              <a:t>Furthermore, a 4th order low-pass Butterworth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filter with fc of 10 Hz is employed to smoothen the angular</a:t>
            </a:r>
            <a:r>
              <a:rPr lang="en-US" i="0" dirty="0">
                <a:effectLst/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velocity signal before evaluating Equation (2).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61B2-33D4-394E-B4A4-6F93516A10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52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61B2-33D4-394E-B4A4-6F93516A10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5B77-DB94-72EB-985B-03944392A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0AE5C-0D2A-0E16-E5F5-4562685A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9A01-3270-8568-C604-F16E935B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DCDEE-9D7E-8E23-C7F0-1042AF84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AEF2C-88BC-0E39-AFCE-76D3A8AF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68792-3EBD-A41F-6B36-587B2FAF7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E82E4-01E3-4B62-968F-BED3BB4A3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7DF95-FAC4-FC5B-8BD7-8DF57480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3BA22-C7B1-46B0-FB32-A76B714A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A3AE5-EF81-D56E-922F-F923E401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8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987DC-7D11-21F9-C49C-12EAAE90D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9EE6C-2EBD-3BE9-1210-2B0C549B4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5275A-8640-C71B-4E04-41C24064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1DEEE-CC5C-5DDB-EF86-144DB071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D78C-BFEF-E697-8688-46BC347F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4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A963-0237-8649-A323-70E3B215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9B51-2D26-0467-2220-DB9B5FE65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61412-108F-BFB3-C0AD-1DCA84AF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9FC81-B887-40EF-0540-35722AE0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1A79-F2F1-16B9-2B15-2660E959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0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927B-AD6C-6B88-9C6D-FC926DB6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3DBC-5E09-7232-5C79-52F9493FA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17C32-5501-8B54-D76D-210D0A69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D14B-39F8-3E58-8046-CA968B09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0B0BE-A38F-66D5-A2B1-6AC795F5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F1B3-6049-9C39-3705-257B4312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B774-CA52-3932-6812-1EC784DBB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B4979-2D21-0568-9FFC-E09DE0BEC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88B6F-F256-F83E-83F4-5AF677CC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03D4F-55DA-C1D0-0F06-47C58A1F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71C69-5024-9EFD-A0AA-58BA90F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5E6A-E67B-863D-0F92-0D13011A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3059E-AB86-5B28-3135-09259DA52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C74D0-DBF8-DF65-BEF4-54F1EBEA4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4286A-1B17-F2D3-A194-DC7BA0B7E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FAF50-BDDA-26C2-A7FA-DF4BD9F9F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9EEC73-DB25-091D-9855-CA61D717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E6686-52E3-C61C-2421-F86286EB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A37370-31E6-45F6-54E5-6C449966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7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E60B-9C19-320F-A5D5-8CC2C052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69AB3-DA12-6D33-4673-982D2E65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41182-65C0-293E-3AD1-AC816343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766A9-A6B9-D3C4-9175-06DAAE8C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6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649A0-9806-3040-26ED-6B735414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C46B3-F729-9C7C-CBFC-E08290F7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91363-66A6-7C21-3667-14A3EF42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8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E4A9-DFE1-56D3-6CBF-0BFC509F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5D8E-C6B8-16E8-8D63-FD41206F0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CF53D-96F3-DFFF-1179-D3A5CCC38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C0922-BE0C-A76A-9EF7-F4357EF9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A2B01-5146-9544-759A-6ADF5C96E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1DE7B-44BE-59B9-B65F-F039B0EB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0F32-5851-D1B6-B2BA-1D28B821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3700D-8B1C-4F0D-0852-4121F046A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FA287-9BBD-5EEB-A78F-7643FB3DA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206B5-8B31-FBF3-C1C0-5AFD5956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FFE4-557E-2D49-AE1F-21B3C6E91D2A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55C7D-FD7C-C9C9-430A-19E3341B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C676A-37C2-0AE9-F6DD-5D0055EA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6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00744-396F-540E-061D-0C8CE334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5C0E9-5474-50B8-77C6-F18A7E20F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16AA2-6C7D-1924-A0E3-E6EC6BB64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1FFE4-557E-2D49-AE1F-21B3C6E91D2A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2A9A3-416B-0DB8-7617-6BE6EDBCC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447C-A152-0EB2-145A-EC4F9C78E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8E9EA-2C1A-1346-8F96-3C49517E8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3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C588-DC96-19A4-23DF-AD6356625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057" y="1122363"/>
            <a:ext cx="10482943" cy="1930892"/>
          </a:xfrm>
        </p:spPr>
        <p:txBody>
          <a:bodyPr>
            <a:noAutofit/>
          </a:bodyPr>
          <a:lstStyle/>
          <a:p>
            <a:r>
              <a:rPr lang="en-US" sz="4400" i="1" dirty="0"/>
              <a:t>Real-Time Patient Adaptivity for Freezing of Gait Classification Through Semi-Supervised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52674-3819-8069-2166-21B498F98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295" y="3429000"/>
            <a:ext cx="11514221" cy="3200399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Val </a:t>
            </a:r>
            <a:r>
              <a:rPr lang="en-US" sz="2600" dirty="0" err="1"/>
              <a:t>Mikos</a:t>
            </a:r>
            <a:r>
              <a:rPr lang="en-US" sz="2600" dirty="0"/>
              <a:t>; Chun-</a:t>
            </a:r>
            <a:r>
              <a:rPr lang="en-US" sz="2600" dirty="0" err="1"/>
              <a:t>Huat</a:t>
            </a:r>
            <a:r>
              <a:rPr lang="en-US" sz="2600" dirty="0"/>
              <a:t> Heng; Arthur Tay; Nicole Shuang Yu Chia; Karen Mui Ling Koh; Dawn May </a:t>
            </a:r>
            <a:r>
              <a:rPr lang="en-US" sz="2600" dirty="0" err="1"/>
              <a:t>Leng</a:t>
            </a:r>
            <a:r>
              <a:rPr lang="en-US" sz="2600" dirty="0"/>
              <a:t> Tan; Wing Lok Au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Presenter: Shovito Barua Soumma</a:t>
            </a:r>
          </a:p>
          <a:p>
            <a:r>
              <a:rPr lang="en-US" dirty="0"/>
              <a:t>Date: February 20, 2024</a:t>
            </a:r>
          </a:p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Published In 16th International Conference on Machine Learning and Applications (ICMLA), 2017</a:t>
            </a:r>
          </a:p>
        </p:txBody>
      </p:sp>
    </p:spTree>
    <p:extLst>
      <p:ext uri="{BB962C8B-B14F-4D97-AF65-F5344CB8AC3E}">
        <p14:creationId xmlns:p14="http://schemas.microsoft.com/office/powerpoint/2010/main" val="183159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AF7F-51D2-966C-D931-19D60682D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Freezing of Gait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F928-890B-8326-D311-3CC90215E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Medical status of PD patients </a:t>
            </a:r>
          </a:p>
          <a:p>
            <a:r>
              <a:rPr lang="en-US" dirty="0"/>
              <a:t>Hard to detect –  large variability in patients’ walking styles</a:t>
            </a:r>
          </a:p>
          <a:p>
            <a:r>
              <a:rPr lang="en-US" dirty="0"/>
              <a:t>Patient Independent model has low accuracy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Their Goal:</a:t>
            </a:r>
          </a:p>
          <a:p>
            <a:r>
              <a:rPr lang="en-US" dirty="0"/>
              <a:t>Patient Dependent Model using semi supervised method</a:t>
            </a:r>
          </a:p>
          <a:p>
            <a:r>
              <a:rPr lang="en-US" dirty="0"/>
              <a:t>2 step training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DD33DE-117D-575C-94E9-2381C1848C72}"/>
              </a:ext>
            </a:extLst>
          </p:cNvPr>
          <p:cNvGraphicFramePr>
            <a:graphicFrameLocks noGrp="1"/>
          </p:cNvGraphicFramePr>
          <p:nvPr/>
        </p:nvGraphicFramePr>
        <p:xfrm>
          <a:off x="3124200" y="3417094"/>
          <a:ext cx="5943600" cy="1168400"/>
        </p:xfrm>
        <a:graphic>
          <a:graphicData uri="http://schemas.openxmlformats.org/drawingml/2006/table">
            <a:tbl>
              <a:tblPr/>
              <a:tblGrid>
                <a:gridCol w="1247775">
                  <a:extLst>
                    <a:ext uri="{9D8B030D-6E8A-4147-A177-3AD203B41FA5}">
                      <a16:colId xmlns:a16="http://schemas.microsoft.com/office/drawing/2014/main" val="415996239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8784999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2074011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</a:rPr>
                        <a:t>Mazilu et. al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</a:rPr>
                        <a:t>Sen=66%,</a:t>
                      </a:r>
                      <a:br>
                        <a:rPr lang="en-US" sz="1200" b="0" i="0" u="none" strike="noStrike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</a:rPr>
                        <a:t>spec=95%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631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</a:rPr>
                        <a:t>B¨achlin et al.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</a:rPr>
                        <a:t>Sen=73%,</a:t>
                      </a:r>
                      <a:br>
                        <a:rPr lang="en-US" sz="1200" b="0" i="0" u="none" strike="noStrike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</a:rPr>
                        <a:t>spec=86%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212529"/>
                          </a:solidFill>
                          <a:effectLst/>
                          <a:latin typeface="Times New Roman" panose="02020603050405020304" pitchFamily="18" charset="0"/>
                        </a:rPr>
                        <a:t>After tuning the parameters (for patient-specific) performance increased by 11%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3552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DCF3C76-FA1E-5F70-B49E-191479282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4178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7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0554-050E-2088-7820-84F0E6DC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C22A-2239-15F7-9078-C664EB85C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Semi supervised</a:t>
            </a:r>
          </a:p>
          <a:p>
            <a:pPr lvl="1"/>
            <a:r>
              <a:rPr lang="en-US" dirty="0"/>
              <a:t>Offline training (supervised) </a:t>
            </a:r>
            <a:r>
              <a:rPr lang="en-US" dirty="0">
                <a:sym typeface="Wingdings" pitchFamily="2" charset="2"/>
              </a:rPr>
              <a:t> Patient Independent Base Model</a:t>
            </a:r>
            <a:endParaRPr lang="en-US" dirty="0"/>
          </a:p>
          <a:p>
            <a:pPr lvl="1"/>
            <a:r>
              <a:rPr lang="en-US" dirty="0"/>
              <a:t>Online Training (unsupervised) </a:t>
            </a:r>
            <a:r>
              <a:rPr lang="en-US" dirty="0">
                <a:sym typeface="Wingdings" pitchFamily="2" charset="2"/>
              </a:rPr>
              <a:t> Target Patient</a:t>
            </a:r>
          </a:p>
          <a:p>
            <a:pPr lvl="1"/>
            <a:r>
              <a:rPr lang="en-US" dirty="0">
                <a:sym typeface="Wingdings" pitchFamily="2" charset="2"/>
              </a:rPr>
              <a:t>Leave One Out for Cross Validation (LOOCV) for Test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89047-F6AD-B4B0-8CB3-832784B49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1" y="3662363"/>
            <a:ext cx="8094361" cy="30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3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9D0B-A1D6-1B4F-00EB-662CF3509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470C-9220-F57F-1046-EA88EE4E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Freezing Index: Frequency related irregularities</a:t>
            </a:r>
          </a:p>
          <a:p>
            <a:pPr lvl="1"/>
            <a:r>
              <a:rPr lang="en-US" dirty="0"/>
              <a:t>During Fog: Tremor arise</a:t>
            </a:r>
            <a:r>
              <a:rPr lang="en-US" dirty="0">
                <a:sym typeface="Wingdings" pitchFamily="2" charset="2"/>
              </a:rPr>
              <a:t> increase high frequency  captured in Freeze Band</a:t>
            </a:r>
          </a:p>
          <a:p>
            <a:pPr lvl="1"/>
            <a:r>
              <a:rPr lang="en-US" dirty="0">
                <a:sym typeface="Wingdings" pitchFamily="2" charset="2"/>
              </a:rPr>
              <a:t>Normal Gait: avg peak 1Hz, captured in Locomotor Band (LB)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itchFamily="2" charset="2"/>
              </a:rPr>
              <a:t>Stride Peak: Capture the swing of leg from angular velocity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9C55B-EF95-D735-69FB-1F9516D32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059" y="3426053"/>
            <a:ext cx="2723077" cy="707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BBDC3-C552-2621-90F2-074E19DAB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896" y="4994731"/>
            <a:ext cx="5397285" cy="890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5439A6-86DB-C55A-72A9-4D89FE6CA703}"/>
              </a:ext>
            </a:extLst>
          </p:cNvPr>
          <p:cNvSpPr txBox="1"/>
          <p:nvPr/>
        </p:nvSpPr>
        <p:spPr>
          <a:xfrm>
            <a:off x="1273629" y="6176963"/>
            <a:ext cx="666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smooth the curve: 4</a:t>
            </a:r>
            <a:r>
              <a:rPr lang="en-US" baseline="30000" dirty="0"/>
              <a:t>th</a:t>
            </a:r>
            <a:r>
              <a:rPr lang="en-US" dirty="0"/>
              <a:t> Order low pass butter worth Filter (fc=10Hz)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D0FE8-D857-CC51-CC43-FEB3C63799DA}"/>
              </a:ext>
            </a:extLst>
          </p:cNvPr>
          <p:cNvSpPr/>
          <p:nvPr/>
        </p:nvSpPr>
        <p:spPr>
          <a:xfrm>
            <a:off x="6248400" y="4887686"/>
            <a:ext cx="696686" cy="7184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86E0-65C0-55C6-E4BC-17FDF13C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50BF-8AB3-747D-8031-5B6C891C9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 Standard Deviation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247B6-5CE7-B64E-F830-71859CF8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0" y="2624001"/>
            <a:ext cx="5008883" cy="8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3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F6BF-8D81-FB6B-ACED-786A5B5F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Online Learning Batch Creation (</a:t>
            </a:r>
            <a:r>
              <a:rPr lang="en-US" sz="4000" dirty="0" err="1"/>
              <a:t>Contd</a:t>
            </a:r>
            <a:r>
              <a:rPr lang="en-US" sz="40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810A81-6AC1-7D67-1F2E-38EC33A63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Representative Samples: </a:t>
                </a:r>
                <a:r>
                  <a:rPr lang="en-US" sz="2400" dirty="0"/>
                  <a:t>Obtained from training </a:t>
                </a:r>
                <a:r>
                  <a:rPr lang="en-US" sz="2400" dirty="0" err="1"/>
                  <a:t>lableled</a:t>
                </a:r>
                <a:r>
                  <a:rPr lang="en-US" sz="2400" dirty="0"/>
                  <a:t>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Select positive samples </a:t>
                </a:r>
                <a:r>
                  <a:rPr lang="en-US" sz="2000" dirty="0">
                    <a:sym typeface="Wingdings" pitchFamily="2" charset="2"/>
                  </a:rPr>
                  <a:t> </a:t>
                </a:r>
                <a:r>
                  <a:rPr lang="en-US" sz="2000" dirty="0"/>
                  <a:t>close mean of all positive samples</a:t>
                </a:r>
              </a:p>
              <a:p>
                <a:pPr lvl="1"/>
                <a:r>
                  <a:rPr lang="en-US" sz="2000" dirty="0"/>
                  <a:t>Select NEGATIVE samples </a:t>
                </a:r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dirty="0"/>
                  <a:t> close mean of all NEGATIVE samples</a:t>
                </a:r>
              </a:p>
              <a:p>
                <a:pPr lvl="1"/>
                <a:r>
                  <a:rPr lang="en-US" sz="2000" dirty="0"/>
                  <a:t>Safe Zone Radius: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𝑝𝑜𝑠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𝑛𝑒𝑔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endParaRPr lang="en-US" baseline="30000" dirty="0"/>
              </a:p>
              <a:p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810A81-6AC1-7D67-1F2E-38EC33A63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8EFC390-3C93-0CAA-6754-943F4902D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763" y="4192860"/>
            <a:ext cx="6968238" cy="2665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1BB8DD-E679-2F91-E4DA-089CA53BEB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403" y="2313069"/>
            <a:ext cx="3308126" cy="5941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5A9952-58A7-0F6F-830C-5AB3139940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726"/>
          <a:stretch/>
        </p:blipFill>
        <p:spPr>
          <a:xfrm>
            <a:off x="3126559" y="3429000"/>
            <a:ext cx="3940447" cy="497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5595B6-FC09-DD58-3741-8D3895A7C4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241" y="3905446"/>
            <a:ext cx="3868199" cy="287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8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FF6F-CC49-47CB-031A-4F6BAD8E6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Online Learning Batch Creation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B03B9-6EB2-FD0B-ED83-490E83B1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toggling Rate:</a:t>
            </a:r>
          </a:p>
          <a:p>
            <a:pPr lvl="1"/>
            <a:r>
              <a:rPr lang="en-US" dirty="0"/>
              <a:t>Fog has low toggling rate : probability of a sample belonging to the same class as the preceding one is high.</a:t>
            </a:r>
          </a:p>
          <a:p>
            <a:pPr lvl="1"/>
            <a:r>
              <a:rPr lang="en-US" dirty="0"/>
              <a:t>10 most recent samples </a:t>
            </a:r>
            <a:r>
              <a:rPr lang="en-US" dirty="0">
                <a:sym typeface="Wingdings" pitchFamily="2" charset="2"/>
              </a:rPr>
              <a:t> mean prediction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C887A-CD19-4D4B-CF94-0795209A4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515" y="2725810"/>
            <a:ext cx="2602592" cy="821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A9639A-FCC4-897E-796A-A8127902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835" y="3923594"/>
            <a:ext cx="7672251" cy="293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1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18453-3B47-0A1A-6F02-72F67411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Online Learning Batch Creation (Contd.)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70EF9-BD87-CC43-2BE1-E9FCEEAB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Batch Size is n</a:t>
            </a:r>
          </a:p>
          <a:p>
            <a:r>
              <a:rPr lang="en-US" sz="2600" dirty="0"/>
              <a:t>n/2 is already filled from the offline labeled data </a:t>
            </a:r>
            <a:r>
              <a:rPr lang="en-US" sz="2400" dirty="0">
                <a:solidFill>
                  <a:srgbClr val="FF0000"/>
                </a:solidFill>
              </a:rPr>
              <a:t>(Make sure at least 50% data are correct)</a:t>
            </a:r>
          </a:p>
          <a:p>
            <a:r>
              <a:rPr lang="en-US" sz="2600" dirty="0"/>
              <a:t>Remaining half of the slots are filled (FIFO) from the stream of unlabeled data</a:t>
            </a:r>
          </a:p>
          <a:p>
            <a:r>
              <a:rPr lang="en-US" sz="2600" dirty="0"/>
              <a:t>Make sure that the batch is not biased</a:t>
            </a:r>
          </a:p>
          <a:p>
            <a:r>
              <a:rPr lang="en-US" sz="2600" dirty="0"/>
              <a:t>Once the batch is full online learning </a:t>
            </a:r>
            <a:br>
              <a:rPr lang="en-US" sz="2600" dirty="0"/>
            </a:br>
            <a:r>
              <a:rPr lang="en-US" sz="2600" dirty="0"/>
              <a:t>triggered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41B94-8397-0279-08B3-B8171581A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91" y="3515859"/>
            <a:ext cx="5120609" cy="266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F1A0-5AFA-5E65-F7FE-3C503EF9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1F625-2436-9A5D-1FD5-5E1F77BA2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9B854-1187-033E-5022-3A4506AA9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546" y="1690688"/>
            <a:ext cx="4913974" cy="410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C7F196-5A79-9B51-9565-94093F0D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79" y="1690687"/>
            <a:ext cx="4189349" cy="490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8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640</Words>
  <Application>Microsoft Macintosh PowerPoint</Application>
  <PresentationFormat>Widescreen</PresentationFormat>
  <Paragraphs>73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Helvetica</vt:lpstr>
      <vt:lpstr>KaTeX_Main</vt:lpstr>
      <vt:lpstr>KaTeX_Math</vt:lpstr>
      <vt:lpstr>Söhne</vt:lpstr>
      <vt:lpstr>Times New Roman</vt:lpstr>
      <vt:lpstr>Wingdings</vt:lpstr>
      <vt:lpstr>Office Theme</vt:lpstr>
      <vt:lpstr>Real-Time Patient Adaptivity for Freezing of Gait Classification Through Semi-Supervised Neural Networks</vt:lpstr>
      <vt:lpstr>Freezing of Gait</vt:lpstr>
      <vt:lpstr>Method</vt:lpstr>
      <vt:lpstr>Extracted Features</vt:lpstr>
      <vt:lpstr>Extracted Features</vt:lpstr>
      <vt:lpstr>Online Learning Batch Creation (Contd)</vt:lpstr>
      <vt:lpstr>Online Learning Batch Creation</vt:lpstr>
      <vt:lpstr>Online Learning Batch Creation (Contd.)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augmentation of wearable sensor data for parkinson’s disease monitoring using convolutional neural networks</dc:title>
  <dc:creator>Shovito Barua Soumma</dc:creator>
  <cp:lastModifiedBy>Shovito Barua Soumma</cp:lastModifiedBy>
  <cp:revision>20</cp:revision>
  <dcterms:created xsi:type="dcterms:W3CDTF">2023-12-08T04:09:01Z</dcterms:created>
  <dcterms:modified xsi:type="dcterms:W3CDTF">2024-02-21T00:26:52Z</dcterms:modified>
</cp:coreProperties>
</file>