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96" r:id="rId2"/>
    <p:sldId id="312" r:id="rId3"/>
    <p:sldId id="313" r:id="rId4"/>
    <p:sldId id="314" r:id="rId5"/>
    <p:sldId id="299" r:id="rId6"/>
    <p:sldId id="300" r:id="rId7"/>
    <p:sldId id="301" r:id="rId8"/>
    <p:sldId id="298" r:id="rId9"/>
    <p:sldId id="303" r:id="rId10"/>
    <p:sldId id="304" r:id="rId11"/>
    <p:sldId id="305" r:id="rId12"/>
    <p:sldId id="306" r:id="rId13"/>
    <p:sldId id="309" r:id="rId14"/>
    <p:sldId id="308" r:id="rId15"/>
    <p:sldId id="302" r:id="rId16"/>
    <p:sldId id="307" r:id="rId17"/>
    <p:sldId id="311"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2761" autoAdjust="0"/>
  </p:normalViewPr>
  <p:slideViewPr>
    <p:cSldViewPr snapToGrid="0">
      <p:cViewPr varScale="1">
        <p:scale>
          <a:sx n="79" d="100"/>
          <a:sy n="79" d="100"/>
        </p:scale>
        <p:origin x="418"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oshin Taheri Chatrudi" userId="412d05e3-bb98-4179-9b72-9564c8ff38ce" providerId="ADAL" clId="{90FD2B39-02A7-4154-97D0-BAA7797B919D}"/>
    <pc:docChg chg="undo custSel addSld delSld modSld sldOrd">
      <pc:chgData name="Nooshin Taheri Chatrudi" userId="412d05e3-bb98-4179-9b72-9564c8ff38ce" providerId="ADAL" clId="{90FD2B39-02A7-4154-97D0-BAA7797B919D}" dt="2024-05-22T05:24:02.794" v="1865" actId="20577"/>
      <pc:docMkLst>
        <pc:docMk/>
      </pc:docMkLst>
      <pc:sldChg chg="modSp add del">
        <pc:chgData name="Nooshin Taheri Chatrudi" userId="412d05e3-bb98-4179-9b72-9564c8ff38ce" providerId="ADAL" clId="{90FD2B39-02A7-4154-97D0-BAA7797B919D}" dt="2024-05-21T20:00:59.540" v="1333" actId="2696"/>
        <pc:sldMkLst>
          <pc:docMk/>
          <pc:sldMk cId="1223688391" sldId="265"/>
        </pc:sldMkLst>
        <pc:spChg chg="mod">
          <ac:chgData name="Nooshin Taheri Chatrudi" userId="412d05e3-bb98-4179-9b72-9564c8ff38ce" providerId="ADAL" clId="{90FD2B39-02A7-4154-97D0-BAA7797B919D}" dt="2024-05-07T20:11:47.972" v="1060" actId="404"/>
          <ac:spMkLst>
            <pc:docMk/>
            <pc:sldMk cId="1223688391" sldId="265"/>
            <ac:spMk id="2" creationId="{47B5EDFB-3673-4A16-AFC3-CAD30E894295}"/>
          </ac:spMkLst>
        </pc:spChg>
        <pc:spChg chg="mod">
          <ac:chgData name="Nooshin Taheri Chatrudi" userId="412d05e3-bb98-4179-9b72-9564c8ff38ce" providerId="ADAL" clId="{90FD2B39-02A7-4154-97D0-BAA7797B919D}" dt="2024-05-07T20:24:18.475" v="1113" actId="20577"/>
          <ac:spMkLst>
            <pc:docMk/>
            <pc:sldMk cId="1223688391" sldId="265"/>
            <ac:spMk id="3" creationId="{BA720701-313F-410F-A286-4B2A57772A2F}"/>
          </ac:spMkLst>
        </pc:spChg>
      </pc:sldChg>
      <pc:sldChg chg="modSp add del">
        <pc:chgData name="Nooshin Taheri Chatrudi" userId="412d05e3-bb98-4179-9b72-9564c8ff38ce" providerId="ADAL" clId="{90FD2B39-02A7-4154-97D0-BAA7797B919D}" dt="2024-05-21T02:54:28.355" v="1130" actId="2696"/>
        <pc:sldMkLst>
          <pc:docMk/>
          <pc:sldMk cId="914508798" sldId="267"/>
        </pc:sldMkLst>
        <pc:spChg chg="mod">
          <ac:chgData name="Nooshin Taheri Chatrudi" userId="412d05e3-bb98-4179-9b72-9564c8ff38ce" providerId="ADAL" clId="{90FD2B39-02A7-4154-97D0-BAA7797B919D}" dt="2024-05-07T20:25:52.246" v="1126" actId="115"/>
          <ac:spMkLst>
            <pc:docMk/>
            <pc:sldMk cId="914508798" sldId="267"/>
            <ac:spMk id="2" creationId="{051F0A5E-D1C5-4BB0-8B8E-5C93AAE10184}"/>
          </ac:spMkLst>
        </pc:spChg>
        <pc:spChg chg="mod">
          <ac:chgData name="Nooshin Taheri Chatrudi" userId="412d05e3-bb98-4179-9b72-9564c8ff38ce" providerId="ADAL" clId="{90FD2B39-02A7-4154-97D0-BAA7797B919D}" dt="2024-05-07T20:30:04.371" v="1129" actId="1076"/>
          <ac:spMkLst>
            <pc:docMk/>
            <pc:sldMk cId="914508798" sldId="267"/>
            <ac:spMk id="3" creationId="{B9FA54F4-E19D-431D-AC59-1E7EA633AA43}"/>
          </ac:spMkLst>
        </pc:spChg>
      </pc:sldChg>
      <pc:sldChg chg="modSp add del">
        <pc:chgData name="Nooshin Taheri Chatrudi" userId="412d05e3-bb98-4179-9b72-9564c8ff38ce" providerId="ADAL" clId="{90FD2B39-02A7-4154-97D0-BAA7797B919D}" dt="2024-05-21T20:00:47.033" v="1332" actId="2696"/>
        <pc:sldMkLst>
          <pc:docMk/>
          <pc:sldMk cId="537923129" sldId="268"/>
        </pc:sldMkLst>
        <pc:spChg chg="mod">
          <ac:chgData name="Nooshin Taheri Chatrudi" userId="412d05e3-bb98-4179-9b72-9564c8ff38ce" providerId="ADAL" clId="{90FD2B39-02A7-4154-97D0-BAA7797B919D}" dt="2024-05-21T19:59:48.343" v="1320"/>
          <ac:spMkLst>
            <pc:docMk/>
            <pc:sldMk cId="537923129" sldId="268"/>
            <ac:spMk id="3" creationId="{65994E2F-7F9D-4452-BA6C-2BA2EBFA3153}"/>
          </ac:spMkLst>
        </pc:spChg>
      </pc:sldChg>
      <pc:sldChg chg="modSp add del">
        <pc:chgData name="Nooshin Taheri Chatrudi" userId="412d05e3-bb98-4179-9b72-9564c8ff38ce" providerId="ADAL" clId="{90FD2B39-02A7-4154-97D0-BAA7797B919D}" dt="2024-05-21T20:52:07.515" v="1618" actId="2696"/>
        <pc:sldMkLst>
          <pc:docMk/>
          <pc:sldMk cId="320260512" sldId="270"/>
        </pc:sldMkLst>
        <pc:spChg chg="mod">
          <ac:chgData name="Nooshin Taheri Chatrudi" userId="412d05e3-bb98-4179-9b72-9564c8ff38ce" providerId="ADAL" clId="{90FD2B39-02A7-4154-97D0-BAA7797B919D}" dt="2024-05-21T20:04:57.650" v="1339" actId="1076"/>
          <ac:spMkLst>
            <pc:docMk/>
            <pc:sldMk cId="320260512" sldId="270"/>
            <ac:spMk id="2" creationId="{43719440-1835-4F84-9CB1-5EB7AD67A822}"/>
          </ac:spMkLst>
        </pc:spChg>
        <pc:spChg chg="mod">
          <ac:chgData name="Nooshin Taheri Chatrudi" userId="412d05e3-bb98-4179-9b72-9564c8ff38ce" providerId="ADAL" clId="{90FD2B39-02A7-4154-97D0-BAA7797B919D}" dt="2024-05-21T19:24:15.376" v="1227" actId="27636"/>
          <ac:spMkLst>
            <pc:docMk/>
            <pc:sldMk cId="320260512" sldId="270"/>
            <ac:spMk id="3" creationId="{DF6D492C-E666-4DC7-82A5-1463BE4AF115}"/>
          </ac:spMkLst>
        </pc:spChg>
      </pc:sldChg>
      <pc:sldChg chg="modSp add del">
        <pc:chgData name="Nooshin Taheri Chatrudi" userId="412d05e3-bb98-4179-9b72-9564c8ff38ce" providerId="ADAL" clId="{90FD2B39-02A7-4154-97D0-BAA7797B919D}" dt="2024-05-21T19:24:33.936" v="1230" actId="2696"/>
        <pc:sldMkLst>
          <pc:docMk/>
          <pc:sldMk cId="1709026241" sldId="271"/>
        </pc:sldMkLst>
        <pc:spChg chg="mod">
          <ac:chgData name="Nooshin Taheri Chatrudi" userId="412d05e3-bb98-4179-9b72-9564c8ff38ce" providerId="ADAL" clId="{90FD2B39-02A7-4154-97D0-BAA7797B919D}" dt="2024-05-21T03:08:50.131" v="1150" actId="12"/>
          <ac:spMkLst>
            <pc:docMk/>
            <pc:sldMk cId="1709026241" sldId="271"/>
            <ac:spMk id="3" creationId="{E4A5918C-5880-490F-AF49-D8E5BAD13155}"/>
          </ac:spMkLst>
        </pc:spChg>
      </pc:sldChg>
      <pc:sldChg chg="addSp delSp modSp add del">
        <pc:chgData name="Nooshin Taheri Chatrudi" userId="412d05e3-bb98-4179-9b72-9564c8ff38ce" providerId="ADAL" clId="{90FD2B39-02A7-4154-97D0-BAA7797B919D}" dt="2024-05-21T20:51:21.088" v="1613" actId="2696"/>
        <pc:sldMkLst>
          <pc:docMk/>
          <pc:sldMk cId="3689273915" sldId="273"/>
        </pc:sldMkLst>
        <pc:spChg chg="del mod">
          <ac:chgData name="Nooshin Taheri Chatrudi" userId="412d05e3-bb98-4179-9b72-9564c8ff38ce" providerId="ADAL" clId="{90FD2B39-02A7-4154-97D0-BAA7797B919D}" dt="2024-05-21T20:47:54.337" v="1602"/>
          <ac:spMkLst>
            <pc:docMk/>
            <pc:sldMk cId="3689273915" sldId="273"/>
            <ac:spMk id="2" creationId="{6817A163-3A2C-4F28-9656-AA44AF89D2B9}"/>
          </ac:spMkLst>
        </pc:spChg>
        <pc:spChg chg="mod">
          <ac:chgData name="Nooshin Taheri Chatrudi" userId="412d05e3-bb98-4179-9b72-9564c8ff38ce" providerId="ADAL" clId="{90FD2B39-02A7-4154-97D0-BAA7797B919D}" dt="2024-05-21T20:43:51.501" v="1588" actId="14100"/>
          <ac:spMkLst>
            <pc:docMk/>
            <pc:sldMk cId="3689273915" sldId="273"/>
            <ac:spMk id="3" creationId="{2F9F9E62-9007-4F54-8B4B-8794B2FE648B}"/>
          </ac:spMkLst>
        </pc:spChg>
        <pc:spChg chg="add mod">
          <ac:chgData name="Nooshin Taheri Chatrudi" userId="412d05e3-bb98-4179-9b72-9564c8ff38ce" providerId="ADAL" clId="{90FD2B39-02A7-4154-97D0-BAA7797B919D}" dt="2024-05-21T20:47:54.337" v="1602"/>
          <ac:spMkLst>
            <pc:docMk/>
            <pc:sldMk cId="3689273915" sldId="273"/>
            <ac:spMk id="5" creationId="{6EEF6B0F-161C-40D6-BAC0-F8FC5B0C89AA}"/>
          </ac:spMkLst>
        </pc:spChg>
      </pc:sldChg>
      <pc:sldChg chg="addSp modSp add">
        <pc:chgData name="Nooshin Taheri Chatrudi" userId="412d05e3-bb98-4179-9b72-9564c8ff38ce" providerId="ADAL" clId="{90FD2B39-02A7-4154-97D0-BAA7797B919D}" dt="2024-05-22T05:24:02.794" v="1865" actId="20577"/>
        <pc:sldMkLst>
          <pc:docMk/>
          <pc:sldMk cId="4122753811" sldId="296"/>
        </pc:sldMkLst>
        <pc:spChg chg="mod">
          <ac:chgData name="Nooshin Taheri Chatrudi" userId="412d05e3-bb98-4179-9b72-9564c8ff38ce" providerId="ADAL" clId="{90FD2B39-02A7-4154-97D0-BAA7797B919D}" dt="2024-05-21T19:27:49.424" v="1289" actId="1076"/>
          <ac:spMkLst>
            <pc:docMk/>
            <pc:sldMk cId="4122753811" sldId="296"/>
            <ac:spMk id="2" creationId="{F0EBB94E-41BF-4F23-A985-7C4F9260607F}"/>
          </ac:spMkLst>
        </pc:spChg>
        <pc:spChg chg="mod">
          <ac:chgData name="Nooshin Taheri Chatrudi" userId="412d05e3-bb98-4179-9b72-9564c8ff38ce" providerId="ADAL" clId="{90FD2B39-02A7-4154-97D0-BAA7797B919D}" dt="2024-05-22T05:24:02.794" v="1865" actId="20577"/>
          <ac:spMkLst>
            <pc:docMk/>
            <pc:sldMk cId="4122753811" sldId="296"/>
            <ac:spMk id="3" creationId="{1F678945-CDCE-41EA-A12F-FE78816E34F2}"/>
          </ac:spMkLst>
        </pc:spChg>
        <pc:picChg chg="add mod">
          <ac:chgData name="Nooshin Taheri Chatrudi" userId="412d05e3-bb98-4179-9b72-9564c8ff38ce" providerId="ADAL" clId="{90FD2B39-02A7-4154-97D0-BAA7797B919D}" dt="2024-05-21T19:28:01.425" v="1290" actId="1076"/>
          <ac:picMkLst>
            <pc:docMk/>
            <pc:sldMk cId="4122753811" sldId="296"/>
            <ac:picMk id="4" creationId="{0B64BB90-7C13-47B5-BDD1-1AC9556D4994}"/>
          </ac:picMkLst>
        </pc:picChg>
      </pc:sldChg>
      <pc:sldChg chg="modSp add del">
        <pc:chgData name="Nooshin Taheri Chatrudi" userId="412d05e3-bb98-4179-9b72-9564c8ff38ce" providerId="ADAL" clId="{90FD2B39-02A7-4154-97D0-BAA7797B919D}" dt="2024-05-21T21:09:56.892" v="1708" actId="2696"/>
        <pc:sldMkLst>
          <pc:docMk/>
          <pc:sldMk cId="271295998" sldId="297"/>
        </pc:sldMkLst>
        <pc:spChg chg="mod">
          <ac:chgData name="Nooshin Taheri Chatrudi" userId="412d05e3-bb98-4179-9b72-9564c8ff38ce" providerId="ADAL" clId="{90FD2B39-02A7-4154-97D0-BAA7797B919D}" dt="2024-05-21T20:01:32.497" v="1334" actId="20577"/>
          <ac:spMkLst>
            <pc:docMk/>
            <pc:sldMk cId="271295998" sldId="297"/>
            <ac:spMk id="3" creationId="{BF69750D-41BA-41ED-AB75-F2F668D5AFEE}"/>
          </ac:spMkLst>
        </pc:spChg>
      </pc:sldChg>
      <pc:sldChg chg="modSp add">
        <pc:chgData name="Nooshin Taheri Chatrudi" userId="412d05e3-bb98-4179-9b72-9564c8ff38ce" providerId="ADAL" clId="{90FD2B39-02A7-4154-97D0-BAA7797B919D}" dt="2024-05-21T21:30:46.916" v="1753" actId="5793"/>
        <pc:sldMkLst>
          <pc:docMk/>
          <pc:sldMk cId="1788363547" sldId="298"/>
        </pc:sldMkLst>
        <pc:spChg chg="mod">
          <ac:chgData name="Nooshin Taheri Chatrudi" userId="412d05e3-bb98-4179-9b72-9564c8ff38ce" providerId="ADAL" clId="{90FD2B39-02A7-4154-97D0-BAA7797B919D}" dt="2024-05-21T21:29:53.967" v="1752" actId="115"/>
          <ac:spMkLst>
            <pc:docMk/>
            <pc:sldMk cId="1788363547" sldId="298"/>
            <ac:spMk id="2" creationId="{2C3DA12F-AA8E-43EA-AB23-073188B30CE9}"/>
          </ac:spMkLst>
        </pc:spChg>
        <pc:spChg chg="mod">
          <ac:chgData name="Nooshin Taheri Chatrudi" userId="412d05e3-bb98-4179-9b72-9564c8ff38ce" providerId="ADAL" clId="{90FD2B39-02A7-4154-97D0-BAA7797B919D}" dt="2024-05-21T21:30:46.916" v="1753" actId="5793"/>
          <ac:spMkLst>
            <pc:docMk/>
            <pc:sldMk cId="1788363547" sldId="298"/>
            <ac:spMk id="3" creationId="{8C12DCF7-A7F2-4604-AE4B-B21D5D6C7172}"/>
          </ac:spMkLst>
        </pc:spChg>
        <pc:picChg chg="mod">
          <ac:chgData name="Nooshin Taheri Chatrudi" userId="412d05e3-bb98-4179-9b72-9564c8ff38ce" providerId="ADAL" clId="{90FD2B39-02A7-4154-97D0-BAA7797B919D}" dt="2024-05-07T19:30:45.228" v="977" actId="1036"/>
          <ac:picMkLst>
            <pc:docMk/>
            <pc:sldMk cId="1788363547" sldId="298"/>
            <ac:picMk id="4" creationId="{C2DAF7C2-DCE6-4815-9D0C-1916CB308056}"/>
          </ac:picMkLst>
        </pc:picChg>
      </pc:sldChg>
      <pc:sldChg chg="modSp add">
        <pc:chgData name="Nooshin Taheri Chatrudi" userId="412d05e3-bb98-4179-9b72-9564c8ff38ce" providerId="ADAL" clId="{90FD2B39-02A7-4154-97D0-BAA7797B919D}" dt="2024-05-21T21:09:41.206" v="1707" actId="20577"/>
        <pc:sldMkLst>
          <pc:docMk/>
          <pc:sldMk cId="2170716577" sldId="299"/>
        </pc:sldMkLst>
        <pc:spChg chg="mod">
          <ac:chgData name="Nooshin Taheri Chatrudi" userId="412d05e3-bb98-4179-9b72-9564c8ff38ce" providerId="ADAL" clId="{90FD2B39-02A7-4154-97D0-BAA7797B919D}" dt="2024-05-21T21:07:46.138" v="1674" actId="404"/>
          <ac:spMkLst>
            <pc:docMk/>
            <pc:sldMk cId="2170716577" sldId="299"/>
            <ac:spMk id="2" creationId="{1C831C51-4F1E-40C2-B2B4-928A9C886F25}"/>
          </ac:spMkLst>
        </pc:spChg>
        <pc:spChg chg="mod">
          <ac:chgData name="Nooshin Taheri Chatrudi" userId="412d05e3-bb98-4179-9b72-9564c8ff38ce" providerId="ADAL" clId="{90FD2B39-02A7-4154-97D0-BAA7797B919D}" dt="2024-05-21T21:09:41.206" v="1707" actId="20577"/>
          <ac:spMkLst>
            <pc:docMk/>
            <pc:sldMk cId="2170716577" sldId="299"/>
            <ac:spMk id="3" creationId="{73A3C496-A71F-446F-8093-030149A88E7E}"/>
          </ac:spMkLst>
        </pc:spChg>
      </pc:sldChg>
      <pc:sldChg chg="modSp add modNotesTx">
        <pc:chgData name="Nooshin Taheri Chatrudi" userId="412d05e3-bb98-4179-9b72-9564c8ff38ce" providerId="ADAL" clId="{90FD2B39-02A7-4154-97D0-BAA7797B919D}" dt="2024-05-21T21:19:37.167" v="1726" actId="20577"/>
        <pc:sldMkLst>
          <pc:docMk/>
          <pc:sldMk cId="2710317275" sldId="300"/>
        </pc:sldMkLst>
        <pc:spChg chg="mod">
          <ac:chgData name="Nooshin Taheri Chatrudi" userId="412d05e3-bb98-4179-9b72-9564c8ff38ce" providerId="ADAL" clId="{90FD2B39-02A7-4154-97D0-BAA7797B919D}" dt="2024-05-21T21:16:35.427" v="1722" actId="403"/>
          <ac:spMkLst>
            <pc:docMk/>
            <pc:sldMk cId="2710317275" sldId="300"/>
            <ac:spMk id="2" creationId="{720E9154-256B-4A33-89E3-D923D7514E22}"/>
          </ac:spMkLst>
        </pc:spChg>
        <pc:spChg chg="mod">
          <ac:chgData name="Nooshin Taheri Chatrudi" userId="412d05e3-bb98-4179-9b72-9564c8ff38ce" providerId="ADAL" clId="{90FD2B39-02A7-4154-97D0-BAA7797B919D}" dt="2024-05-21T21:19:37.167" v="1726" actId="20577"/>
          <ac:spMkLst>
            <pc:docMk/>
            <pc:sldMk cId="2710317275" sldId="300"/>
            <ac:spMk id="3" creationId="{3C7220B1-DC4A-4037-80B7-AAA146842377}"/>
          </ac:spMkLst>
        </pc:spChg>
        <pc:picChg chg="mod">
          <ac:chgData name="Nooshin Taheri Chatrudi" userId="412d05e3-bb98-4179-9b72-9564c8ff38ce" providerId="ADAL" clId="{90FD2B39-02A7-4154-97D0-BAA7797B919D}" dt="2024-05-07T06:30:15.795" v="282" actId="1035"/>
          <ac:picMkLst>
            <pc:docMk/>
            <pc:sldMk cId="2710317275" sldId="300"/>
            <ac:picMk id="4" creationId="{693272FC-B503-420A-BCF1-2F3C9D52C524}"/>
          </ac:picMkLst>
        </pc:picChg>
      </pc:sldChg>
      <pc:sldChg chg="addSp delSp modSp add modNotesTx">
        <pc:chgData name="Nooshin Taheri Chatrudi" userId="412d05e3-bb98-4179-9b72-9564c8ff38ce" providerId="ADAL" clId="{90FD2B39-02A7-4154-97D0-BAA7797B919D}" dt="2024-05-21T21:29:17.004" v="1750" actId="14100"/>
        <pc:sldMkLst>
          <pc:docMk/>
          <pc:sldMk cId="35164137" sldId="301"/>
        </pc:sldMkLst>
        <pc:spChg chg="mod">
          <ac:chgData name="Nooshin Taheri Chatrudi" userId="412d05e3-bb98-4179-9b72-9564c8ff38ce" providerId="ADAL" clId="{90FD2B39-02A7-4154-97D0-BAA7797B919D}" dt="2024-05-21T21:19:59.534" v="1729" actId="20577"/>
          <ac:spMkLst>
            <pc:docMk/>
            <pc:sldMk cId="35164137" sldId="301"/>
            <ac:spMk id="2" creationId="{8431D24C-689E-4C86-B155-FE170B6A4557}"/>
          </ac:spMkLst>
        </pc:spChg>
        <pc:spChg chg="mod">
          <ac:chgData name="Nooshin Taheri Chatrudi" userId="412d05e3-bb98-4179-9b72-9564c8ff38ce" providerId="ADAL" clId="{90FD2B39-02A7-4154-97D0-BAA7797B919D}" dt="2024-05-21T21:29:17.004" v="1750" actId="14100"/>
          <ac:spMkLst>
            <pc:docMk/>
            <pc:sldMk cId="35164137" sldId="301"/>
            <ac:spMk id="3" creationId="{46760800-BAA2-4CFD-B966-5C5464D9BBC8}"/>
          </ac:spMkLst>
        </pc:spChg>
        <pc:graphicFrameChg chg="add del modGraphic">
          <ac:chgData name="Nooshin Taheri Chatrudi" userId="412d05e3-bb98-4179-9b72-9564c8ff38ce" providerId="ADAL" clId="{90FD2B39-02A7-4154-97D0-BAA7797B919D}" dt="2024-05-07T06:37:43.188" v="348" actId="27309"/>
          <ac:graphicFrameMkLst>
            <pc:docMk/>
            <pc:sldMk cId="35164137" sldId="301"/>
            <ac:graphicFrameMk id="7" creationId="{2FFC4852-28F0-4B95-9D56-DE39A933D4D6}"/>
          </ac:graphicFrameMkLst>
        </pc:graphicFrameChg>
        <pc:picChg chg="mod">
          <ac:chgData name="Nooshin Taheri Chatrudi" userId="412d05e3-bb98-4179-9b72-9564c8ff38ce" providerId="ADAL" clId="{90FD2B39-02A7-4154-97D0-BAA7797B919D}" dt="2024-05-07T06:49:37.080" v="474" actId="1037"/>
          <ac:picMkLst>
            <pc:docMk/>
            <pc:sldMk cId="35164137" sldId="301"/>
            <ac:picMk id="5" creationId="{C9D77E5A-2D04-4A3B-81FB-B60B4BD4488D}"/>
          </ac:picMkLst>
        </pc:picChg>
      </pc:sldChg>
      <pc:sldChg chg="modSp add ord">
        <pc:chgData name="Nooshin Taheri Chatrudi" userId="412d05e3-bb98-4179-9b72-9564c8ff38ce" providerId="ADAL" clId="{90FD2B39-02A7-4154-97D0-BAA7797B919D}" dt="2024-05-22T05:23:30.484" v="1852" actId="20577"/>
        <pc:sldMkLst>
          <pc:docMk/>
          <pc:sldMk cId="3596461619" sldId="302"/>
        </pc:sldMkLst>
        <pc:spChg chg="mod">
          <ac:chgData name="Nooshin Taheri Chatrudi" userId="412d05e3-bb98-4179-9b72-9564c8ff38ce" providerId="ADAL" clId="{90FD2B39-02A7-4154-97D0-BAA7797B919D}" dt="2024-05-22T05:23:30.484" v="1852" actId="20577"/>
          <ac:spMkLst>
            <pc:docMk/>
            <pc:sldMk cId="3596461619" sldId="302"/>
            <ac:spMk id="2" creationId="{3FFA3226-262B-46BE-9040-C56F779B8E1F}"/>
          </ac:spMkLst>
        </pc:spChg>
        <pc:spChg chg="mod">
          <ac:chgData name="Nooshin Taheri Chatrudi" userId="412d05e3-bb98-4179-9b72-9564c8ff38ce" providerId="ADAL" clId="{90FD2B39-02A7-4154-97D0-BAA7797B919D}" dt="2024-05-22T01:56:28.956" v="1821" actId="20577"/>
          <ac:spMkLst>
            <pc:docMk/>
            <pc:sldMk cId="3596461619" sldId="302"/>
            <ac:spMk id="3" creationId="{C9FC00F9-8219-44FD-8CBD-C20A69D70EDB}"/>
          </ac:spMkLst>
        </pc:spChg>
      </pc:sldChg>
      <pc:sldChg chg="addSp delSp modSp add modNotesTx">
        <pc:chgData name="Nooshin Taheri Chatrudi" userId="412d05e3-bb98-4179-9b72-9564c8ff38ce" providerId="ADAL" clId="{90FD2B39-02A7-4154-97D0-BAA7797B919D}" dt="2024-05-22T05:23:09.642" v="1847" actId="115"/>
        <pc:sldMkLst>
          <pc:docMk/>
          <pc:sldMk cId="643428588" sldId="303"/>
        </pc:sldMkLst>
        <pc:spChg chg="mod">
          <ac:chgData name="Nooshin Taheri Chatrudi" userId="412d05e3-bb98-4179-9b72-9564c8ff38ce" providerId="ADAL" clId="{90FD2B39-02A7-4154-97D0-BAA7797B919D}" dt="2024-05-22T05:23:09.642" v="1847" actId="115"/>
          <ac:spMkLst>
            <pc:docMk/>
            <pc:sldMk cId="643428588" sldId="303"/>
            <ac:spMk id="2" creationId="{F02CF000-DECF-4C5E-9C9F-A19F464FAC19}"/>
          </ac:spMkLst>
        </pc:spChg>
        <pc:spChg chg="mod">
          <ac:chgData name="Nooshin Taheri Chatrudi" userId="412d05e3-bb98-4179-9b72-9564c8ff38ce" providerId="ADAL" clId="{90FD2B39-02A7-4154-97D0-BAA7797B919D}" dt="2024-05-21T21:34:50.632" v="1764" actId="27636"/>
          <ac:spMkLst>
            <pc:docMk/>
            <pc:sldMk cId="643428588" sldId="303"/>
            <ac:spMk id="3" creationId="{BCBEF75F-D2E7-42F4-AF86-0E853C5E1889}"/>
          </ac:spMkLst>
        </pc:spChg>
        <pc:graphicFrameChg chg="add del modGraphic">
          <ac:chgData name="Nooshin Taheri Chatrudi" userId="412d05e3-bb98-4179-9b72-9564c8ff38ce" providerId="ADAL" clId="{90FD2B39-02A7-4154-97D0-BAA7797B919D}" dt="2024-05-07T16:28:46.277" v="751" actId="478"/>
          <ac:graphicFrameMkLst>
            <pc:docMk/>
            <pc:sldMk cId="643428588" sldId="303"/>
            <ac:graphicFrameMk id="7" creationId="{57367BAC-7854-4421-B165-609CF533380E}"/>
          </ac:graphicFrameMkLst>
        </pc:graphicFrameChg>
        <pc:picChg chg="mod">
          <ac:chgData name="Nooshin Taheri Chatrudi" userId="412d05e3-bb98-4179-9b72-9564c8ff38ce" providerId="ADAL" clId="{90FD2B39-02A7-4154-97D0-BAA7797B919D}" dt="2024-05-07T19:31:17.017" v="989" actId="1035"/>
          <ac:picMkLst>
            <pc:docMk/>
            <pc:sldMk cId="643428588" sldId="303"/>
            <ac:picMk id="4" creationId="{61085E75-CCD4-4BF8-BE24-C185EF70AF97}"/>
          </ac:picMkLst>
        </pc:picChg>
      </pc:sldChg>
      <pc:sldChg chg="modSp add">
        <pc:chgData name="Nooshin Taheri Chatrudi" userId="412d05e3-bb98-4179-9b72-9564c8ff38ce" providerId="ADAL" clId="{90FD2B39-02A7-4154-97D0-BAA7797B919D}" dt="2024-05-22T05:23:01.877" v="1846" actId="20577"/>
        <pc:sldMkLst>
          <pc:docMk/>
          <pc:sldMk cId="1843274840" sldId="304"/>
        </pc:sldMkLst>
        <pc:spChg chg="mod">
          <ac:chgData name="Nooshin Taheri Chatrudi" userId="412d05e3-bb98-4179-9b72-9564c8ff38ce" providerId="ADAL" clId="{90FD2B39-02A7-4154-97D0-BAA7797B919D}" dt="2024-05-22T05:23:01.877" v="1846" actId="20577"/>
          <ac:spMkLst>
            <pc:docMk/>
            <pc:sldMk cId="1843274840" sldId="304"/>
            <ac:spMk id="2" creationId="{56EE18C0-61F5-45E5-94F2-3C6B650D7B74}"/>
          </ac:spMkLst>
        </pc:spChg>
        <pc:spChg chg="mod">
          <ac:chgData name="Nooshin Taheri Chatrudi" userId="412d05e3-bb98-4179-9b72-9564c8ff38ce" providerId="ADAL" clId="{90FD2B39-02A7-4154-97D0-BAA7797B919D}" dt="2024-05-21T21:37:49.328" v="1766" actId="403"/>
          <ac:spMkLst>
            <pc:docMk/>
            <pc:sldMk cId="1843274840" sldId="304"/>
            <ac:spMk id="5" creationId="{0011E81E-D0A3-4E33-88A9-2B79CD288D32}"/>
          </ac:spMkLst>
        </pc:spChg>
        <pc:picChg chg="mod">
          <ac:chgData name="Nooshin Taheri Chatrudi" userId="412d05e3-bb98-4179-9b72-9564c8ff38ce" providerId="ADAL" clId="{90FD2B39-02A7-4154-97D0-BAA7797B919D}" dt="2024-05-07T19:41:31.777" v="1021" actId="1035"/>
          <ac:picMkLst>
            <pc:docMk/>
            <pc:sldMk cId="1843274840" sldId="304"/>
            <ac:picMk id="4" creationId="{BC4520BB-84F9-49EF-8733-F5E8620C083A}"/>
          </ac:picMkLst>
        </pc:picChg>
      </pc:sldChg>
      <pc:sldChg chg="modSp add">
        <pc:chgData name="Nooshin Taheri Chatrudi" userId="412d05e3-bb98-4179-9b72-9564c8ff38ce" providerId="ADAL" clId="{90FD2B39-02A7-4154-97D0-BAA7797B919D}" dt="2024-05-21T21:39:16.594" v="1769" actId="20577"/>
        <pc:sldMkLst>
          <pc:docMk/>
          <pc:sldMk cId="1587912564" sldId="305"/>
        </pc:sldMkLst>
        <pc:spChg chg="mod">
          <ac:chgData name="Nooshin Taheri Chatrudi" userId="412d05e3-bb98-4179-9b72-9564c8ff38ce" providerId="ADAL" clId="{90FD2B39-02A7-4154-97D0-BAA7797B919D}" dt="2024-05-21T21:39:16.594" v="1769" actId="20577"/>
          <ac:spMkLst>
            <pc:docMk/>
            <pc:sldMk cId="1587912564" sldId="305"/>
            <ac:spMk id="2" creationId="{42C10171-BCE2-418F-8EE1-B24753F30985}"/>
          </ac:spMkLst>
        </pc:spChg>
      </pc:sldChg>
      <pc:sldChg chg="modSp add">
        <pc:chgData name="Nooshin Taheri Chatrudi" userId="412d05e3-bb98-4179-9b72-9564c8ff38ce" providerId="ADAL" clId="{90FD2B39-02A7-4154-97D0-BAA7797B919D}" dt="2024-05-21T21:41:49.243" v="1800" actId="20577"/>
        <pc:sldMkLst>
          <pc:docMk/>
          <pc:sldMk cId="1327529786" sldId="306"/>
        </pc:sldMkLst>
        <pc:spChg chg="mod">
          <ac:chgData name="Nooshin Taheri Chatrudi" userId="412d05e3-bb98-4179-9b72-9564c8ff38ce" providerId="ADAL" clId="{90FD2B39-02A7-4154-97D0-BAA7797B919D}" dt="2024-05-21T21:40:27.513" v="1772" actId="20577"/>
          <ac:spMkLst>
            <pc:docMk/>
            <pc:sldMk cId="1327529786" sldId="306"/>
            <ac:spMk id="2" creationId="{D080406B-0F62-4E1C-BA3D-EF47221CD02C}"/>
          </ac:spMkLst>
        </pc:spChg>
        <pc:spChg chg="mod">
          <ac:chgData name="Nooshin Taheri Chatrudi" userId="412d05e3-bb98-4179-9b72-9564c8ff38ce" providerId="ADAL" clId="{90FD2B39-02A7-4154-97D0-BAA7797B919D}" dt="2024-05-21T21:41:49.243" v="1800" actId="20577"/>
          <ac:spMkLst>
            <pc:docMk/>
            <pc:sldMk cId="1327529786" sldId="306"/>
            <ac:spMk id="3" creationId="{B606512C-6564-4288-83E9-350B6BF985B4}"/>
          </ac:spMkLst>
        </pc:spChg>
      </pc:sldChg>
      <pc:sldChg chg="modSp add">
        <pc:chgData name="Nooshin Taheri Chatrudi" userId="412d05e3-bb98-4179-9b72-9564c8ff38ce" providerId="ADAL" clId="{90FD2B39-02A7-4154-97D0-BAA7797B919D}" dt="2024-05-22T05:23:42.046" v="1855" actId="20577"/>
        <pc:sldMkLst>
          <pc:docMk/>
          <pc:sldMk cId="465437471" sldId="307"/>
        </pc:sldMkLst>
        <pc:spChg chg="mod">
          <ac:chgData name="Nooshin Taheri Chatrudi" userId="412d05e3-bb98-4179-9b72-9564c8ff38ce" providerId="ADAL" clId="{90FD2B39-02A7-4154-97D0-BAA7797B919D}" dt="2024-05-22T05:23:42.046" v="1855" actId="20577"/>
          <ac:spMkLst>
            <pc:docMk/>
            <pc:sldMk cId="465437471" sldId="307"/>
            <ac:spMk id="2" creationId="{C4C62248-0154-49B7-B006-30BDB4BD6087}"/>
          </ac:spMkLst>
        </pc:spChg>
      </pc:sldChg>
      <pc:sldChg chg="modSp add del">
        <pc:chgData name="Nooshin Taheri Chatrudi" userId="412d05e3-bb98-4179-9b72-9564c8ff38ce" providerId="ADAL" clId="{90FD2B39-02A7-4154-97D0-BAA7797B919D}" dt="2024-05-22T01:56:30.870" v="1822" actId="2696"/>
        <pc:sldMkLst>
          <pc:docMk/>
          <pc:sldMk cId="1949993872" sldId="308"/>
        </pc:sldMkLst>
        <pc:spChg chg="mod">
          <ac:chgData name="Nooshin Taheri Chatrudi" userId="412d05e3-bb98-4179-9b72-9564c8ff38ce" providerId="ADAL" clId="{90FD2B39-02A7-4154-97D0-BAA7797B919D}" dt="2024-05-21T21:49:33.022" v="1809" actId="115"/>
          <ac:spMkLst>
            <pc:docMk/>
            <pc:sldMk cId="1949993872" sldId="308"/>
            <ac:spMk id="2" creationId="{22239413-7E14-4233-8AAD-0CD57E2F102A}"/>
          </ac:spMkLst>
        </pc:spChg>
      </pc:sldChg>
      <pc:sldChg chg="modSp add">
        <pc:chgData name="Nooshin Taheri Chatrudi" userId="412d05e3-bb98-4179-9b72-9564c8ff38ce" providerId="ADAL" clId="{90FD2B39-02A7-4154-97D0-BAA7797B919D}" dt="2024-05-22T05:22:24.367" v="1843" actId="2711"/>
        <pc:sldMkLst>
          <pc:docMk/>
          <pc:sldMk cId="1699621939" sldId="309"/>
        </pc:sldMkLst>
        <pc:spChg chg="mod">
          <ac:chgData name="Nooshin Taheri Chatrudi" userId="412d05e3-bb98-4179-9b72-9564c8ff38ce" providerId="ADAL" clId="{90FD2B39-02A7-4154-97D0-BAA7797B919D}" dt="2024-05-21T21:44:14.682" v="1803" actId="20577"/>
          <ac:spMkLst>
            <pc:docMk/>
            <pc:sldMk cId="1699621939" sldId="309"/>
            <ac:spMk id="2" creationId="{5A568259-0D3E-4687-B759-E3C941E34F24}"/>
          </ac:spMkLst>
        </pc:spChg>
        <pc:spChg chg="mod">
          <ac:chgData name="Nooshin Taheri Chatrudi" userId="412d05e3-bb98-4179-9b72-9564c8ff38ce" providerId="ADAL" clId="{90FD2B39-02A7-4154-97D0-BAA7797B919D}" dt="2024-05-22T05:22:24.367" v="1843" actId="2711"/>
          <ac:spMkLst>
            <pc:docMk/>
            <pc:sldMk cId="1699621939" sldId="309"/>
            <ac:spMk id="3" creationId="{524E0C6C-ECF1-4AD1-8436-B810584912E1}"/>
          </ac:spMkLst>
        </pc:spChg>
        <pc:picChg chg="mod">
          <ac:chgData name="Nooshin Taheri Chatrudi" userId="412d05e3-bb98-4179-9b72-9564c8ff38ce" providerId="ADAL" clId="{90FD2B39-02A7-4154-97D0-BAA7797B919D}" dt="2024-05-07T16:39:30.025" v="871" actId="1036"/>
          <ac:picMkLst>
            <pc:docMk/>
            <pc:sldMk cId="1699621939" sldId="309"/>
            <ac:picMk id="4" creationId="{E060C525-0708-4D9F-9B5B-966A8B2C3C88}"/>
          </ac:picMkLst>
        </pc:picChg>
      </pc:sldChg>
      <pc:sldChg chg="modSp add">
        <pc:chgData name="Nooshin Taheri Chatrudi" userId="412d05e3-bb98-4179-9b72-9564c8ff38ce" providerId="ADAL" clId="{90FD2B39-02A7-4154-97D0-BAA7797B919D}" dt="2024-05-22T01:56:56.277" v="1824" actId="115"/>
        <pc:sldMkLst>
          <pc:docMk/>
          <pc:sldMk cId="3855217554" sldId="311"/>
        </pc:sldMkLst>
        <pc:spChg chg="mod">
          <ac:chgData name="Nooshin Taheri Chatrudi" userId="412d05e3-bb98-4179-9b72-9564c8ff38ce" providerId="ADAL" clId="{90FD2B39-02A7-4154-97D0-BAA7797B919D}" dt="2024-05-22T01:56:56.277" v="1824" actId="115"/>
          <ac:spMkLst>
            <pc:docMk/>
            <pc:sldMk cId="3855217554" sldId="311"/>
            <ac:spMk id="2" creationId="{1AB51934-F837-4BA3-9C9C-5A1F61FDF82E}"/>
          </ac:spMkLst>
        </pc:spChg>
        <pc:spChg chg="mod">
          <ac:chgData name="Nooshin Taheri Chatrudi" userId="412d05e3-bb98-4179-9b72-9564c8ff38ce" providerId="ADAL" clId="{90FD2B39-02A7-4154-97D0-BAA7797B919D}" dt="2024-05-22T01:56:22.079" v="1818" actId="403"/>
          <ac:spMkLst>
            <pc:docMk/>
            <pc:sldMk cId="3855217554" sldId="311"/>
            <ac:spMk id="3" creationId="{27560918-E23F-4F41-9A46-AEC096BBCC3D}"/>
          </ac:spMkLst>
        </pc:spChg>
      </pc:sldChg>
      <pc:sldChg chg="modSp add">
        <pc:chgData name="Nooshin Taheri Chatrudi" userId="412d05e3-bb98-4179-9b72-9564c8ff38ce" providerId="ADAL" clId="{90FD2B39-02A7-4154-97D0-BAA7797B919D}" dt="2024-05-21T20:00:11.480" v="1331" actId="1076"/>
        <pc:sldMkLst>
          <pc:docMk/>
          <pc:sldMk cId="468578253" sldId="312"/>
        </pc:sldMkLst>
        <pc:spChg chg="mod">
          <ac:chgData name="Nooshin Taheri Chatrudi" userId="412d05e3-bb98-4179-9b72-9564c8ff38ce" providerId="ADAL" clId="{90FD2B39-02A7-4154-97D0-BAA7797B919D}" dt="2024-05-21T19:29:01.087" v="1292" actId="207"/>
          <ac:spMkLst>
            <pc:docMk/>
            <pc:sldMk cId="468578253" sldId="312"/>
            <ac:spMk id="2" creationId="{26A61840-8A60-41F3-A3E8-7454CF2CA25A}"/>
          </ac:spMkLst>
        </pc:spChg>
        <pc:spChg chg="mod">
          <ac:chgData name="Nooshin Taheri Chatrudi" userId="412d05e3-bb98-4179-9b72-9564c8ff38ce" providerId="ADAL" clId="{90FD2B39-02A7-4154-97D0-BAA7797B919D}" dt="2024-05-21T20:00:11.480" v="1331" actId="1076"/>
          <ac:spMkLst>
            <pc:docMk/>
            <pc:sldMk cId="468578253" sldId="312"/>
            <ac:spMk id="3" creationId="{14F05A9E-D1BD-4705-A201-337D286A57EC}"/>
          </ac:spMkLst>
        </pc:spChg>
      </pc:sldChg>
      <pc:sldChg chg="modSp add">
        <pc:chgData name="Nooshin Taheri Chatrudi" userId="412d05e3-bb98-4179-9b72-9564c8ff38ce" providerId="ADAL" clId="{90FD2B39-02A7-4154-97D0-BAA7797B919D}" dt="2024-05-21T20:23:46.872" v="1531" actId="14100"/>
        <pc:sldMkLst>
          <pc:docMk/>
          <pc:sldMk cId="614551504" sldId="313"/>
        </pc:sldMkLst>
        <pc:spChg chg="mod">
          <ac:chgData name="Nooshin Taheri Chatrudi" userId="412d05e3-bb98-4179-9b72-9564c8ff38ce" providerId="ADAL" clId="{90FD2B39-02A7-4154-97D0-BAA7797B919D}" dt="2024-05-21T20:13:13.755" v="1498" actId="1076"/>
          <ac:spMkLst>
            <pc:docMk/>
            <pc:sldMk cId="614551504" sldId="313"/>
            <ac:spMk id="2" creationId="{0E02A459-E5BF-4D33-9D90-A2BB2AF697A6}"/>
          </ac:spMkLst>
        </pc:spChg>
        <pc:spChg chg="mod">
          <ac:chgData name="Nooshin Taheri Chatrudi" userId="412d05e3-bb98-4179-9b72-9564c8ff38ce" providerId="ADAL" clId="{90FD2B39-02A7-4154-97D0-BAA7797B919D}" dt="2024-05-21T20:23:46.872" v="1531" actId="14100"/>
          <ac:spMkLst>
            <pc:docMk/>
            <pc:sldMk cId="614551504" sldId="313"/>
            <ac:spMk id="3" creationId="{03C4E7FF-5F5D-437F-B311-0182D7856391}"/>
          </ac:spMkLst>
        </pc:spChg>
      </pc:sldChg>
      <pc:sldChg chg="addSp delSp modSp add">
        <pc:chgData name="Nooshin Taheri Chatrudi" userId="412d05e3-bb98-4179-9b72-9564c8ff38ce" providerId="ADAL" clId="{90FD2B39-02A7-4154-97D0-BAA7797B919D}" dt="2024-05-21T20:57:56.688" v="1626" actId="27636"/>
        <pc:sldMkLst>
          <pc:docMk/>
          <pc:sldMk cId="33202182" sldId="314"/>
        </pc:sldMkLst>
        <pc:spChg chg="del">
          <ac:chgData name="Nooshin Taheri Chatrudi" userId="412d05e3-bb98-4179-9b72-9564c8ff38ce" providerId="ADAL" clId="{90FD2B39-02A7-4154-97D0-BAA7797B919D}" dt="2024-05-21T20:48:01.646" v="1603"/>
          <ac:spMkLst>
            <pc:docMk/>
            <pc:sldMk cId="33202182" sldId="314"/>
            <ac:spMk id="2" creationId="{4F490C12-04EA-4F4F-8A42-CDF258176563}"/>
          </ac:spMkLst>
        </pc:spChg>
        <pc:spChg chg="mod">
          <ac:chgData name="Nooshin Taheri Chatrudi" userId="412d05e3-bb98-4179-9b72-9564c8ff38ce" providerId="ADAL" clId="{90FD2B39-02A7-4154-97D0-BAA7797B919D}" dt="2024-05-21T20:57:56.688" v="1626" actId="27636"/>
          <ac:spMkLst>
            <pc:docMk/>
            <pc:sldMk cId="33202182" sldId="314"/>
            <ac:spMk id="3" creationId="{C2A1B066-22BC-46FC-A8C9-CB11BCE4F624}"/>
          </ac:spMkLst>
        </pc:spChg>
        <pc:spChg chg="add mod">
          <ac:chgData name="Nooshin Taheri Chatrudi" userId="412d05e3-bb98-4179-9b72-9564c8ff38ce" providerId="ADAL" clId="{90FD2B39-02A7-4154-97D0-BAA7797B919D}" dt="2024-05-21T20:52:34.649" v="1620" actId="20577"/>
          <ac:spMkLst>
            <pc:docMk/>
            <pc:sldMk cId="33202182" sldId="314"/>
            <ac:spMk id="4" creationId="{5E45985B-E1A4-40B0-B0BC-11FDAB49215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F75921-7531-4FA7-BEBE-3173EB226C6F}" type="datetimeFigureOut">
              <a:rPr lang="en-US" smtClean="0"/>
              <a:t>5/20/2024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9238D3-339D-4287-9554-7402BDC25A64}" type="slidenum">
              <a:rPr lang="en-US" smtClean="0"/>
              <a:t>‹#›</a:t>
            </a:fld>
            <a:endParaRPr lang="en-US"/>
          </a:p>
        </p:txBody>
      </p:sp>
    </p:spTree>
    <p:extLst>
      <p:ext uri="{BB962C8B-B14F-4D97-AF65-F5344CB8AC3E}">
        <p14:creationId xmlns:p14="http://schemas.microsoft.com/office/powerpoint/2010/main" val="22136454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approach concerns extracting features from a single channel at a time as opposed to considering all channels simultaneously</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Self-supervised learning via deep neural networks requires large amounts of data. Most EEG datasets are relatively small and incompatible with one another.</a:t>
            </a:r>
            <a:r>
              <a:rPr lang="en-US" dirty="0"/>
              <a:t> </a:t>
            </a:r>
            <a:br>
              <a:rPr lang="en-US" dirty="0"/>
            </a:br>
            <a:endParaRPr lang="en-US" dirty="0"/>
          </a:p>
          <a:p>
            <a:r>
              <a:rPr lang="en-US" sz="1200" b="0" i="0" kern="1200" dirty="0">
                <a:solidFill>
                  <a:schemeClr val="tx1"/>
                </a:solidFill>
                <a:effectLst/>
                <a:latin typeface="+mn-lt"/>
                <a:ea typeface="+mn-ea"/>
                <a:cs typeface="+mn-cs"/>
              </a:rPr>
              <a:t>By subtracting two channels, one obtains a new channel that represents the voltage difference between the two sensors, resulting in another physiologically valid channel. This is referred to as re-referencing </a:t>
            </a:r>
            <a:br>
              <a:rPr lang="en-US" dirty="0"/>
            </a:br>
            <a:endParaRPr lang="en-US" dirty="0"/>
          </a:p>
        </p:txBody>
      </p:sp>
      <p:sp>
        <p:nvSpPr>
          <p:cNvPr id="4" name="Slide Number Placeholder 3"/>
          <p:cNvSpPr>
            <a:spLocks noGrp="1"/>
          </p:cNvSpPr>
          <p:nvPr>
            <p:ph type="sldNum" sz="quarter" idx="5"/>
          </p:nvPr>
        </p:nvSpPr>
        <p:spPr/>
        <p:txBody>
          <a:bodyPr/>
          <a:lstStyle/>
          <a:p>
            <a:fld id="{DC98EB82-3160-4DFA-8FC1-092097933C81}" type="slidenum">
              <a:rPr lang="en-US" smtClean="0"/>
              <a:t>6</a:t>
            </a:fld>
            <a:endParaRPr lang="en-US"/>
          </a:p>
        </p:txBody>
      </p:sp>
    </p:spTree>
    <p:extLst>
      <p:ext uri="{BB962C8B-B14F-4D97-AF65-F5344CB8AC3E}">
        <p14:creationId xmlns:p14="http://schemas.microsoft.com/office/powerpoint/2010/main" val="5017518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In contrast to images where the set of augmentations is intuitive and easily verifiable by the human eye, it is not clear what augmentations could be beneficial for EEG. We consulted practicing neurologists and EEG researchers to select a set of transformations that leave the semantic information in EEG channels intact. </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strength of each transformation is randomized on a specific range recommended by neurologists.</a:t>
            </a:r>
            <a:r>
              <a:rPr lang="en-US" dirty="0"/>
              <a:t> </a:t>
            </a:r>
          </a:p>
          <a:p>
            <a:r>
              <a:rPr lang="en-US" sz="1200" b="0" i="0" kern="1200" dirty="0">
                <a:solidFill>
                  <a:schemeClr val="tx1"/>
                </a:solidFill>
                <a:effectLst/>
                <a:latin typeface="+mn-lt"/>
                <a:ea typeface="+mn-ea"/>
                <a:cs typeface="+mn-cs"/>
              </a:rPr>
              <a:t>Table 1 shows the range of transformations used to train the contrastive encoder</a:t>
            </a:r>
            <a:r>
              <a:rPr lang="en-US" dirty="0"/>
              <a:t> </a:t>
            </a:r>
            <a:br>
              <a:rPr lang="en-US" dirty="0"/>
            </a:br>
            <a:r>
              <a:rPr lang="en-US" sz="1200" dirty="0"/>
              <a:t> </a:t>
            </a:r>
          </a:p>
          <a:p>
            <a:r>
              <a:rPr lang="en-US" sz="1200" dirty="0">
                <a:solidFill>
                  <a:srgbClr val="000000"/>
                </a:solidFill>
                <a:latin typeface="CMR10"/>
              </a:rPr>
              <a:t>consulted four neurologists to identify a set of augmentations that do not change the interpretation of EEG data.</a:t>
            </a:r>
            <a:r>
              <a:rPr lang="en-US" sz="1200" dirty="0"/>
              <a:t> </a:t>
            </a:r>
            <a:br>
              <a:rPr lang="en-US" dirty="0"/>
            </a:br>
            <a:endParaRPr lang="en-US" dirty="0"/>
          </a:p>
        </p:txBody>
      </p:sp>
      <p:sp>
        <p:nvSpPr>
          <p:cNvPr id="4" name="Slide Number Placeholder 3"/>
          <p:cNvSpPr>
            <a:spLocks noGrp="1"/>
          </p:cNvSpPr>
          <p:nvPr>
            <p:ph type="sldNum" sz="quarter" idx="5"/>
          </p:nvPr>
        </p:nvSpPr>
        <p:spPr/>
        <p:txBody>
          <a:bodyPr/>
          <a:lstStyle/>
          <a:p>
            <a:fld id="{DC98EB82-3160-4DFA-8FC1-092097933C81}" type="slidenum">
              <a:rPr lang="en-US" smtClean="0"/>
              <a:t>7</a:t>
            </a:fld>
            <a:endParaRPr lang="en-US"/>
          </a:p>
        </p:txBody>
      </p:sp>
    </p:spTree>
    <p:extLst>
      <p:ext uri="{BB962C8B-B14F-4D97-AF65-F5344CB8AC3E}">
        <p14:creationId xmlns:p14="http://schemas.microsoft.com/office/powerpoint/2010/main" val="100498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DC98EB82-3160-4DFA-8FC1-092097933C81}" type="slidenum">
              <a:rPr lang="en-US" smtClean="0"/>
              <a:t>8</a:t>
            </a:fld>
            <a:endParaRPr lang="en-US"/>
          </a:p>
        </p:txBody>
      </p:sp>
    </p:spTree>
    <p:extLst>
      <p:ext uri="{BB962C8B-B14F-4D97-AF65-F5344CB8AC3E}">
        <p14:creationId xmlns:p14="http://schemas.microsoft.com/office/powerpoint/2010/main" val="32099359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For example, emotion recognition tasks use 1-second segments, while sleep staging tasks use 30-second epochs.</a:t>
            </a:r>
            <a:endParaRPr lang="en-US" b="1" dirty="0"/>
          </a:p>
          <a:p>
            <a:pPr lvl="1"/>
            <a:r>
              <a:rPr lang="en-US" b="1" dirty="0"/>
              <a:t>Encoder Architectures</a:t>
            </a:r>
          </a:p>
          <a:p>
            <a:pPr lvl="1"/>
            <a:r>
              <a:rPr lang="en-US" b="1" dirty="0"/>
              <a:t>Recurrent Encoder</a:t>
            </a:r>
            <a:r>
              <a:rPr lang="en-US" dirty="0"/>
              <a:t>: Uses a multi-scale input approach, employing </a:t>
            </a:r>
            <a:r>
              <a:rPr lang="en-US" dirty="0" err="1"/>
              <a:t>downsampling</a:t>
            </a:r>
            <a:r>
              <a:rPr lang="en-US" dirty="0"/>
              <a:t> and </a:t>
            </a:r>
            <a:r>
              <a:rPr lang="en-US" dirty="0" err="1"/>
              <a:t>upsampling</a:t>
            </a:r>
            <a:r>
              <a:rPr lang="en-US" dirty="0"/>
              <a:t> to allow GRU units to capture features at various time scales. This encoder includes two recurrent residual units.</a:t>
            </a:r>
          </a:p>
          <a:p>
            <a:pPr lvl="1"/>
            <a:endParaRPr lang="en-US" dirty="0"/>
          </a:p>
          <a:p>
            <a:pPr lvl="1"/>
            <a:r>
              <a:rPr lang="en-US" b="1" dirty="0"/>
              <a:t>Convolutional Encoder</a:t>
            </a:r>
            <a:r>
              <a:rPr lang="en-US" dirty="0"/>
              <a:t>: Employs reflection padding to match the kernel size of the convolution layers, ensuring the output length matches the input length. This encoder comprises four convolutional residual units.</a:t>
            </a:r>
          </a:p>
          <a:p>
            <a:endParaRPr lang="en-US" dirty="0"/>
          </a:p>
        </p:txBody>
      </p:sp>
      <p:sp>
        <p:nvSpPr>
          <p:cNvPr id="4" name="Slide Number Placeholder 3"/>
          <p:cNvSpPr>
            <a:spLocks noGrp="1"/>
          </p:cNvSpPr>
          <p:nvPr>
            <p:ph type="sldNum" sz="quarter" idx="5"/>
          </p:nvPr>
        </p:nvSpPr>
        <p:spPr/>
        <p:txBody>
          <a:bodyPr/>
          <a:lstStyle/>
          <a:p>
            <a:fld id="{DC98EB82-3160-4DFA-8FC1-092097933C81}" type="slidenum">
              <a:rPr lang="en-US" smtClean="0"/>
              <a:t>9</a:t>
            </a:fld>
            <a:endParaRPr lang="en-US"/>
          </a:p>
        </p:txBody>
      </p:sp>
    </p:spTree>
    <p:extLst>
      <p:ext uri="{BB962C8B-B14F-4D97-AF65-F5344CB8AC3E}">
        <p14:creationId xmlns:p14="http://schemas.microsoft.com/office/powerpoint/2010/main" val="2529197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98EB82-3160-4DFA-8FC1-092097933C81}" type="slidenum">
              <a:rPr lang="en-US" smtClean="0"/>
              <a:t>13</a:t>
            </a:fld>
            <a:endParaRPr lang="en-US"/>
          </a:p>
        </p:txBody>
      </p:sp>
    </p:spTree>
    <p:extLst>
      <p:ext uri="{BB962C8B-B14F-4D97-AF65-F5344CB8AC3E}">
        <p14:creationId xmlns:p14="http://schemas.microsoft.com/office/powerpoint/2010/main" val="23143136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E3D211-A516-4E85-957A-3EB8DF76DA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D3ED7BC-76BD-4E9F-AA41-AD8FDF82D0B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9255E5A-C832-4F3E-BC32-64D7DCC560C6}"/>
              </a:ext>
            </a:extLst>
          </p:cNvPr>
          <p:cNvSpPr>
            <a:spLocks noGrp="1"/>
          </p:cNvSpPr>
          <p:nvPr>
            <p:ph type="dt" sz="half" idx="10"/>
          </p:nvPr>
        </p:nvSpPr>
        <p:spPr/>
        <p:txBody>
          <a:bodyPr/>
          <a:lstStyle/>
          <a:p>
            <a:fld id="{AB6D2EFD-E54C-419F-9ABD-A92CC13E86C0}" type="datetimeFigureOut">
              <a:rPr lang="en-US" smtClean="0"/>
              <a:t>5/20/2024</a:t>
            </a:fld>
            <a:endParaRPr lang="en-US"/>
          </a:p>
        </p:txBody>
      </p:sp>
      <p:sp>
        <p:nvSpPr>
          <p:cNvPr id="5" name="Footer Placeholder 4">
            <a:extLst>
              <a:ext uri="{FF2B5EF4-FFF2-40B4-BE49-F238E27FC236}">
                <a16:creationId xmlns:a16="http://schemas.microsoft.com/office/drawing/2014/main" id="{68FF89DA-8125-4BA0-BED6-1374C79F42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70C6AC-89B6-4591-A53E-9F7262C553DD}"/>
              </a:ext>
            </a:extLst>
          </p:cNvPr>
          <p:cNvSpPr>
            <a:spLocks noGrp="1"/>
          </p:cNvSpPr>
          <p:nvPr>
            <p:ph type="sldNum" sz="quarter" idx="12"/>
          </p:nvPr>
        </p:nvSpPr>
        <p:spPr/>
        <p:txBody>
          <a:bodyPr/>
          <a:lstStyle/>
          <a:p>
            <a:fld id="{EA710DB9-7EDC-4076-A543-D4F3426AF660}" type="slidenum">
              <a:rPr lang="en-US" smtClean="0"/>
              <a:t>‹#›</a:t>
            </a:fld>
            <a:endParaRPr lang="en-US"/>
          </a:p>
        </p:txBody>
      </p:sp>
    </p:spTree>
    <p:extLst>
      <p:ext uri="{BB962C8B-B14F-4D97-AF65-F5344CB8AC3E}">
        <p14:creationId xmlns:p14="http://schemas.microsoft.com/office/powerpoint/2010/main" val="27626771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73652-B9D4-4221-9C12-20A00FDF401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34B9076-8D45-4D80-B564-9DBD2D7ACFC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54CA4B8-C592-41BF-81FC-11966EB657B5}"/>
              </a:ext>
            </a:extLst>
          </p:cNvPr>
          <p:cNvSpPr>
            <a:spLocks noGrp="1"/>
          </p:cNvSpPr>
          <p:nvPr>
            <p:ph type="dt" sz="half" idx="10"/>
          </p:nvPr>
        </p:nvSpPr>
        <p:spPr/>
        <p:txBody>
          <a:bodyPr/>
          <a:lstStyle/>
          <a:p>
            <a:fld id="{AB6D2EFD-E54C-419F-9ABD-A92CC13E86C0}" type="datetimeFigureOut">
              <a:rPr lang="en-US" smtClean="0"/>
              <a:t>5/20/2024</a:t>
            </a:fld>
            <a:endParaRPr lang="en-US"/>
          </a:p>
        </p:txBody>
      </p:sp>
      <p:sp>
        <p:nvSpPr>
          <p:cNvPr id="5" name="Footer Placeholder 4">
            <a:extLst>
              <a:ext uri="{FF2B5EF4-FFF2-40B4-BE49-F238E27FC236}">
                <a16:creationId xmlns:a16="http://schemas.microsoft.com/office/drawing/2014/main" id="{F6AE388D-499D-4B1A-8805-E6E02C9CA7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B3881D-4DD7-4CF0-BEEB-7ADF2210E237}"/>
              </a:ext>
            </a:extLst>
          </p:cNvPr>
          <p:cNvSpPr>
            <a:spLocks noGrp="1"/>
          </p:cNvSpPr>
          <p:nvPr>
            <p:ph type="sldNum" sz="quarter" idx="12"/>
          </p:nvPr>
        </p:nvSpPr>
        <p:spPr/>
        <p:txBody>
          <a:bodyPr/>
          <a:lstStyle/>
          <a:p>
            <a:fld id="{EA710DB9-7EDC-4076-A543-D4F3426AF660}" type="slidenum">
              <a:rPr lang="en-US" smtClean="0"/>
              <a:t>‹#›</a:t>
            </a:fld>
            <a:endParaRPr lang="en-US"/>
          </a:p>
        </p:txBody>
      </p:sp>
    </p:spTree>
    <p:extLst>
      <p:ext uri="{BB962C8B-B14F-4D97-AF65-F5344CB8AC3E}">
        <p14:creationId xmlns:p14="http://schemas.microsoft.com/office/powerpoint/2010/main" val="2421167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1A786DD-D419-4036-B8E7-8BF9713791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E7DCB34-7E86-4AE9-868B-4776E11AAF9E}"/>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FC5FF7-005D-480C-B902-B3774D234569}"/>
              </a:ext>
            </a:extLst>
          </p:cNvPr>
          <p:cNvSpPr>
            <a:spLocks noGrp="1"/>
          </p:cNvSpPr>
          <p:nvPr>
            <p:ph type="dt" sz="half" idx="10"/>
          </p:nvPr>
        </p:nvSpPr>
        <p:spPr/>
        <p:txBody>
          <a:bodyPr/>
          <a:lstStyle/>
          <a:p>
            <a:fld id="{AB6D2EFD-E54C-419F-9ABD-A92CC13E86C0}" type="datetimeFigureOut">
              <a:rPr lang="en-US" smtClean="0"/>
              <a:t>5/20/2024</a:t>
            </a:fld>
            <a:endParaRPr lang="en-US"/>
          </a:p>
        </p:txBody>
      </p:sp>
      <p:sp>
        <p:nvSpPr>
          <p:cNvPr id="5" name="Footer Placeholder 4">
            <a:extLst>
              <a:ext uri="{FF2B5EF4-FFF2-40B4-BE49-F238E27FC236}">
                <a16:creationId xmlns:a16="http://schemas.microsoft.com/office/drawing/2014/main" id="{85A857D1-7C8A-47AD-887A-BAA0F5ED7C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979C0D-5319-48BD-AC8D-CA13359E1A7F}"/>
              </a:ext>
            </a:extLst>
          </p:cNvPr>
          <p:cNvSpPr>
            <a:spLocks noGrp="1"/>
          </p:cNvSpPr>
          <p:nvPr>
            <p:ph type="sldNum" sz="quarter" idx="12"/>
          </p:nvPr>
        </p:nvSpPr>
        <p:spPr/>
        <p:txBody>
          <a:bodyPr/>
          <a:lstStyle/>
          <a:p>
            <a:fld id="{EA710DB9-7EDC-4076-A543-D4F3426AF660}" type="slidenum">
              <a:rPr lang="en-US" smtClean="0"/>
              <a:t>‹#›</a:t>
            </a:fld>
            <a:endParaRPr lang="en-US"/>
          </a:p>
        </p:txBody>
      </p:sp>
    </p:spTree>
    <p:extLst>
      <p:ext uri="{BB962C8B-B14F-4D97-AF65-F5344CB8AC3E}">
        <p14:creationId xmlns:p14="http://schemas.microsoft.com/office/powerpoint/2010/main" val="322521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6CCF6C-BDF1-4232-A702-D2A04D9B810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E1BDF84-8F66-4F25-A7E3-020EBC1DA8C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B259F5A-7AC0-438F-AB7E-AA65C76A5C3D}"/>
              </a:ext>
            </a:extLst>
          </p:cNvPr>
          <p:cNvSpPr>
            <a:spLocks noGrp="1"/>
          </p:cNvSpPr>
          <p:nvPr>
            <p:ph type="dt" sz="half" idx="10"/>
          </p:nvPr>
        </p:nvSpPr>
        <p:spPr/>
        <p:txBody>
          <a:bodyPr/>
          <a:lstStyle/>
          <a:p>
            <a:fld id="{AB6D2EFD-E54C-419F-9ABD-A92CC13E86C0}" type="datetimeFigureOut">
              <a:rPr lang="en-US" smtClean="0"/>
              <a:t>5/20/2024</a:t>
            </a:fld>
            <a:endParaRPr lang="en-US"/>
          </a:p>
        </p:txBody>
      </p:sp>
      <p:sp>
        <p:nvSpPr>
          <p:cNvPr id="5" name="Footer Placeholder 4">
            <a:extLst>
              <a:ext uri="{FF2B5EF4-FFF2-40B4-BE49-F238E27FC236}">
                <a16:creationId xmlns:a16="http://schemas.microsoft.com/office/drawing/2014/main" id="{FCE2AD30-A32A-4F35-831F-350DB9B932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0BB5CE-200C-4E10-BB77-526A6E7D7843}"/>
              </a:ext>
            </a:extLst>
          </p:cNvPr>
          <p:cNvSpPr>
            <a:spLocks noGrp="1"/>
          </p:cNvSpPr>
          <p:nvPr>
            <p:ph type="sldNum" sz="quarter" idx="12"/>
          </p:nvPr>
        </p:nvSpPr>
        <p:spPr/>
        <p:txBody>
          <a:bodyPr/>
          <a:lstStyle/>
          <a:p>
            <a:fld id="{EA710DB9-7EDC-4076-A543-D4F3426AF660}" type="slidenum">
              <a:rPr lang="en-US" smtClean="0"/>
              <a:t>‹#›</a:t>
            </a:fld>
            <a:endParaRPr lang="en-US"/>
          </a:p>
        </p:txBody>
      </p:sp>
    </p:spTree>
    <p:extLst>
      <p:ext uri="{BB962C8B-B14F-4D97-AF65-F5344CB8AC3E}">
        <p14:creationId xmlns:p14="http://schemas.microsoft.com/office/powerpoint/2010/main" val="90597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B3421-FB22-4E3C-8A5D-289FB7349A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3EBF356-08F7-4626-8293-9694C67B97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8552CBB2-B962-4213-A96E-C3817CC5F39D}"/>
              </a:ext>
            </a:extLst>
          </p:cNvPr>
          <p:cNvSpPr>
            <a:spLocks noGrp="1"/>
          </p:cNvSpPr>
          <p:nvPr>
            <p:ph type="dt" sz="half" idx="10"/>
          </p:nvPr>
        </p:nvSpPr>
        <p:spPr/>
        <p:txBody>
          <a:bodyPr/>
          <a:lstStyle/>
          <a:p>
            <a:fld id="{AB6D2EFD-E54C-419F-9ABD-A92CC13E86C0}" type="datetimeFigureOut">
              <a:rPr lang="en-US" smtClean="0"/>
              <a:t>5/20/2024</a:t>
            </a:fld>
            <a:endParaRPr lang="en-US"/>
          </a:p>
        </p:txBody>
      </p:sp>
      <p:sp>
        <p:nvSpPr>
          <p:cNvPr id="5" name="Footer Placeholder 4">
            <a:extLst>
              <a:ext uri="{FF2B5EF4-FFF2-40B4-BE49-F238E27FC236}">
                <a16:creationId xmlns:a16="http://schemas.microsoft.com/office/drawing/2014/main" id="{6C565E24-7511-45BE-A018-3FD2045DE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9D24D79-E7FA-491E-9B80-22D0A757352D}"/>
              </a:ext>
            </a:extLst>
          </p:cNvPr>
          <p:cNvSpPr>
            <a:spLocks noGrp="1"/>
          </p:cNvSpPr>
          <p:nvPr>
            <p:ph type="sldNum" sz="quarter" idx="12"/>
          </p:nvPr>
        </p:nvSpPr>
        <p:spPr/>
        <p:txBody>
          <a:bodyPr/>
          <a:lstStyle/>
          <a:p>
            <a:fld id="{EA710DB9-7EDC-4076-A543-D4F3426AF660}" type="slidenum">
              <a:rPr lang="en-US" smtClean="0"/>
              <a:t>‹#›</a:t>
            </a:fld>
            <a:endParaRPr lang="en-US"/>
          </a:p>
        </p:txBody>
      </p:sp>
    </p:spTree>
    <p:extLst>
      <p:ext uri="{BB962C8B-B14F-4D97-AF65-F5344CB8AC3E}">
        <p14:creationId xmlns:p14="http://schemas.microsoft.com/office/powerpoint/2010/main" val="35920355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CE0505-F1B3-45CA-A670-CC58D3C9D7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15DFF6-8997-42C8-99BB-55DB5182B912}"/>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EA217AF-94C5-4C9A-8A52-41107EF9317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5F882F-FFA1-4C3B-9BD9-DB3D392EB1FF}"/>
              </a:ext>
            </a:extLst>
          </p:cNvPr>
          <p:cNvSpPr>
            <a:spLocks noGrp="1"/>
          </p:cNvSpPr>
          <p:nvPr>
            <p:ph type="dt" sz="half" idx="10"/>
          </p:nvPr>
        </p:nvSpPr>
        <p:spPr/>
        <p:txBody>
          <a:bodyPr/>
          <a:lstStyle/>
          <a:p>
            <a:fld id="{AB6D2EFD-E54C-419F-9ABD-A92CC13E86C0}" type="datetimeFigureOut">
              <a:rPr lang="en-US" smtClean="0"/>
              <a:t>5/20/2024</a:t>
            </a:fld>
            <a:endParaRPr lang="en-US"/>
          </a:p>
        </p:txBody>
      </p:sp>
      <p:sp>
        <p:nvSpPr>
          <p:cNvPr id="6" name="Footer Placeholder 5">
            <a:extLst>
              <a:ext uri="{FF2B5EF4-FFF2-40B4-BE49-F238E27FC236}">
                <a16:creationId xmlns:a16="http://schemas.microsoft.com/office/drawing/2014/main" id="{09160EC1-D2FB-42AD-ABB8-0EADE5FD841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B808CE-8CF2-4A89-9595-D59325023A10}"/>
              </a:ext>
            </a:extLst>
          </p:cNvPr>
          <p:cNvSpPr>
            <a:spLocks noGrp="1"/>
          </p:cNvSpPr>
          <p:nvPr>
            <p:ph type="sldNum" sz="quarter" idx="12"/>
          </p:nvPr>
        </p:nvSpPr>
        <p:spPr/>
        <p:txBody>
          <a:bodyPr/>
          <a:lstStyle/>
          <a:p>
            <a:fld id="{EA710DB9-7EDC-4076-A543-D4F3426AF660}" type="slidenum">
              <a:rPr lang="en-US" smtClean="0"/>
              <a:t>‹#›</a:t>
            </a:fld>
            <a:endParaRPr lang="en-US"/>
          </a:p>
        </p:txBody>
      </p:sp>
    </p:spTree>
    <p:extLst>
      <p:ext uri="{BB962C8B-B14F-4D97-AF65-F5344CB8AC3E}">
        <p14:creationId xmlns:p14="http://schemas.microsoft.com/office/powerpoint/2010/main" val="38130250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7F47A0-504C-47B3-82B2-D1E4BEDB4E5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C12D43-A0BA-4EE8-B143-407307D4A04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F14906C-DC10-46BA-AF6B-6B638A2A739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58ABA99-7331-4B6C-9681-6476DD8D23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BBAA2724-AA7C-4F9A-AA76-0B522B2DA0FD}"/>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C2F01F-36ED-4D12-A3F6-43644E4CE1C3}"/>
              </a:ext>
            </a:extLst>
          </p:cNvPr>
          <p:cNvSpPr>
            <a:spLocks noGrp="1"/>
          </p:cNvSpPr>
          <p:nvPr>
            <p:ph type="dt" sz="half" idx="10"/>
          </p:nvPr>
        </p:nvSpPr>
        <p:spPr/>
        <p:txBody>
          <a:bodyPr/>
          <a:lstStyle/>
          <a:p>
            <a:fld id="{AB6D2EFD-E54C-419F-9ABD-A92CC13E86C0}" type="datetimeFigureOut">
              <a:rPr lang="en-US" smtClean="0"/>
              <a:t>5/20/2024</a:t>
            </a:fld>
            <a:endParaRPr lang="en-US"/>
          </a:p>
        </p:txBody>
      </p:sp>
      <p:sp>
        <p:nvSpPr>
          <p:cNvPr id="8" name="Footer Placeholder 7">
            <a:extLst>
              <a:ext uri="{FF2B5EF4-FFF2-40B4-BE49-F238E27FC236}">
                <a16:creationId xmlns:a16="http://schemas.microsoft.com/office/drawing/2014/main" id="{8D177E01-04BF-4D35-BD5D-9F1123B1DBC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C681931-5E5D-4394-A865-7BF2532C9392}"/>
              </a:ext>
            </a:extLst>
          </p:cNvPr>
          <p:cNvSpPr>
            <a:spLocks noGrp="1"/>
          </p:cNvSpPr>
          <p:nvPr>
            <p:ph type="sldNum" sz="quarter" idx="12"/>
          </p:nvPr>
        </p:nvSpPr>
        <p:spPr/>
        <p:txBody>
          <a:bodyPr/>
          <a:lstStyle/>
          <a:p>
            <a:fld id="{EA710DB9-7EDC-4076-A543-D4F3426AF660}" type="slidenum">
              <a:rPr lang="en-US" smtClean="0"/>
              <a:t>‹#›</a:t>
            </a:fld>
            <a:endParaRPr lang="en-US"/>
          </a:p>
        </p:txBody>
      </p:sp>
    </p:spTree>
    <p:extLst>
      <p:ext uri="{BB962C8B-B14F-4D97-AF65-F5344CB8AC3E}">
        <p14:creationId xmlns:p14="http://schemas.microsoft.com/office/powerpoint/2010/main" val="4301037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4D101-3580-4624-B73B-4CE18493DDB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5092CA6-4379-48CE-9862-EFF4D8612160}"/>
              </a:ext>
            </a:extLst>
          </p:cNvPr>
          <p:cNvSpPr>
            <a:spLocks noGrp="1"/>
          </p:cNvSpPr>
          <p:nvPr>
            <p:ph type="dt" sz="half" idx="10"/>
          </p:nvPr>
        </p:nvSpPr>
        <p:spPr/>
        <p:txBody>
          <a:bodyPr/>
          <a:lstStyle/>
          <a:p>
            <a:fld id="{AB6D2EFD-E54C-419F-9ABD-A92CC13E86C0}" type="datetimeFigureOut">
              <a:rPr lang="en-US" smtClean="0"/>
              <a:t>5/20/2024</a:t>
            </a:fld>
            <a:endParaRPr lang="en-US"/>
          </a:p>
        </p:txBody>
      </p:sp>
      <p:sp>
        <p:nvSpPr>
          <p:cNvPr id="4" name="Footer Placeholder 3">
            <a:extLst>
              <a:ext uri="{FF2B5EF4-FFF2-40B4-BE49-F238E27FC236}">
                <a16:creationId xmlns:a16="http://schemas.microsoft.com/office/drawing/2014/main" id="{E46C4535-D293-4696-9034-226155E724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2B5718A-88A0-4F40-8C20-7A1FC3B21619}"/>
              </a:ext>
            </a:extLst>
          </p:cNvPr>
          <p:cNvSpPr>
            <a:spLocks noGrp="1"/>
          </p:cNvSpPr>
          <p:nvPr>
            <p:ph type="sldNum" sz="quarter" idx="12"/>
          </p:nvPr>
        </p:nvSpPr>
        <p:spPr/>
        <p:txBody>
          <a:bodyPr/>
          <a:lstStyle/>
          <a:p>
            <a:fld id="{EA710DB9-7EDC-4076-A543-D4F3426AF660}" type="slidenum">
              <a:rPr lang="en-US" smtClean="0"/>
              <a:t>‹#›</a:t>
            </a:fld>
            <a:endParaRPr lang="en-US"/>
          </a:p>
        </p:txBody>
      </p:sp>
    </p:spTree>
    <p:extLst>
      <p:ext uri="{BB962C8B-B14F-4D97-AF65-F5344CB8AC3E}">
        <p14:creationId xmlns:p14="http://schemas.microsoft.com/office/powerpoint/2010/main" val="41610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AD237D-92C2-47A8-9F2F-05468D8579B2}"/>
              </a:ext>
            </a:extLst>
          </p:cNvPr>
          <p:cNvSpPr>
            <a:spLocks noGrp="1"/>
          </p:cNvSpPr>
          <p:nvPr>
            <p:ph type="dt" sz="half" idx="10"/>
          </p:nvPr>
        </p:nvSpPr>
        <p:spPr/>
        <p:txBody>
          <a:bodyPr/>
          <a:lstStyle/>
          <a:p>
            <a:fld id="{AB6D2EFD-E54C-419F-9ABD-A92CC13E86C0}" type="datetimeFigureOut">
              <a:rPr lang="en-US" smtClean="0"/>
              <a:t>5/20/2024</a:t>
            </a:fld>
            <a:endParaRPr lang="en-US"/>
          </a:p>
        </p:txBody>
      </p:sp>
      <p:sp>
        <p:nvSpPr>
          <p:cNvPr id="3" name="Footer Placeholder 2">
            <a:extLst>
              <a:ext uri="{FF2B5EF4-FFF2-40B4-BE49-F238E27FC236}">
                <a16:creationId xmlns:a16="http://schemas.microsoft.com/office/drawing/2014/main" id="{34125A3D-07F8-4F18-8111-DBD22B00D71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54524EA-966C-418F-9BE1-D5B6EAFD1992}"/>
              </a:ext>
            </a:extLst>
          </p:cNvPr>
          <p:cNvSpPr>
            <a:spLocks noGrp="1"/>
          </p:cNvSpPr>
          <p:nvPr>
            <p:ph type="sldNum" sz="quarter" idx="12"/>
          </p:nvPr>
        </p:nvSpPr>
        <p:spPr/>
        <p:txBody>
          <a:bodyPr/>
          <a:lstStyle/>
          <a:p>
            <a:fld id="{EA710DB9-7EDC-4076-A543-D4F3426AF660}" type="slidenum">
              <a:rPr lang="en-US" smtClean="0"/>
              <a:t>‹#›</a:t>
            </a:fld>
            <a:endParaRPr lang="en-US"/>
          </a:p>
        </p:txBody>
      </p:sp>
    </p:spTree>
    <p:extLst>
      <p:ext uri="{BB962C8B-B14F-4D97-AF65-F5344CB8AC3E}">
        <p14:creationId xmlns:p14="http://schemas.microsoft.com/office/powerpoint/2010/main" val="3685030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8AD5-AEAD-4642-B174-2FF0266F40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3B84E91-9192-4DAF-8422-6A1B97A211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7E76AC5-85BC-4DF4-9936-B0E1636DBA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2F929E-CCBE-4FBF-B3E9-5DB6FFB83D33}"/>
              </a:ext>
            </a:extLst>
          </p:cNvPr>
          <p:cNvSpPr>
            <a:spLocks noGrp="1"/>
          </p:cNvSpPr>
          <p:nvPr>
            <p:ph type="dt" sz="half" idx="10"/>
          </p:nvPr>
        </p:nvSpPr>
        <p:spPr/>
        <p:txBody>
          <a:bodyPr/>
          <a:lstStyle/>
          <a:p>
            <a:fld id="{AB6D2EFD-E54C-419F-9ABD-A92CC13E86C0}" type="datetimeFigureOut">
              <a:rPr lang="en-US" smtClean="0"/>
              <a:t>5/20/2024</a:t>
            </a:fld>
            <a:endParaRPr lang="en-US"/>
          </a:p>
        </p:txBody>
      </p:sp>
      <p:sp>
        <p:nvSpPr>
          <p:cNvPr id="6" name="Footer Placeholder 5">
            <a:extLst>
              <a:ext uri="{FF2B5EF4-FFF2-40B4-BE49-F238E27FC236}">
                <a16:creationId xmlns:a16="http://schemas.microsoft.com/office/drawing/2014/main" id="{21899D02-D5DE-4B3F-B3D5-B1945C0187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9D8D95E-6944-4CCF-8B40-B93C9F4A7861}"/>
              </a:ext>
            </a:extLst>
          </p:cNvPr>
          <p:cNvSpPr>
            <a:spLocks noGrp="1"/>
          </p:cNvSpPr>
          <p:nvPr>
            <p:ph type="sldNum" sz="quarter" idx="12"/>
          </p:nvPr>
        </p:nvSpPr>
        <p:spPr/>
        <p:txBody>
          <a:bodyPr/>
          <a:lstStyle/>
          <a:p>
            <a:fld id="{EA710DB9-7EDC-4076-A543-D4F3426AF660}" type="slidenum">
              <a:rPr lang="en-US" smtClean="0"/>
              <a:t>‹#›</a:t>
            </a:fld>
            <a:endParaRPr lang="en-US"/>
          </a:p>
        </p:txBody>
      </p:sp>
    </p:spTree>
    <p:extLst>
      <p:ext uri="{BB962C8B-B14F-4D97-AF65-F5344CB8AC3E}">
        <p14:creationId xmlns:p14="http://schemas.microsoft.com/office/powerpoint/2010/main" val="18820701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FE680-F0D0-4061-B445-6D12FAB92D7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56D5C29-C07B-4586-BAF7-49B0BA7DE2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BD1A208-F790-4591-ACD3-453410B672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1371EEB0-5C8C-47B2-B5FC-EBA0E4B42083}"/>
              </a:ext>
            </a:extLst>
          </p:cNvPr>
          <p:cNvSpPr>
            <a:spLocks noGrp="1"/>
          </p:cNvSpPr>
          <p:nvPr>
            <p:ph type="dt" sz="half" idx="10"/>
          </p:nvPr>
        </p:nvSpPr>
        <p:spPr/>
        <p:txBody>
          <a:bodyPr/>
          <a:lstStyle/>
          <a:p>
            <a:fld id="{AB6D2EFD-E54C-419F-9ABD-A92CC13E86C0}" type="datetimeFigureOut">
              <a:rPr lang="en-US" smtClean="0"/>
              <a:t>5/20/2024</a:t>
            </a:fld>
            <a:endParaRPr lang="en-US"/>
          </a:p>
        </p:txBody>
      </p:sp>
      <p:sp>
        <p:nvSpPr>
          <p:cNvPr id="6" name="Footer Placeholder 5">
            <a:extLst>
              <a:ext uri="{FF2B5EF4-FFF2-40B4-BE49-F238E27FC236}">
                <a16:creationId xmlns:a16="http://schemas.microsoft.com/office/drawing/2014/main" id="{E89CFA0B-D63C-448B-911E-1E576B7C13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EC7735-12F6-4DF2-88E2-8F575F5EEE21}"/>
              </a:ext>
            </a:extLst>
          </p:cNvPr>
          <p:cNvSpPr>
            <a:spLocks noGrp="1"/>
          </p:cNvSpPr>
          <p:nvPr>
            <p:ph type="sldNum" sz="quarter" idx="12"/>
          </p:nvPr>
        </p:nvSpPr>
        <p:spPr/>
        <p:txBody>
          <a:bodyPr/>
          <a:lstStyle/>
          <a:p>
            <a:fld id="{EA710DB9-7EDC-4076-A543-D4F3426AF660}" type="slidenum">
              <a:rPr lang="en-US" smtClean="0"/>
              <a:t>‹#›</a:t>
            </a:fld>
            <a:endParaRPr lang="en-US"/>
          </a:p>
        </p:txBody>
      </p:sp>
    </p:spTree>
    <p:extLst>
      <p:ext uri="{BB962C8B-B14F-4D97-AF65-F5344CB8AC3E}">
        <p14:creationId xmlns:p14="http://schemas.microsoft.com/office/powerpoint/2010/main" val="593455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FB5D1E9-5F49-41A5-A528-7DD0AC68CA7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487689-AD42-46CB-8FA6-EE08013B08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241D9F-415F-4953-89E1-566EAF3D9D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6D2EFD-E54C-419F-9ABD-A92CC13E86C0}" type="datetimeFigureOut">
              <a:rPr lang="en-US" smtClean="0"/>
              <a:t>5/20/2024</a:t>
            </a:fld>
            <a:endParaRPr lang="en-US"/>
          </a:p>
        </p:txBody>
      </p:sp>
      <p:sp>
        <p:nvSpPr>
          <p:cNvPr id="5" name="Footer Placeholder 4">
            <a:extLst>
              <a:ext uri="{FF2B5EF4-FFF2-40B4-BE49-F238E27FC236}">
                <a16:creationId xmlns:a16="http://schemas.microsoft.com/office/drawing/2014/main" id="{76570F2A-9078-4465-A317-88282D06A73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CFA54CA-7839-472A-980E-ED36C3CE4A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710DB9-7EDC-4076-A543-D4F3426AF660}" type="slidenum">
              <a:rPr lang="en-US" smtClean="0"/>
              <a:t>‹#›</a:t>
            </a:fld>
            <a:endParaRPr lang="en-US"/>
          </a:p>
        </p:txBody>
      </p:sp>
    </p:spTree>
    <p:extLst>
      <p:ext uri="{BB962C8B-B14F-4D97-AF65-F5344CB8AC3E}">
        <p14:creationId xmlns:p14="http://schemas.microsoft.com/office/powerpoint/2010/main" val="33994387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EBB94E-41BF-4F23-A985-7C4F9260607F}"/>
              </a:ext>
            </a:extLst>
          </p:cNvPr>
          <p:cNvSpPr>
            <a:spLocks noGrp="1"/>
          </p:cNvSpPr>
          <p:nvPr>
            <p:ph type="ctrTitle"/>
          </p:nvPr>
        </p:nvSpPr>
        <p:spPr>
          <a:xfrm>
            <a:off x="120580" y="2118790"/>
            <a:ext cx="11349614" cy="2387600"/>
          </a:xfrm>
        </p:spPr>
        <p:txBody>
          <a:bodyPr>
            <a:noAutofit/>
          </a:bodyPr>
          <a:lstStyle/>
          <a:p>
            <a:r>
              <a:rPr lang="en-US" sz="3600" b="1" dirty="0"/>
              <a:t>Contrastive Representation Learning for Electroencephalogram Classification </a:t>
            </a:r>
            <a:br>
              <a:rPr lang="en-US" sz="2800" dirty="0"/>
            </a:br>
            <a:endParaRPr lang="en-US" sz="2800" dirty="0"/>
          </a:p>
        </p:txBody>
      </p:sp>
      <p:sp>
        <p:nvSpPr>
          <p:cNvPr id="3" name="Subtitle 2">
            <a:extLst>
              <a:ext uri="{FF2B5EF4-FFF2-40B4-BE49-F238E27FC236}">
                <a16:creationId xmlns:a16="http://schemas.microsoft.com/office/drawing/2014/main" id="{1F678945-CDCE-41EA-A12F-FE78816E34F2}"/>
              </a:ext>
            </a:extLst>
          </p:cNvPr>
          <p:cNvSpPr>
            <a:spLocks noGrp="1"/>
          </p:cNvSpPr>
          <p:nvPr>
            <p:ph type="subTitle" idx="1"/>
          </p:nvPr>
        </p:nvSpPr>
        <p:spPr>
          <a:xfrm>
            <a:off x="1348154" y="4506390"/>
            <a:ext cx="9144000" cy="1655762"/>
          </a:xfrm>
        </p:spPr>
        <p:txBody>
          <a:bodyPr>
            <a:normAutofit/>
          </a:bodyPr>
          <a:lstStyle/>
          <a:p>
            <a:r>
              <a:rPr lang="en-US" sz="2000" dirty="0"/>
              <a:t>Machine Learning for Health, 2020</a:t>
            </a:r>
          </a:p>
          <a:p>
            <a:r>
              <a:rPr lang="en-US" sz="2000" dirty="0"/>
              <a:t>Citation: 140</a:t>
            </a:r>
          </a:p>
          <a:p>
            <a:r>
              <a:rPr lang="en-US" sz="2000" dirty="0"/>
              <a:t>Presenter: Nooshin Taheri</a:t>
            </a:r>
          </a:p>
          <a:p>
            <a:r>
              <a:rPr lang="en-US" sz="2000"/>
              <a:t>5/21/2024</a:t>
            </a:r>
            <a:endParaRPr lang="en-US" sz="2000" dirty="0"/>
          </a:p>
        </p:txBody>
      </p:sp>
      <p:pic>
        <p:nvPicPr>
          <p:cNvPr id="4" name="Picture 3">
            <a:extLst>
              <a:ext uri="{FF2B5EF4-FFF2-40B4-BE49-F238E27FC236}">
                <a16:creationId xmlns:a16="http://schemas.microsoft.com/office/drawing/2014/main" id="{0B64BB90-7C13-47B5-BDD1-1AC9556D4994}"/>
              </a:ext>
            </a:extLst>
          </p:cNvPr>
          <p:cNvPicPr>
            <a:picLocks noChangeAspect="1"/>
          </p:cNvPicPr>
          <p:nvPr/>
        </p:nvPicPr>
        <p:blipFill>
          <a:blip r:embed="rId2"/>
          <a:stretch>
            <a:fillRect/>
          </a:stretch>
        </p:blipFill>
        <p:spPr>
          <a:xfrm>
            <a:off x="3959051" y="532895"/>
            <a:ext cx="3922206" cy="2158039"/>
          </a:xfrm>
          <a:prstGeom prst="rect">
            <a:avLst/>
          </a:prstGeom>
        </p:spPr>
      </p:pic>
    </p:spTree>
    <p:extLst>
      <p:ext uri="{BB962C8B-B14F-4D97-AF65-F5344CB8AC3E}">
        <p14:creationId xmlns:p14="http://schemas.microsoft.com/office/powerpoint/2010/main" val="41227538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E18C0-61F5-45E5-94F2-3C6B650D7B74}"/>
              </a:ext>
            </a:extLst>
          </p:cNvPr>
          <p:cNvSpPr>
            <a:spLocks noGrp="1"/>
          </p:cNvSpPr>
          <p:nvPr>
            <p:ph type="title"/>
          </p:nvPr>
        </p:nvSpPr>
        <p:spPr>
          <a:xfrm>
            <a:off x="237308" y="312875"/>
            <a:ext cx="10515600" cy="708642"/>
          </a:xfrm>
        </p:spPr>
        <p:txBody>
          <a:bodyPr>
            <a:normAutofit/>
          </a:bodyPr>
          <a:lstStyle/>
          <a:p>
            <a:r>
              <a:rPr lang="en-US" sz="3200" b="1" u="sng" dirty="0">
                <a:solidFill>
                  <a:schemeClr val="accent1"/>
                </a:solidFill>
              </a:rPr>
              <a:t>Projector:</a:t>
            </a:r>
          </a:p>
        </p:txBody>
      </p:sp>
      <p:pic>
        <p:nvPicPr>
          <p:cNvPr id="4" name="Content Placeholder 3">
            <a:extLst>
              <a:ext uri="{FF2B5EF4-FFF2-40B4-BE49-F238E27FC236}">
                <a16:creationId xmlns:a16="http://schemas.microsoft.com/office/drawing/2014/main" id="{BC4520BB-84F9-49EF-8733-F5E8620C083A}"/>
              </a:ext>
            </a:extLst>
          </p:cNvPr>
          <p:cNvPicPr>
            <a:picLocks noGrp="1" noChangeAspect="1"/>
          </p:cNvPicPr>
          <p:nvPr>
            <p:ph idx="1"/>
          </p:nvPr>
        </p:nvPicPr>
        <p:blipFill>
          <a:blip r:embed="rId2"/>
          <a:stretch>
            <a:fillRect/>
          </a:stretch>
        </p:blipFill>
        <p:spPr>
          <a:xfrm>
            <a:off x="2213451" y="3579124"/>
            <a:ext cx="6850163" cy="2066042"/>
          </a:xfrm>
          <a:prstGeom prst="rect">
            <a:avLst/>
          </a:prstGeom>
        </p:spPr>
      </p:pic>
      <p:sp>
        <p:nvSpPr>
          <p:cNvPr id="5" name="Rectangle 4">
            <a:extLst>
              <a:ext uri="{FF2B5EF4-FFF2-40B4-BE49-F238E27FC236}">
                <a16:creationId xmlns:a16="http://schemas.microsoft.com/office/drawing/2014/main" id="{0011E81E-D0A3-4E33-88A9-2B79CD288D32}"/>
              </a:ext>
            </a:extLst>
          </p:cNvPr>
          <p:cNvSpPr/>
          <p:nvPr/>
        </p:nvSpPr>
        <p:spPr>
          <a:xfrm>
            <a:off x="522513" y="1303028"/>
            <a:ext cx="10648405" cy="1938992"/>
          </a:xfrm>
          <a:prstGeom prst="rect">
            <a:avLst/>
          </a:prstGeom>
        </p:spPr>
        <p:txBody>
          <a:bodyPr wrap="square">
            <a:spAutoFit/>
          </a:bodyPr>
          <a:lstStyle/>
          <a:p>
            <a:pPr marL="285750" indent="-285750">
              <a:buFont typeface="Arial" panose="020B0604020202020204" pitchFamily="34" charset="0"/>
              <a:buChar char="•"/>
            </a:pPr>
            <a:r>
              <a:rPr lang="en-US" sz="2400" dirty="0">
                <a:solidFill>
                  <a:srgbClr val="000000"/>
                </a:solidFill>
                <a:latin typeface="CMR10"/>
              </a:rPr>
              <a:t>Transform the output of the encoder into a 32-dimensional point</a:t>
            </a:r>
          </a:p>
          <a:p>
            <a:pPr marL="285750" indent="-285750">
              <a:buFont typeface="Arial" panose="020B0604020202020204" pitchFamily="34" charset="0"/>
              <a:buChar char="•"/>
            </a:pPr>
            <a:r>
              <a:rPr lang="en-US" sz="2400" dirty="0">
                <a:solidFill>
                  <a:srgbClr val="000000"/>
                </a:solidFill>
                <a:latin typeface="CMR10"/>
              </a:rPr>
              <a:t>Uses </a:t>
            </a:r>
            <a:r>
              <a:rPr lang="en-US" sz="2400" dirty="0" err="1">
                <a:solidFill>
                  <a:srgbClr val="000000"/>
                </a:solidFill>
                <a:latin typeface="CMR10"/>
              </a:rPr>
              <a:t>downsampling</a:t>
            </a:r>
            <a:r>
              <a:rPr lang="en-US" sz="2400" dirty="0">
                <a:solidFill>
                  <a:srgbClr val="000000"/>
                </a:solidFill>
                <a:latin typeface="CMR10"/>
              </a:rPr>
              <a:t> and bidirectional LSTM units</a:t>
            </a:r>
          </a:p>
          <a:p>
            <a:pPr marL="285750" indent="-285750">
              <a:buFont typeface="Arial" panose="020B0604020202020204" pitchFamily="34" charset="0"/>
              <a:buChar char="•"/>
            </a:pPr>
            <a:r>
              <a:rPr lang="en-US" sz="2400" dirty="0">
                <a:solidFill>
                  <a:srgbClr val="000000"/>
                </a:solidFill>
                <a:latin typeface="CMR10"/>
              </a:rPr>
              <a:t>The final outputs of each direction are concatenated and fed into dense layers with a </a:t>
            </a:r>
            <a:r>
              <a:rPr lang="en-US" sz="2400" dirty="0" err="1">
                <a:solidFill>
                  <a:srgbClr val="000000"/>
                </a:solidFill>
                <a:latin typeface="CMR10"/>
              </a:rPr>
              <a:t>ReLU</a:t>
            </a:r>
            <a:r>
              <a:rPr lang="en-US" sz="2400" dirty="0">
                <a:solidFill>
                  <a:srgbClr val="000000"/>
                </a:solidFill>
                <a:latin typeface="CMR10"/>
              </a:rPr>
              <a:t> activation in between.</a:t>
            </a:r>
            <a:r>
              <a:rPr lang="en-US" sz="2400" dirty="0"/>
              <a:t> </a:t>
            </a:r>
            <a:br>
              <a:rPr lang="en-US" sz="2400" dirty="0"/>
            </a:br>
            <a:endParaRPr lang="en-US" sz="2400" dirty="0"/>
          </a:p>
        </p:txBody>
      </p:sp>
    </p:spTree>
    <p:extLst>
      <p:ext uri="{BB962C8B-B14F-4D97-AF65-F5344CB8AC3E}">
        <p14:creationId xmlns:p14="http://schemas.microsoft.com/office/powerpoint/2010/main" val="1843274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10171-BCE2-418F-8EE1-B24753F30985}"/>
              </a:ext>
            </a:extLst>
          </p:cNvPr>
          <p:cNvSpPr>
            <a:spLocks noGrp="1"/>
          </p:cNvSpPr>
          <p:nvPr>
            <p:ph type="title"/>
          </p:nvPr>
        </p:nvSpPr>
        <p:spPr>
          <a:xfrm>
            <a:off x="111906" y="203146"/>
            <a:ext cx="10515600" cy="591076"/>
          </a:xfrm>
        </p:spPr>
        <p:txBody>
          <a:bodyPr>
            <a:normAutofit/>
          </a:bodyPr>
          <a:lstStyle/>
          <a:p>
            <a:r>
              <a:rPr lang="en-US" sz="3200" b="1" u="sng" dirty="0">
                <a:solidFill>
                  <a:schemeClr val="accent1"/>
                </a:solidFill>
              </a:rPr>
              <a:t>Contrastive loss: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99CF39-487F-4933-9CB1-58605CE05984}"/>
                  </a:ext>
                </a:extLst>
              </p:cNvPr>
              <p:cNvSpPr>
                <a:spLocks noGrp="1"/>
              </p:cNvSpPr>
              <p:nvPr>
                <p:ph idx="1"/>
              </p:nvPr>
            </p:nvSpPr>
            <p:spPr>
              <a:xfrm>
                <a:off x="650095" y="1253331"/>
                <a:ext cx="10515600" cy="4351338"/>
              </a:xfrm>
            </p:spPr>
            <p:txBody>
              <a:bodyPr>
                <a:normAutofit/>
              </a:bodyPr>
              <a:lstStyle/>
              <a:p>
                <a:r>
                  <a:rPr lang="en-US" sz="2000" dirty="0"/>
                  <a:t>Assuming that </a:t>
                </a:r>
                <a14:m>
                  <m:oMath xmlns:m="http://schemas.openxmlformats.org/officeDocument/2006/math">
                    <m:sSub>
                      <m:sSubPr>
                        <m:ctrlPr>
                          <a:rPr lang="en-US" sz="200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𝑖</m:t>
                        </m:r>
                      </m:sub>
                    </m:sSub>
                  </m:oMath>
                </a14:m>
                <a:r>
                  <a:rPr lang="en-US" sz="2000" i="1" dirty="0"/>
                  <a:t> </a:t>
                </a:r>
                <a:r>
                  <a:rPr lang="en-US" sz="2000" dirty="0"/>
                  <a:t>and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𝑧</m:t>
                        </m:r>
                      </m:e>
                      <m:sub>
                        <m:r>
                          <a:rPr lang="en-US" sz="2000" b="0" i="1" dirty="0" smtClean="0">
                            <a:latin typeface="Cambria Math" panose="02040503050406030204" pitchFamily="18" charset="0"/>
                          </a:rPr>
                          <m:t>𝑗</m:t>
                        </m:r>
                      </m:sub>
                    </m:sSub>
                  </m:oMath>
                </a14:m>
                <a:r>
                  <a:rPr lang="en-US" sz="2000" i="1" dirty="0"/>
                  <a:t> </a:t>
                </a:r>
                <a:r>
                  <a:rPr lang="en-US" sz="2000" dirty="0"/>
                  <a:t>are the outputs of the projector for the positive pair of </a:t>
                </a:r>
                <a14:m>
                  <m:oMath xmlns:m="http://schemas.openxmlformats.org/officeDocument/2006/math">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𝑥</m:t>
                        </m:r>
                      </m:e>
                      <m:sub>
                        <m:r>
                          <a:rPr lang="en-US" sz="2000" i="1" dirty="0">
                            <a:latin typeface="Cambria Math" panose="02040503050406030204" pitchFamily="18" charset="0"/>
                          </a:rPr>
                          <m:t>𝑖</m:t>
                        </m:r>
                      </m:sub>
                    </m:sSub>
                  </m:oMath>
                </a14:m>
                <a:r>
                  <a:rPr lang="en-US" sz="2000" i="1" dirty="0"/>
                  <a:t> </a:t>
                </a:r>
                <a:r>
                  <a:rPr lang="en-US" sz="2000" dirty="0"/>
                  <a:t>and </a:t>
                </a:r>
                <a14:m>
                  <m:oMath xmlns:m="http://schemas.openxmlformats.org/officeDocument/2006/math">
                    <m:sSub>
                      <m:sSubPr>
                        <m:ctrlPr>
                          <a:rPr lang="en-US" sz="2000" i="1" dirty="0">
                            <a:latin typeface="Cambria Math" panose="02040503050406030204" pitchFamily="18" charset="0"/>
                          </a:rPr>
                        </m:ctrlPr>
                      </m:sSubPr>
                      <m:e>
                        <m:r>
                          <a:rPr lang="en-US" sz="2000" b="0" i="1" dirty="0" smtClean="0">
                            <a:latin typeface="Cambria Math" panose="02040503050406030204" pitchFamily="18" charset="0"/>
                          </a:rPr>
                          <m:t>𝑥</m:t>
                        </m:r>
                      </m:e>
                      <m:sub>
                        <m:r>
                          <a:rPr lang="en-US" sz="2000" b="0" i="1" dirty="0" smtClean="0">
                            <a:latin typeface="Cambria Math" panose="02040503050406030204" pitchFamily="18" charset="0"/>
                          </a:rPr>
                          <m:t>𝑗</m:t>
                        </m:r>
                      </m:sub>
                    </m:sSub>
                  </m:oMath>
                </a14:m>
                <a:r>
                  <a:rPr lang="en-US" sz="2000" dirty="0"/>
                  <a:t>, the NT-</a:t>
                </a:r>
                <a:r>
                  <a:rPr lang="en-US" sz="2000" dirty="0" err="1"/>
                  <a:t>Xent</a:t>
                </a:r>
                <a:r>
                  <a:rPr lang="en-US" sz="2000" dirty="0"/>
                  <a:t> loss term for the positive pair is defined as: </a:t>
                </a:r>
                <a:br>
                  <a:rPr lang="en-US" sz="2000" dirty="0"/>
                </a:br>
                <a:endParaRPr lang="en-US" sz="2000" dirty="0"/>
              </a:p>
              <a:p>
                <a:endParaRPr lang="en-US" sz="2000" dirty="0"/>
              </a:p>
              <a:p>
                <a:endParaRPr lang="en-US" sz="2000" dirty="0"/>
              </a:p>
              <a:p>
                <a:endParaRPr lang="en-US" sz="2000" dirty="0"/>
              </a:p>
              <a:p>
                <a:endParaRPr lang="en-US" sz="2000" dirty="0"/>
              </a:p>
              <a:p>
                <a:endParaRPr lang="en-US" sz="2000" dirty="0"/>
              </a:p>
              <a:p>
                <a:r>
                  <a:rPr lang="en-US" sz="2000" dirty="0"/>
                  <a:t>where sim(</a:t>
                </a:r>
                <a:r>
                  <a:rPr lang="en-US" sz="2000" b="1" i="1" dirty="0"/>
                  <a:t>u</a:t>
                </a:r>
                <a:r>
                  <a:rPr lang="en-US" sz="2000" i="1" dirty="0"/>
                  <a:t>; </a:t>
                </a:r>
                <a:r>
                  <a:rPr lang="en-US" sz="2000" b="1" i="1" dirty="0"/>
                  <a:t>v</a:t>
                </a:r>
                <a:r>
                  <a:rPr lang="en-US" sz="2000" dirty="0"/>
                  <a:t>) is the cosine similarity of </a:t>
                </a:r>
                <a:r>
                  <a:rPr lang="en-US" sz="2000" b="1" i="1" dirty="0"/>
                  <a:t>u </a:t>
                </a:r>
                <a:r>
                  <a:rPr lang="en-US" sz="2000" dirty="0"/>
                  <a:t>and </a:t>
                </a:r>
                <a:r>
                  <a:rPr lang="en-US" sz="2000" b="1" i="1" dirty="0"/>
                  <a:t>v </a:t>
                </a:r>
                <a:r>
                  <a:rPr lang="en-US" sz="2000" dirty="0"/>
                  <a:t>and </a:t>
                </a:r>
                <a:r>
                  <a:rPr lang="en-US" sz="2000" i="1" dirty="0"/>
                  <a:t>τ </a:t>
                </a:r>
                <a:r>
                  <a:rPr lang="en-US" sz="2000" dirty="0"/>
                  <a:t>is the temperature parameter </a:t>
                </a:r>
                <a:br>
                  <a:rPr lang="en-US" sz="2000" dirty="0"/>
                </a:br>
                <a:endParaRPr lang="en-US" sz="2000" dirty="0"/>
              </a:p>
            </p:txBody>
          </p:sp>
        </mc:Choice>
        <mc:Fallback xmlns="">
          <p:sp>
            <p:nvSpPr>
              <p:cNvPr id="3" name="Content Placeholder 2">
                <a:extLst>
                  <a:ext uri="{FF2B5EF4-FFF2-40B4-BE49-F238E27FC236}">
                    <a16:creationId xmlns:a16="http://schemas.microsoft.com/office/drawing/2014/main" id="{8499CF39-487F-4933-9CB1-58605CE05984}"/>
                  </a:ext>
                </a:extLst>
              </p:cNvPr>
              <p:cNvSpPr>
                <a:spLocks noGrp="1" noRot="1" noChangeAspect="1" noMove="1" noResize="1" noEditPoints="1" noAdjustHandles="1" noChangeArrowheads="1" noChangeShapeType="1" noTextEdit="1"/>
              </p:cNvSpPr>
              <p:nvPr>
                <p:ph idx="1"/>
              </p:nvPr>
            </p:nvSpPr>
            <p:spPr>
              <a:xfrm>
                <a:off x="650095" y="1253331"/>
                <a:ext cx="10515600" cy="4351338"/>
              </a:xfrm>
              <a:blipFill>
                <a:blip r:embed="rId2"/>
                <a:stretch>
                  <a:fillRect l="-522" t="-1262"/>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DB469C6C-B457-4E56-A58E-311A8E4D1DEE}"/>
              </a:ext>
            </a:extLst>
          </p:cNvPr>
          <p:cNvPicPr>
            <a:picLocks noChangeAspect="1"/>
          </p:cNvPicPr>
          <p:nvPr/>
        </p:nvPicPr>
        <p:blipFill>
          <a:blip r:embed="rId3"/>
          <a:stretch>
            <a:fillRect/>
          </a:stretch>
        </p:blipFill>
        <p:spPr>
          <a:xfrm>
            <a:off x="3067161" y="2603881"/>
            <a:ext cx="5128613" cy="1032277"/>
          </a:xfrm>
          <a:prstGeom prst="rect">
            <a:avLst/>
          </a:prstGeom>
        </p:spPr>
      </p:pic>
    </p:spTree>
    <p:extLst>
      <p:ext uri="{BB962C8B-B14F-4D97-AF65-F5344CB8AC3E}">
        <p14:creationId xmlns:p14="http://schemas.microsoft.com/office/powerpoint/2010/main" val="15879125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80406B-0F62-4E1C-BA3D-EF47221CD02C}"/>
              </a:ext>
            </a:extLst>
          </p:cNvPr>
          <p:cNvSpPr>
            <a:spLocks noGrp="1"/>
          </p:cNvSpPr>
          <p:nvPr>
            <p:ph type="title"/>
          </p:nvPr>
        </p:nvSpPr>
        <p:spPr>
          <a:xfrm>
            <a:off x="70104" y="161028"/>
            <a:ext cx="10515600" cy="564950"/>
          </a:xfrm>
        </p:spPr>
        <p:txBody>
          <a:bodyPr>
            <a:normAutofit/>
          </a:bodyPr>
          <a:lstStyle/>
          <a:p>
            <a:r>
              <a:rPr lang="en-US" sz="3200" b="1" u="sng" dirty="0">
                <a:solidFill>
                  <a:schemeClr val="accent1"/>
                </a:solidFill>
              </a:rPr>
              <a:t>Classifier:</a:t>
            </a:r>
            <a:endParaRPr lang="en-US" sz="3200" u="sng" dirty="0">
              <a:solidFill>
                <a:schemeClr val="accent1"/>
              </a:solidFill>
            </a:endParaRPr>
          </a:p>
        </p:txBody>
      </p:sp>
      <p:sp>
        <p:nvSpPr>
          <p:cNvPr id="3" name="Content Placeholder 2">
            <a:extLst>
              <a:ext uri="{FF2B5EF4-FFF2-40B4-BE49-F238E27FC236}">
                <a16:creationId xmlns:a16="http://schemas.microsoft.com/office/drawing/2014/main" id="{B606512C-6564-4288-83E9-350B6BF985B4}"/>
              </a:ext>
            </a:extLst>
          </p:cNvPr>
          <p:cNvSpPr>
            <a:spLocks noGrp="1"/>
          </p:cNvSpPr>
          <p:nvPr>
            <p:ph idx="1"/>
          </p:nvPr>
        </p:nvSpPr>
        <p:spPr>
          <a:xfrm>
            <a:off x="461989" y="879874"/>
            <a:ext cx="11529714" cy="4351338"/>
          </a:xfrm>
        </p:spPr>
        <p:txBody>
          <a:bodyPr>
            <a:normAutofit/>
          </a:bodyPr>
          <a:lstStyle/>
          <a:p>
            <a:r>
              <a:rPr lang="en-US" sz="2400" dirty="0"/>
              <a:t>For downstream classification tasks, the projector is discarded, and a classifier almost identical to the projector with two differences is used: </a:t>
            </a:r>
          </a:p>
          <a:p>
            <a:pPr lvl="1"/>
            <a:r>
              <a:rPr lang="en-US" sz="1800" dirty="0"/>
              <a:t>(1) the output dimension of the last dense layer is set to the number of classes</a:t>
            </a:r>
          </a:p>
          <a:p>
            <a:pPr lvl="1"/>
            <a:r>
              <a:rPr lang="en-US" sz="1800" dirty="0"/>
              <a:t>(2) a </a:t>
            </a:r>
            <a:r>
              <a:rPr lang="en-US" sz="1800" dirty="0" err="1"/>
              <a:t>LogSoftmax</a:t>
            </a:r>
            <a:r>
              <a:rPr lang="en-US" sz="1800" dirty="0"/>
              <a:t> layer is added afterward.</a:t>
            </a:r>
          </a:p>
          <a:p>
            <a:r>
              <a:rPr lang="en-US" sz="2400" dirty="0"/>
              <a:t>The input is the concatenation of the output of the encoder for all input channels of a multi-channel recording.</a:t>
            </a:r>
            <a:br>
              <a:rPr lang="en-US" sz="2400" dirty="0"/>
            </a:br>
            <a:br>
              <a:rPr lang="en-US" sz="2400" dirty="0"/>
            </a:br>
            <a:br>
              <a:rPr lang="en-US" sz="2400" dirty="0"/>
            </a:br>
            <a:endParaRPr lang="en-US" sz="2400" dirty="0"/>
          </a:p>
        </p:txBody>
      </p:sp>
      <p:pic>
        <p:nvPicPr>
          <p:cNvPr id="4" name="Picture 3">
            <a:extLst>
              <a:ext uri="{FF2B5EF4-FFF2-40B4-BE49-F238E27FC236}">
                <a16:creationId xmlns:a16="http://schemas.microsoft.com/office/drawing/2014/main" id="{F1B45AC1-772B-4C01-842E-774C2126FB5A}"/>
              </a:ext>
            </a:extLst>
          </p:cNvPr>
          <p:cNvPicPr>
            <a:picLocks noChangeAspect="1"/>
          </p:cNvPicPr>
          <p:nvPr/>
        </p:nvPicPr>
        <p:blipFill>
          <a:blip r:embed="rId2"/>
          <a:stretch>
            <a:fillRect/>
          </a:stretch>
        </p:blipFill>
        <p:spPr>
          <a:xfrm>
            <a:off x="5171040" y="3625787"/>
            <a:ext cx="6735917" cy="1937012"/>
          </a:xfrm>
          <a:prstGeom prst="rect">
            <a:avLst/>
          </a:prstGeom>
        </p:spPr>
      </p:pic>
      <p:pic>
        <p:nvPicPr>
          <p:cNvPr id="5" name="Picture 4">
            <a:extLst>
              <a:ext uri="{FF2B5EF4-FFF2-40B4-BE49-F238E27FC236}">
                <a16:creationId xmlns:a16="http://schemas.microsoft.com/office/drawing/2014/main" id="{179E71CC-C6BB-4D27-8FA2-51AD4074C606}"/>
              </a:ext>
            </a:extLst>
          </p:cNvPr>
          <p:cNvPicPr>
            <a:picLocks noChangeAspect="1"/>
          </p:cNvPicPr>
          <p:nvPr/>
        </p:nvPicPr>
        <p:blipFill>
          <a:blip r:embed="rId3"/>
          <a:stretch>
            <a:fillRect/>
          </a:stretch>
        </p:blipFill>
        <p:spPr>
          <a:xfrm>
            <a:off x="732554" y="3386617"/>
            <a:ext cx="3949085" cy="2176182"/>
          </a:xfrm>
          <a:prstGeom prst="rect">
            <a:avLst/>
          </a:prstGeom>
        </p:spPr>
      </p:pic>
    </p:spTree>
    <p:extLst>
      <p:ext uri="{BB962C8B-B14F-4D97-AF65-F5344CB8AC3E}">
        <p14:creationId xmlns:p14="http://schemas.microsoft.com/office/powerpoint/2010/main" val="1327529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68259-0D3E-4687-B759-E3C941E34F24}"/>
              </a:ext>
            </a:extLst>
          </p:cNvPr>
          <p:cNvSpPr>
            <a:spLocks noGrp="1"/>
          </p:cNvSpPr>
          <p:nvPr>
            <p:ph type="title"/>
          </p:nvPr>
        </p:nvSpPr>
        <p:spPr>
          <a:xfrm>
            <a:off x="211183" y="77743"/>
            <a:ext cx="10515600" cy="535000"/>
          </a:xfrm>
        </p:spPr>
        <p:txBody>
          <a:bodyPr>
            <a:normAutofit/>
          </a:bodyPr>
          <a:lstStyle/>
          <a:p>
            <a:r>
              <a:rPr lang="en-US" sz="2800" b="1" u="sng" dirty="0">
                <a:solidFill>
                  <a:schemeClr val="accent1"/>
                </a:solidFill>
              </a:rPr>
              <a:t>Results on emotion recognition:</a:t>
            </a:r>
          </a:p>
        </p:txBody>
      </p:sp>
      <p:sp>
        <p:nvSpPr>
          <p:cNvPr id="3" name="Content Placeholder 2">
            <a:extLst>
              <a:ext uri="{FF2B5EF4-FFF2-40B4-BE49-F238E27FC236}">
                <a16:creationId xmlns:a16="http://schemas.microsoft.com/office/drawing/2014/main" id="{524E0C6C-ECF1-4AD1-8436-B810584912E1}"/>
              </a:ext>
            </a:extLst>
          </p:cNvPr>
          <p:cNvSpPr>
            <a:spLocks noGrp="1"/>
          </p:cNvSpPr>
          <p:nvPr>
            <p:ph idx="1"/>
          </p:nvPr>
        </p:nvSpPr>
        <p:spPr>
          <a:xfrm>
            <a:off x="545352" y="806721"/>
            <a:ext cx="5912009" cy="5557009"/>
          </a:xfrm>
        </p:spPr>
        <p:txBody>
          <a:bodyPr>
            <a:normAutofit fontScale="92500" lnSpcReduction="20000"/>
          </a:bodyPr>
          <a:lstStyle/>
          <a:p>
            <a:r>
              <a:rPr lang="en-US" sz="2000" dirty="0"/>
              <a:t>Conducted experiments on SEED dataset</a:t>
            </a:r>
          </a:p>
          <a:p>
            <a:r>
              <a:rPr lang="en-US" sz="2000" dirty="0"/>
              <a:t>EEG data of 15 subjects recorded in 62 channels. </a:t>
            </a:r>
          </a:p>
          <a:p>
            <a:r>
              <a:rPr lang="en-US" sz="2000" dirty="0"/>
              <a:t>The data was recorded when participants watched emotional videos chosen from movies in three categories of emotions, namely </a:t>
            </a:r>
            <a:r>
              <a:rPr lang="en-US" sz="2000" i="1" dirty="0"/>
              <a:t>negative</a:t>
            </a:r>
            <a:r>
              <a:rPr lang="en-US" sz="2000" dirty="0"/>
              <a:t>, </a:t>
            </a:r>
            <a:r>
              <a:rPr lang="en-US" sz="2000" i="1" dirty="0"/>
              <a:t>neutral, </a:t>
            </a:r>
            <a:r>
              <a:rPr lang="en-US" sz="2000" dirty="0"/>
              <a:t>and </a:t>
            </a:r>
            <a:r>
              <a:rPr lang="en-US" sz="2000" i="1" dirty="0"/>
              <a:t>positive</a:t>
            </a:r>
            <a:r>
              <a:rPr lang="en-US" sz="2000" dirty="0"/>
              <a:t>. </a:t>
            </a:r>
          </a:p>
          <a:p>
            <a:r>
              <a:rPr lang="en-US" sz="2000" dirty="0"/>
              <a:t>Pass each channel through the encoder and concatenate the 4-dimensional output sequence.</a:t>
            </a:r>
          </a:p>
          <a:p>
            <a:r>
              <a:rPr lang="en-US" sz="2000" dirty="0"/>
              <a:t>The input of the classifier is a 4 * 62-dimensional sequence of length 200.</a:t>
            </a:r>
          </a:p>
          <a:p>
            <a:r>
              <a:rPr lang="en-US" sz="2000" dirty="0">
                <a:solidFill>
                  <a:srgbClr val="000000"/>
                </a:solidFill>
              </a:rPr>
              <a:t>Table </a:t>
            </a:r>
            <a:r>
              <a:rPr lang="en-US" sz="2000" dirty="0"/>
              <a:t>2</a:t>
            </a:r>
            <a:r>
              <a:rPr lang="en-US" sz="2000" dirty="0">
                <a:solidFill>
                  <a:srgbClr val="0000FF"/>
                </a:solidFill>
              </a:rPr>
              <a:t> </a:t>
            </a:r>
            <a:r>
              <a:rPr lang="en-US" sz="2000" dirty="0">
                <a:solidFill>
                  <a:srgbClr val="000000"/>
                </a:solidFill>
              </a:rPr>
              <a:t>shows the results of the experiments. The rows marked with </a:t>
            </a:r>
            <a:r>
              <a:rPr lang="en-US" sz="2000" dirty="0" err="1">
                <a:solidFill>
                  <a:srgbClr val="000000"/>
                </a:solidFill>
              </a:rPr>
              <a:t>SeqCLR</a:t>
            </a:r>
            <a:r>
              <a:rPr lang="en-US" sz="2000" dirty="0">
                <a:solidFill>
                  <a:srgbClr val="000000"/>
                </a:solidFill>
              </a:rPr>
              <a:t>-C (convolutional) and </a:t>
            </a:r>
            <a:r>
              <a:rPr lang="en-US" sz="2000" dirty="0" err="1">
                <a:solidFill>
                  <a:srgbClr val="000000"/>
                </a:solidFill>
              </a:rPr>
              <a:t>SeqCLR</a:t>
            </a:r>
            <a:r>
              <a:rPr lang="en-US" sz="2000" dirty="0">
                <a:solidFill>
                  <a:srgbClr val="000000"/>
                </a:solidFill>
              </a:rPr>
              <a:t>-R (recurrent) show the results without fine-tuning where the encoder parameters were frozen during training.</a:t>
            </a:r>
          </a:p>
          <a:p>
            <a:r>
              <a:rPr lang="en-US" sz="2000" dirty="0">
                <a:solidFill>
                  <a:srgbClr val="000000"/>
                </a:solidFill>
              </a:rPr>
              <a:t>The proposed method improves other self-supervised algorithms by a large gap. Moreover, when fine-tuned on the entire dataset, </a:t>
            </a:r>
            <a:r>
              <a:rPr lang="en-US" sz="2000" dirty="0" err="1">
                <a:solidFill>
                  <a:srgbClr val="000000"/>
                </a:solidFill>
              </a:rPr>
              <a:t>SeqCLR</a:t>
            </a:r>
            <a:r>
              <a:rPr lang="en-US" sz="2000" dirty="0">
                <a:solidFill>
                  <a:srgbClr val="000000"/>
                </a:solidFill>
              </a:rPr>
              <a:t> achieves 85.77% accuracy, slightly higher than the current state-of-the-art supervised model (</a:t>
            </a:r>
            <a:r>
              <a:rPr lang="en-US" sz="2000" dirty="0" err="1">
                <a:solidFill>
                  <a:srgbClr val="000000"/>
                </a:solidFill>
              </a:rPr>
              <a:t>BiHDM</a:t>
            </a:r>
            <a:r>
              <a:rPr lang="en-US" sz="2000" dirty="0">
                <a:solidFill>
                  <a:srgbClr val="000000"/>
                </a:solidFill>
              </a:rPr>
              <a:t>).</a:t>
            </a:r>
            <a:r>
              <a:rPr lang="en-US" sz="2000" dirty="0"/>
              <a:t> </a:t>
            </a:r>
            <a:br>
              <a:rPr lang="en-US" sz="2000" dirty="0"/>
            </a:br>
            <a:br>
              <a:rPr lang="en-US" sz="2000" dirty="0"/>
            </a:br>
            <a:endParaRPr lang="en-US" sz="2000" dirty="0"/>
          </a:p>
        </p:txBody>
      </p:sp>
      <p:pic>
        <p:nvPicPr>
          <p:cNvPr id="4" name="Picture 3">
            <a:extLst>
              <a:ext uri="{FF2B5EF4-FFF2-40B4-BE49-F238E27FC236}">
                <a16:creationId xmlns:a16="http://schemas.microsoft.com/office/drawing/2014/main" id="{E060C525-0708-4D9F-9B5B-966A8B2C3C88}"/>
              </a:ext>
            </a:extLst>
          </p:cNvPr>
          <p:cNvPicPr>
            <a:picLocks noChangeAspect="1"/>
          </p:cNvPicPr>
          <p:nvPr/>
        </p:nvPicPr>
        <p:blipFill>
          <a:blip r:embed="rId3"/>
          <a:stretch>
            <a:fillRect/>
          </a:stretch>
        </p:blipFill>
        <p:spPr>
          <a:xfrm>
            <a:off x="7178168" y="1277452"/>
            <a:ext cx="4505682" cy="3429000"/>
          </a:xfrm>
          <a:prstGeom prst="rect">
            <a:avLst/>
          </a:prstGeom>
        </p:spPr>
      </p:pic>
    </p:spTree>
    <p:extLst>
      <p:ext uri="{BB962C8B-B14F-4D97-AF65-F5344CB8AC3E}">
        <p14:creationId xmlns:p14="http://schemas.microsoft.com/office/powerpoint/2010/main" val="1699621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239413-7E14-4233-8AAD-0CD57E2F102A}"/>
              </a:ext>
            </a:extLst>
          </p:cNvPr>
          <p:cNvSpPr>
            <a:spLocks noGrp="1"/>
          </p:cNvSpPr>
          <p:nvPr>
            <p:ph type="title"/>
          </p:nvPr>
        </p:nvSpPr>
        <p:spPr>
          <a:xfrm>
            <a:off x="158931" y="213597"/>
            <a:ext cx="10515600" cy="690354"/>
          </a:xfrm>
        </p:spPr>
        <p:txBody>
          <a:bodyPr>
            <a:noAutofit/>
          </a:bodyPr>
          <a:lstStyle/>
          <a:p>
            <a:r>
              <a:rPr lang="en-US" sz="2800" b="1" u="sng" dirty="0">
                <a:solidFill>
                  <a:schemeClr val="accent1"/>
                </a:solidFill>
              </a:rPr>
              <a:t>Ablation study of channel recombination and dataset fusion</a:t>
            </a:r>
            <a:r>
              <a:rPr lang="en-US" sz="2800" u="sng" dirty="0">
                <a:solidFill>
                  <a:schemeClr val="accent1"/>
                </a:solidFill>
              </a:rPr>
              <a:t> </a:t>
            </a:r>
          </a:p>
        </p:txBody>
      </p:sp>
      <p:sp>
        <p:nvSpPr>
          <p:cNvPr id="3" name="Content Placeholder 2">
            <a:extLst>
              <a:ext uri="{FF2B5EF4-FFF2-40B4-BE49-F238E27FC236}">
                <a16:creationId xmlns:a16="http://schemas.microsoft.com/office/drawing/2014/main" id="{DA9B61FE-2273-4A6F-AEE4-EDC475D5E880}"/>
              </a:ext>
            </a:extLst>
          </p:cNvPr>
          <p:cNvSpPr>
            <a:spLocks noGrp="1"/>
          </p:cNvSpPr>
          <p:nvPr>
            <p:ph idx="1"/>
          </p:nvPr>
        </p:nvSpPr>
        <p:spPr>
          <a:xfrm>
            <a:off x="650095" y="1130681"/>
            <a:ext cx="10515600" cy="4351338"/>
          </a:xfrm>
        </p:spPr>
        <p:txBody>
          <a:bodyPr>
            <a:normAutofit/>
          </a:bodyPr>
          <a:lstStyle/>
          <a:p>
            <a:r>
              <a:rPr lang="en-US" sz="2000" dirty="0"/>
              <a:t>we used channel recombination (CR) and dataset fusion (DF) to obtain a larger training set for self-supervised learning. </a:t>
            </a:r>
          </a:p>
          <a:p>
            <a:r>
              <a:rPr lang="en-US" sz="2000" dirty="0"/>
              <a:t>The table shows the effect of removing each of these steps on the accuracy of the classifiers without fine-tuning. </a:t>
            </a:r>
          </a:p>
          <a:p>
            <a:r>
              <a:rPr lang="en-US" sz="2000" dirty="0"/>
              <a:t>In particular removing channel recombination had a stronger effect in all three tasks. </a:t>
            </a:r>
            <a:br>
              <a:rPr lang="en-US" sz="2000" dirty="0"/>
            </a:br>
            <a:br>
              <a:rPr lang="en-US" sz="2000" dirty="0"/>
            </a:br>
            <a:br>
              <a:rPr lang="en-US" sz="2000" dirty="0"/>
            </a:br>
            <a:endParaRPr lang="en-US" sz="2000" dirty="0"/>
          </a:p>
        </p:txBody>
      </p:sp>
      <p:pic>
        <p:nvPicPr>
          <p:cNvPr id="4" name="Picture 3">
            <a:extLst>
              <a:ext uri="{FF2B5EF4-FFF2-40B4-BE49-F238E27FC236}">
                <a16:creationId xmlns:a16="http://schemas.microsoft.com/office/drawing/2014/main" id="{ABD46AE8-F0DA-4026-AB46-591C2D04DE58}"/>
              </a:ext>
            </a:extLst>
          </p:cNvPr>
          <p:cNvPicPr>
            <a:picLocks noChangeAspect="1"/>
          </p:cNvPicPr>
          <p:nvPr/>
        </p:nvPicPr>
        <p:blipFill>
          <a:blip r:embed="rId2"/>
          <a:stretch>
            <a:fillRect/>
          </a:stretch>
        </p:blipFill>
        <p:spPr>
          <a:xfrm>
            <a:off x="3328417" y="3563330"/>
            <a:ext cx="4944100" cy="2424311"/>
          </a:xfrm>
          <a:prstGeom prst="rect">
            <a:avLst/>
          </a:prstGeom>
        </p:spPr>
      </p:pic>
    </p:spTree>
    <p:extLst>
      <p:ext uri="{BB962C8B-B14F-4D97-AF65-F5344CB8AC3E}">
        <p14:creationId xmlns:p14="http://schemas.microsoft.com/office/powerpoint/2010/main" val="19499938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A3226-262B-46BE-9040-C56F779B8E1F}"/>
              </a:ext>
            </a:extLst>
          </p:cNvPr>
          <p:cNvSpPr>
            <a:spLocks noGrp="1"/>
          </p:cNvSpPr>
          <p:nvPr>
            <p:ph type="title"/>
          </p:nvPr>
        </p:nvSpPr>
        <p:spPr>
          <a:xfrm>
            <a:off x="187750" y="200156"/>
            <a:ext cx="10515600" cy="662397"/>
          </a:xfrm>
        </p:spPr>
        <p:txBody>
          <a:bodyPr>
            <a:noAutofit/>
          </a:bodyPr>
          <a:lstStyle/>
          <a:p>
            <a:r>
              <a:rPr lang="en-US" sz="2800" b="1" u="sng" dirty="0">
                <a:solidFill>
                  <a:schemeClr val="accent1"/>
                </a:solidFill>
              </a:rPr>
              <a:t>Choosing effective augmentations: </a:t>
            </a:r>
          </a:p>
        </p:txBody>
      </p:sp>
      <p:sp>
        <p:nvSpPr>
          <p:cNvPr id="3" name="Content Placeholder 2">
            <a:extLst>
              <a:ext uri="{FF2B5EF4-FFF2-40B4-BE49-F238E27FC236}">
                <a16:creationId xmlns:a16="http://schemas.microsoft.com/office/drawing/2014/main" id="{C9FC00F9-8219-44FD-8CBD-C20A69D70EDB}"/>
              </a:ext>
            </a:extLst>
          </p:cNvPr>
          <p:cNvSpPr>
            <a:spLocks noGrp="1"/>
          </p:cNvSpPr>
          <p:nvPr>
            <p:ph idx="1"/>
          </p:nvPr>
        </p:nvSpPr>
        <p:spPr>
          <a:xfrm>
            <a:off x="648093" y="1163228"/>
            <a:ext cx="10515600" cy="4351338"/>
          </a:xfrm>
        </p:spPr>
        <p:txBody>
          <a:bodyPr>
            <a:normAutofit/>
          </a:bodyPr>
          <a:lstStyle/>
          <a:p>
            <a:r>
              <a:rPr lang="en-US" sz="2000" dirty="0">
                <a:solidFill>
                  <a:srgbClr val="000000"/>
                </a:solidFill>
                <a:latin typeface="CMR10"/>
              </a:rPr>
              <a:t>Set up a classification task with the convolutional </a:t>
            </a:r>
            <a:r>
              <a:rPr lang="en-US" sz="2000" dirty="0" err="1">
                <a:solidFill>
                  <a:srgbClr val="000000"/>
                </a:solidFill>
                <a:latin typeface="CMR10"/>
              </a:rPr>
              <a:t>SeqCLR</a:t>
            </a:r>
            <a:r>
              <a:rPr lang="en-US" sz="2000" dirty="0">
                <a:solidFill>
                  <a:srgbClr val="000000"/>
                </a:solidFill>
                <a:latin typeface="CMR10"/>
              </a:rPr>
              <a:t> architecture,</a:t>
            </a:r>
          </a:p>
          <a:p>
            <a:pPr lvl="1"/>
            <a:r>
              <a:rPr lang="en-US" sz="1600" dirty="0">
                <a:solidFill>
                  <a:srgbClr val="000000"/>
                </a:solidFill>
                <a:latin typeface="CMR10"/>
              </a:rPr>
              <a:t>only using a single augmentation at a time. </a:t>
            </a:r>
          </a:p>
          <a:p>
            <a:pPr lvl="1"/>
            <a:r>
              <a:rPr lang="en-US" sz="1600" dirty="0">
                <a:solidFill>
                  <a:srgbClr val="000000"/>
                </a:solidFill>
                <a:latin typeface="CMR10"/>
              </a:rPr>
              <a:t>trained nine encoders and tested them on the three classification tasks.</a:t>
            </a:r>
          </a:p>
          <a:p>
            <a:pPr lvl="1"/>
            <a:r>
              <a:rPr lang="en-US" sz="1600" dirty="0">
                <a:solidFill>
                  <a:srgbClr val="000000"/>
                </a:solidFill>
                <a:latin typeface="CMR10"/>
              </a:rPr>
              <a:t>froze</a:t>
            </a:r>
            <a:r>
              <a:rPr lang="en-US" sz="1600" dirty="0"/>
              <a:t> the encoder parameters, for training the classifiers</a:t>
            </a:r>
            <a:br>
              <a:rPr lang="en-US" sz="1600" dirty="0"/>
            </a:br>
            <a:endParaRPr lang="en-US" sz="1600" dirty="0"/>
          </a:p>
          <a:p>
            <a:r>
              <a:rPr lang="en-US" sz="2000" dirty="0"/>
              <a:t>We observed that the six augmentations, namely (1) zero-masking, (2) amplitude scaling, (3) time-shift, (4) Gaussian noise, (5) DC-shift, and (6) band-stop filter perform significantly better in extracting useful features for the downstream tasks. </a:t>
            </a:r>
            <a:br>
              <a:rPr lang="en-US" sz="2000" dirty="0"/>
            </a:br>
            <a:br>
              <a:rPr lang="en-US" sz="2000" dirty="0"/>
            </a:br>
            <a:endParaRPr lang="en-US" sz="2000" dirty="0"/>
          </a:p>
        </p:txBody>
      </p:sp>
      <p:pic>
        <p:nvPicPr>
          <p:cNvPr id="5" name="Picture 4">
            <a:extLst>
              <a:ext uri="{FF2B5EF4-FFF2-40B4-BE49-F238E27FC236}">
                <a16:creationId xmlns:a16="http://schemas.microsoft.com/office/drawing/2014/main" id="{29DEF268-DD12-44E2-8DF3-66542F1CA41B}"/>
              </a:ext>
            </a:extLst>
          </p:cNvPr>
          <p:cNvPicPr>
            <a:picLocks noChangeAspect="1"/>
          </p:cNvPicPr>
          <p:nvPr/>
        </p:nvPicPr>
        <p:blipFill>
          <a:blip r:embed="rId2"/>
          <a:stretch>
            <a:fillRect/>
          </a:stretch>
        </p:blipFill>
        <p:spPr>
          <a:xfrm>
            <a:off x="2891671" y="3593970"/>
            <a:ext cx="6162773" cy="2221271"/>
          </a:xfrm>
          <a:prstGeom prst="rect">
            <a:avLst/>
          </a:prstGeom>
        </p:spPr>
      </p:pic>
    </p:spTree>
    <p:extLst>
      <p:ext uri="{BB962C8B-B14F-4D97-AF65-F5344CB8AC3E}">
        <p14:creationId xmlns:p14="http://schemas.microsoft.com/office/powerpoint/2010/main" val="35964616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62248-0154-49B7-B006-30BDB4BD6087}"/>
              </a:ext>
            </a:extLst>
          </p:cNvPr>
          <p:cNvSpPr>
            <a:spLocks noGrp="1"/>
          </p:cNvSpPr>
          <p:nvPr>
            <p:ph type="title"/>
          </p:nvPr>
        </p:nvSpPr>
        <p:spPr>
          <a:xfrm>
            <a:off x="122356" y="302423"/>
            <a:ext cx="10515600" cy="622427"/>
          </a:xfrm>
        </p:spPr>
        <p:txBody>
          <a:bodyPr>
            <a:normAutofit/>
          </a:bodyPr>
          <a:lstStyle/>
          <a:p>
            <a:r>
              <a:rPr lang="en-US" sz="2800" b="1" u="sng" dirty="0">
                <a:solidFill>
                  <a:schemeClr val="accent1"/>
                </a:solidFill>
              </a:rPr>
              <a:t>Ablation study of augmentations:</a:t>
            </a:r>
            <a:r>
              <a:rPr lang="en-US" sz="2800" u="sng" dirty="0">
                <a:solidFill>
                  <a:schemeClr val="accent1"/>
                </a:solidFill>
              </a:rPr>
              <a:t> </a:t>
            </a:r>
          </a:p>
        </p:txBody>
      </p:sp>
      <p:sp>
        <p:nvSpPr>
          <p:cNvPr id="3" name="Content Placeholder 2">
            <a:extLst>
              <a:ext uri="{FF2B5EF4-FFF2-40B4-BE49-F238E27FC236}">
                <a16:creationId xmlns:a16="http://schemas.microsoft.com/office/drawing/2014/main" id="{8425E660-2153-49BA-92FC-6E2E7726AFAF}"/>
              </a:ext>
            </a:extLst>
          </p:cNvPr>
          <p:cNvSpPr>
            <a:spLocks noGrp="1"/>
          </p:cNvSpPr>
          <p:nvPr>
            <p:ph idx="1"/>
          </p:nvPr>
        </p:nvSpPr>
        <p:spPr>
          <a:xfrm>
            <a:off x="635744" y="1057529"/>
            <a:ext cx="10515600" cy="4351338"/>
          </a:xfrm>
        </p:spPr>
        <p:txBody>
          <a:bodyPr>
            <a:normAutofit/>
          </a:bodyPr>
          <a:lstStyle/>
          <a:p>
            <a:r>
              <a:rPr lang="en-US" sz="2000" dirty="0"/>
              <a:t>masking and scaling are the most effective augmentations across the three classification tasks. </a:t>
            </a:r>
          </a:p>
          <a:p>
            <a:r>
              <a:rPr lang="en-US" sz="2000" dirty="0"/>
              <a:t>Additive noise and DC shift have the least effect on the performance of the classifiers </a:t>
            </a:r>
            <a:br>
              <a:rPr lang="en-US" sz="2000" dirty="0"/>
            </a:br>
            <a:br>
              <a:rPr lang="en-US" sz="2000" dirty="0"/>
            </a:br>
            <a:endParaRPr lang="en-US" sz="2000" dirty="0"/>
          </a:p>
        </p:txBody>
      </p:sp>
      <p:pic>
        <p:nvPicPr>
          <p:cNvPr id="4" name="Picture 3">
            <a:extLst>
              <a:ext uri="{FF2B5EF4-FFF2-40B4-BE49-F238E27FC236}">
                <a16:creationId xmlns:a16="http://schemas.microsoft.com/office/drawing/2014/main" id="{E9D1101F-506D-496D-8B19-369329ED3541}"/>
              </a:ext>
            </a:extLst>
          </p:cNvPr>
          <p:cNvPicPr>
            <a:picLocks noChangeAspect="1"/>
          </p:cNvPicPr>
          <p:nvPr/>
        </p:nvPicPr>
        <p:blipFill>
          <a:blip r:embed="rId2"/>
          <a:stretch>
            <a:fillRect/>
          </a:stretch>
        </p:blipFill>
        <p:spPr>
          <a:xfrm>
            <a:off x="3278467" y="2196865"/>
            <a:ext cx="5230154" cy="4092230"/>
          </a:xfrm>
          <a:prstGeom prst="rect">
            <a:avLst/>
          </a:prstGeom>
        </p:spPr>
      </p:pic>
    </p:spTree>
    <p:extLst>
      <p:ext uri="{BB962C8B-B14F-4D97-AF65-F5344CB8AC3E}">
        <p14:creationId xmlns:p14="http://schemas.microsoft.com/office/powerpoint/2010/main" val="465437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51934-F837-4BA3-9C9C-5A1F61FDF82E}"/>
              </a:ext>
            </a:extLst>
          </p:cNvPr>
          <p:cNvSpPr>
            <a:spLocks noGrp="1"/>
          </p:cNvSpPr>
          <p:nvPr>
            <p:ph type="title"/>
          </p:nvPr>
        </p:nvSpPr>
        <p:spPr>
          <a:xfrm>
            <a:off x="216031" y="228437"/>
            <a:ext cx="10515600" cy="667110"/>
          </a:xfrm>
        </p:spPr>
        <p:txBody>
          <a:bodyPr>
            <a:normAutofit/>
          </a:bodyPr>
          <a:lstStyle/>
          <a:p>
            <a:r>
              <a:rPr lang="en-US" sz="3200" b="1" u="sng" dirty="0">
                <a:solidFill>
                  <a:schemeClr val="accent1"/>
                </a:solidFill>
              </a:rPr>
              <a:t>Conclusion</a:t>
            </a:r>
          </a:p>
        </p:txBody>
      </p:sp>
      <p:sp>
        <p:nvSpPr>
          <p:cNvPr id="3" name="Content Placeholder 2">
            <a:extLst>
              <a:ext uri="{FF2B5EF4-FFF2-40B4-BE49-F238E27FC236}">
                <a16:creationId xmlns:a16="http://schemas.microsoft.com/office/drawing/2014/main" id="{27560918-E23F-4F41-9A46-AEC096BBCC3D}"/>
              </a:ext>
            </a:extLst>
          </p:cNvPr>
          <p:cNvSpPr>
            <a:spLocks noGrp="1"/>
          </p:cNvSpPr>
          <p:nvPr>
            <p:ph idx="1"/>
          </p:nvPr>
        </p:nvSpPr>
        <p:spPr>
          <a:xfrm>
            <a:off x="607243" y="1225484"/>
            <a:ext cx="11584757" cy="5036320"/>
          </a:xfrm>
        </p:spPr>
        <p:txBody>
          <a:bodyPr>
            <a:normAutofit/>
          </a:bodyPr>
          <a:lstStyle/>
          <a:p>
            <a:r>
              <a:rPr lang="en-US" sz="2000" dirty="0"/>
              <a:t>Presented a self-supervised framework, </a:t>
            </a:r>
            <a:r>
              <a:rPr lang="en-US" sz="2000" dirty="0" err="1"/>
              <a:t>SeqCLR</a:t>
            </a:r>
            <a:r>
              <a:rPr lang="en-US" sz="2000" dirty="0"/>
              <a:t>, for learning EEG signal representations.</a:t>
            </a:r>
          </a:p>
          <a:p>
            <a:r>
              <a:rPr lang="en-US" sz="2000" dirty="0"/>
              <a:t>Adapted the </a:t>
            </a:r>
            <a:r>
              <a:rPr lang="en-US" sz="2000" dirty="0" err="1"/>
              <a:t>SimCLR</a:t>
            </a:r>
            <a:r>
              <a:rPr lang="en-US" sz="2000" dirty="0"/>
              <a:t> framework to time-series data to boost sample-efficiency and classification accuracy across three specific tasks:</a:t>
            </a:r>
          </a:p>
          <a:p>
            <a:pPr lvl="1"/>
            <a:r>
              <a:rPr lang="en-US" sz="1800" dirty="0"/>
              <a:t>Emotion recognition on the SEED dataset</a:t>
            </a:r>
          </a:p>
          <a:p>
            <a:pPr lvl="1"/>
            <a:r>
              <a:rPr lang="en-US" sz="1800" dirty="0"/>
              <a:t>Normal/abnormal classification on the TUH dataset</a:t>
            </a:r>
          </a:p>
          <a:p>
            <a:pPr lvl="1"/>
            <a:r>
              <a:rPr lang="en-US" sz="1800" dirty="0"/>
              <a:t>Sleep-stage scoring on the </a:t>
            </a:r>
            <a:r>
              <a:rPr lang="en-US" sz="1800" dirty="0" err="1"/>
              <a:t>SleepEDF</a:t>
            </a:r>
            <a:r>
              <a:rPr lang="en-US" sz="1800" dirty="0"/>
              <a:t> dataset</a:t>
            </a:r>
          </a:p>
          <a:p>
            <a:r>
              <a:rPr lang="en-US" sz="2000" dirty="0"/>
              <a:t>Achieved improved performance over other baseline self-supervised models and, with fine-tuning, surpassed current state-of-the-art supervised models in emotion recognition and sleep staging.</a:t>
            </a:r>
          </a:p>
          <a:p>
            <a:r>
              <a:rPr lang="en-US" sz="2000" dirty="0"/>
              <a:t>Implemented six augmentations, identifying masking and scaling as particularly critical for feature extraction in downstream tasks.</a:t>
            </a:r>
          </a:p>
          <a:p>
            <a:r>
              <a:rPr lang="en-US" sz="2000" dirty="0"/>
              <a:t>Demonstrated that self-supervised and contrastive learning is effective for deriving valuable representations from EEG data.</a:t>
            </a:r>
          </a:p>
        </p:txBody>
      </p:sp>
    </p:spTree>
    <p:extLst>
      <p:ext uri="{BB962C8B-B14F-4D97-AF65-F5344CB8AC3E}">
        <p14:creationId xmlns:p14="http://schemas.microsoft.com/office/powerpoint/2010/main" val="38552175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61840-8A60-41F3-A3E8-7454CF2CA25A}"/>
              </a:ext>
            </a:extLst>
          </p:cNvPr>
          <p:cNvSpPr>
            <a:spLocks noGrp="1"/>
          </p:cNvSpPr>
          <p:nvPr>
            <p:ph type="title"/>
          </p:nvPr>
        </p:nvSpPr>
        <p:spPr>
          <a:xfrm>
            <a:off x="220226" y="128990"/>
            <a:ext cx="10515600" cy="644734"/>
          </a:xfrm>
        </p:spPr>
        <p:txBody>
          <a:bodyPr>
            <a:normAutofit/>
          </a:bodyPr>
          <a:lstStyle/>
          <a:p>
            <a:r>
              <a:rPr lang="en-US" sz="3200" b="1" u="sng" dirty="0">
                <a:solidFill>
                  <a:schemeClr val="accent1"/>
                </a:solidFill>
              </a:rPr>
              <a:t>Why self-supervised learning:</a:t>
            </a:r>
            <a:endParaRPr lang="en-US" sz="3200" dirty="0">
              <a:solidFill>
                <a:schemeClr val="accent1"/>
              </a:solidFill>
            </a:endParaRPr>
          </a:p>
        </p:txBody>
      </p:sp>
      <p:sp>
        <p:nvSpPr>
          <p:cNvPr id="3" name="Content Placeholder 2">
            <a:extLst>
              <a:ext uri="{FF2B5EF4-FFF2-40B4-BE49-F238E27FC236}">
                <a16:creationId xmlns:a16="http://schemas.microsoft.com/office/drawing/2014/main" id="{14F05A9E-D1BD-4705-A201-337D286A57EC}"/>
              </a:ext>
            </a:extLst>
          </p:cNvPr>
          <p:cNvSpPr>
            <a:spLocks noGrp="1"/>
          </p:cNvSpPr>
          <p:nvPr>
            <p:ph idx="1"/>
          </p:nvPr>
        </p:nvSpPr>
        <p:spPr>
          <a:xfrm>
            <a:off x="380999" y="1055077"/>
            <a:ext cx="11234895" cy="4546880"/>
          </a:xfrm>
        </p:spPr>
        <p:txBody>
          <a:bodyPr>
            <a:normAutofit/>
          </a:bodyPr>
          <a:lstStyle/>
          <a:p>
            <a:r>
              <a:rPr lang="en-US" sz="2000" dirty="0"/>
              <a:t>Advanced machine learning techniques need large, labeled EEG datasets because EEG is complex and is usually contaminated with significant artifacts.</a:t>
            </a:r>
          </a:p>
          <a:p>
            <a:r>
              <a:rPr lang="en-US" sz="2000" dirty="0"/>
              <a:t>EEG data collection and labeling are expensive.</a:t>
            </a:r>
          </a:p>
          <a:p>
            <a:r>
              <a:rPr lang="en-US" sz="2000" dirty="0"/>
              <a:t>Combining datasets is infeasible due to inconsistent experimental paradigms.</a:t>
            </a:r>
          </a:p>
          <a:p>
            <a:r>
              <a:rPr lang="en-US" sz="2000" dirty="0"/>
              <a:t>Publicly available labeled EEG data is limited and existing datasets are small and incompatible.</a:t>
            </a:r>
          </a:p>
          <a:p>
            <a:r>
              <a:rPr lang="en-US" sz="2000" dirty="0"/>
              <a:t>Self-supervised learning (SSL) enables learning from varied EEG setups and trials.</a:t>
            </a:r>
          </a:p>
          <a:p>
            <a:r>
              <a:rPr lang="en-US" sz="2000" dirty="0"/>
              <a:t>SSL is useful with limited labeled data and costly manual labeling.</a:t>
            </a:r>
          </a:p>
          <a:p>
            <a:r>
              <a:rPr lang="en-US" sz="2000" dirty="0"/>
              <a:t>Unlike traditional supervised models that begin with random initial parameters—weights, kernels, and biases—which require extensive labeled data to optimize effectively, SSL utilizes unlabeled data to pre-train these parameters.</a:t>
            </a:r>
          </a:p>
          <a:p>
            <a:r>
              <a:rPr lang="en-US" sz="2000" dirty="0"/>
              <a:t>This pre-training enhances model accuracy by providing a more accurate starting point for parameter tuning and accelerates the learning process by reducing reliance on labeled data.</a:t>
            </a:r>
          </a:p>
          <a:p>
            <a:pPr marL="0" indent="0">
              <a:buNone/>
            </a:pPr>
            <a:endParaRPr lang="en-US" sz="2000" dirty="0"/>
          </a:p>
          <a:p>
            <a:endParaRPr lang="en-US" sz="2000" dirty="0"/>
          </a:p>
          <a:p>
            <a:pPr marL="0" indent="0">
              <a:buNone/>
            </a:pPr>
            <a:endParaRPr lang="en-US" sz="2000" dirty="0"/>
          </a:p>
        </p:txBody>
      </p:sp>
    </p:spTree>
    <p:extLst>
      <p:ext uri="{BB962C8B-B14F-4D97-AF65-F5344CB8AC3E}">
        <p14:creationId xmlns:p14="http://schemas.microsoft.com/office/powerpoint/2010/main" val="4685782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02A459-E5BF-4D33-9D90-A2BB2AF697A6}"/>
              </a:ext>
            </a:extLst>
          </p:cNvPr>
          <p:cNvSpPr>
            <a:spLocks noGrp="1"/>
          </p:cNvSpPr>
          <p:nvPr>
            <p:ph type="title"/>
          </p:nvPr>
        </p:nvSpPr>
        <p:spPr>
          <a:xfrm>
            <a:off x="69501" y="0"/>
            <a:ext cx="10515600" cy="780387"/>
          </a:xfrm>
        </p:spPr>
        <p:txBody>
          <a:bodyPr>
            <a:normAutofit/>
          </a:bodyPr>
          <a:lstStyle/>
          <a:p>
            <a:r>
              <a:rPr lang="en-US" sz="2800" b="1" u="sng" dirty="0">
                <a:solidFill>
                  <a:schemeClr val="accent1"/>
                </a:solidFill>
              </a:rPr>
              <a:t>OVERVIEW OF SELF-SUPERVISED LEARNING</a:t>
            </a:r>
            <a:r>
              <a:rPr lang="en-US" sz="2800" dirty="0"/>
              <a:t> </a:t>
            </a:r>
          </a:p>
        </p:txBody>
      </p:sp>
      <p:sp>
        <p:nvSpPr>
          <p:cNvPr id="3" name="Content Placeholder 2">
            <a:extLst>
              <a:ext uri="{FF2B5EF4-FFF2-40B4-BE49-F238E27FC236}">
                <a16:creationId xmlns:a16="http://schemas.microsoft.com/office/drawing/2014/main" id="{03C4E7FF-5F5D-437F-B311-0182D7856391}"/>
              </a:ext>
            </a:extLst>
          </p:cNvPr>
          <p:cNvSpPr>
            <a:spLocks noGrp="1"/>
          </p:cNvSpPr>
          <p:nvPr>
            <p:ph idx="1"/>
          </p:nvPr>
        </p:nvSpPr>
        <p:spPr>
          <a:xfrm>
            <a:off x="340806" y="891128"/>
            <a:ext cx="11260015" cy="5228318"/>
          </a:xfrm>
        </p:spPr>
        <p:txBody>
          <a:bodyPr>
            <a:normAutofit fontScale="77500" lnSpcReduction="20000"/>
          </a:bodyPr>
          <a:lstStyle/>
          <a:p>
            <a:r>
              <a:rPr lang="en-US" dirty="0"/>
              <a:t>There are two steps in self-supervised learning: Pretext Task and Downstream Task.</a:t>
            </a:r>
          </a:p>
          <a:p>
            <a:pPr marL="0" indent="0">
              <a:buNone/>
            </a:pPr>
            <a:endParaRPr lang="en-US" dirty="0"/>
          </a:p>
          <a:p>
            <a:r>
              <a:rPr lang="en-US" dirty="0"/>
              <a:t>The ‘</a:t>
            </a:r>
            <a:r>
              <a:rPr lang="en-US" dirty="0">
                <a:solidFill>
                  <a:srgbClr val="C00000"/>
                </a:solidFill>
              </a:rPr>
              <a:t>pretext task</a:t>
            </a:r>
            <a:r>
              <a:rPr lang="en-US" dirty="0"/>
              <a:t>’:</a:t>
            </a:r>
          </a:p>
          <a:p>
            <a:pPr lvl="1"/>
            <a:r>
              <a:rPr lang="en-US" dirty="0"/>
              <a:t>Creates a good model starting point using both labeled and unlabeled data.</a:t>
            </a:r>
          </a:p>
          <a:p>
            <a:pPr lvl="1"/>
            <a:r>
              <a:rPr lang="en-US" dirty="0"/>
              <a:t>This task helps develop initial model parameters and useful data features.</a:t>
            </a:r>
          </a:p>
          <a:p>
            <a:pPr lvl="1"/>
            <a:r>
              <a:rPr lang="en-US" dirty="0"/>
              <a:t>These features capture general data characteristics, not specific details.</a:t>
            </a:r>
          </a:p>
          <a:p>
            <a:pPr lvl="1"/>
            <a:r>
              <a:rPr lang="en-US" dirty="0"/>
              <a:t>For EEG data, features might capture overall brain activity patterns, not specific conditions like seizures.</a:t>
            </a:r>
          </a:p>
          <a:p>
            <a:pPr marL="457200" lvl="1" indent="0">
              <a:buNone/>
            </a:pPr>
            <a:endParaRPr lang="en-US" dirty="0"/>
          </a:p>
          <a:p>
            <a:r>
              <a:rPr lang="en-US" dirty="0"/>
              <a:t>The ‘</a:t>
            </a:r>
            <a:r>
              <a:rPr lang="en-US" dirty="0">
                <a:solidFill>
                  <a:srgbClr val="C00000"/>
                </a:solidFill>
              </a:rPr>
              <a:t>downstream task</a:t>
            </a:r>
            <a:r>
              <a:rPr lang="en-US" dirty="0"/>
              <a:t>’:</a:t>
            </a:r>
          </a:p>
          <a:p>
            <a:pPr lvl="1"/>
            <a:r>
              <a:rPr lang="en-US" dirty="0"/>
              <a:t>Refines the model with labeled data.</a:t>
            </a:r>
          </a:p>
          <a:p>
            <a:pPr lvl="1"/>
            <a:r>
              <a:rPr lang="en-US" dirty="0"/>
              <a:t>The last layer adjusts to work well with existing layers.</a:t>
            </a:r>
          </a:p>
          <a:p>
            <a:pPr lvl="1"/>
            <a:r>
              <a:rPr lang="en-US" dirty="0"/>
              <a:t>Fine-tune the entire model by adjusting all layers.</a:t>
            </a:r>
          </a:p>
          <a:p>
            <a:pPr marL="457200" lvl="1" indent="0">
              <a:buNone/>
            </a:pPr>
            <a:endParaRPr lang="en-US" dirty="0"/>
          </a:p>
          <a:p>
            <a:r>
              <a:rPr lang="en-US" dirty="0"/>
              <a:t>Unlike traditional supervised learning, SSL uses initial parameters from the pretext task, not random.</a:t>
            </a:r>
          </a:p>
          <a:p>
            <a:r>
              <a:rPr lang="en-US" dirty="0"/>
              <a:t>This inherited setup improves performance, especially with scarce labeled data, by leveraging the broad understanding from the pretext task.</a:t>
            </a:r>
          </a:p>
          <a:p>
            <a:endParaRPr lang="en-US" dirty="0"/>
          </a:p>
          <a:p>
            <a:endParaRPr lang="en-US" dirty="0"/>
          </a:p>
        </p:txBody>
      </p:sp>
    </p:spTree>
    <p:extLst>
      <p:ext uri="{BB962C8B-B14F-4D97-AF65-F5344CB8AC3E}">
        <p14:creationId xmlns:p14="http://schemas.microsoft.com/office/powerpoint/2010/main" val="614551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A1B066-22BC-46FC-A8C9-CB11BCE4F624}"/>
              </a:ext>
            </a:extLst>
          </p:cNvPr>
          <p:cNvSpPr>
            <a:spLocks noGrp="1"/>
          </p:cNvSpPr>
          <p:nvPr>
            <p:ph idx="1"/>
          </p:nvPr>
        </p:nvSpPr>
        <p:spPr>
          <a:xfrm>
            <a:off x="466725" y="1192211"/>
            <a:ext cx="10934700" cy="4813301"/>
          </a:xfrm>
        </p:spPr>
        <p:txBody>
          <a:bodyPr>
            <a:normAutofit/>
          </a:bodyPr>
          <a:lstStyle/>
          <a:p>
            <a:r>
              <a:rPr lang="en-US" sz="2000" dirty="0"/>
              <a:t>Contrastive pretext techniques identify </a:t>
            </a:r>
            <a:r>
              <a:rPr lang="en-US" sz="2000" dirty="0">
                <a:solidFill>
                  <a:srgbClr val="C00000"/>
                </a:solidFill>
              </a:rPr>
              <a:t>differences between augmentations </a:t>
            </a:r>
            <a:r>
              <a:rPr lang="en-US" sz="2000" dirty="0"/>
              <a:t>of input data, labeled or not.</a:t>
            </a:r>
          </a:p>
          <a:p>
            <a:pPr marL="0" indent="0">
              <a:buNone/>
            </a:pPr>
            <a:endParaRPr lang="en-US" sz="2000" dirty="0"/>
          </a:p>
          <a:p>
            <a:r>
              <a:rPr lang="en-US" sz="2000" dirty="0"/>
              <a:t>Augmented inputs are </a:t>
            </a:r>
            <a:r>
              <a:rPr lang="en-US" sz="2000" dirty="0">
                <a:solidFill>
                  <a:srgbClr val="C00000"/>
                </a:solidFill>
              </a:rPr>
              <a:t>paired</a:t>
            </a:r>
            <a:r>
              <a:rPr lang="en-US" sz="2000" dirty="0"/>
              <a:t> with the original data to form contrastive pairs.</a:t>
            </a:r>
          </a:p>
          <a:p>
            <a:pPr marL="0" indent="0">
              <a:buNone/>
            </a:pPr>
            <a:endParaRPr lang="en-US" sz="2000" dirty="0"/>
          </a:p>
          <a:p>
            <a:r>
              <a:rPr lang="en-US" sz="2000" dirty="0"/>
              <a:t>Pairs can include one original and one augmented input or two different augmentations of the same input.</a:t>
            </a:r>
          </a:p>
          <a:p>
            <a:pPr marL="0" indent="0">
              <a:buNone/>
            </a:pPr>
            <a:endParaRPr lang="en-US" sz="2000" dirty="0"/>
          </a:p>
          <a:p>
            <a:r>
              <a:rPr lang="en-US" sz="2000" dirty="0"/>
              <a:t>These pairs train the model using a contrastive loss function.</a:t>
            </a:r>
          </a:p>
          <a:p>
            <a:endParaRPr lang="en-US" sz="2000" dirty="0"/>
          </a:p>
          <a:p>
            <a:r>
              <a:rPr lang="en-US" sz="2000" dirty="0"/>
              <a:t>The objective is to maximize the agreement between positive pairs (instances from the same sample) and minimize the agreement between negative pairs (instances from different samples)</a:t>
            </a:r>
          </a:p>
          <a:p>
            <a:pPr marL="0" indent="0">
              <a:buNone/>
            </a:pPr>
            <a:endParaRPr lang="en-US" sz="2000" dirty="0"/>
          </a:p>
        </p:txBody>
      </p:sp>
      <p:sp>
        <p:nvSpPr>
          <p:cNvPr id="4" name="Title 1">
            <a:extLst>
              <a:ext uri="{FF2B5EF4-FFF2-40B4-BE49-F238E27FC236}">
                <a16:creationId xmlns:a16="http://schemas.microsoft.com/office/drawing/2014/main" id="{5E45985B-E1A4-40B0-B0BC-11FDAB492152}"/>
              </a:ext>
            </a:extLst>
          </p:cNvPr>
          <p:cNvSpPr>
            <a:spLocks noGrp="1"/>
          </p:cNvSpPr>
          <p:nvPr>
            <p:ph type="title"/>
          </p:nvPr>
        </p:nvSpPr>
        <p:spPr>
          <a:xfrm>
            <a:off x="119062" y="117476"/>
            <a:ext cx="10515600" cy="806450"/>
          </a:xfrm>
        </p:spPr>
        <p:txBody>
          <a:bodyPr>
            <a:normAutofit/>
          </a:bodyPr>
          <a:lstStyle/>
          <a:p>
            <a:r>
              <a:rPr lang="en-US" sz="2800" b="1" u="sng" dirty="0">
                <a:solidFill>
                  <a:schemeClr val="accent1"/>
                </a:solidFill>
              </a:rPr>
              <a:t>CONTRASTIVE PRETEXT TECHNIQUES:  </a:t>
            </a:r>
          </a:p>
        </p:txBody>
      </p:sp>
    </p:spTree>
    <p:extLst>
      <p:ext uri="{BB962C8B-B14F-4D97-AF65-F5344CB8AC3E}">
        <p14:creationId xmlns:p14="http://schemas.microsoft.com/office/powerpoint/2010/main" val="332021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31C51-4F1E-40C2-B2B4-928A9C886F25}"/>
              </a:ext>
            </a:extLst>
          </p:cNvPr>
          <p:cNvSpPr>
            <a:spLocks noGrp="1"/>
          </p:cNvSpPr>
          <p:nvPr>
            <p:ph type="title"/>
          </p:nvPr>
        </p:nvSpPr>
        <p:spPr>
          <a:xfrm>
            <a:off x="152400" y="18256"/>
            <a:ext cx="10515600" cy="1110458"/>
          </a:xfrm>
        </p:spPr>
        <p:txBody>
          <a:bodyPr>
            <a:normAutofit/>
          </a:bodyPr>
          <a:lstStyle/>
          <a:p>
            <a:r>
              <a:rPr lang="en-US" sz="3200" b="1" u="sng" dirty="0">
                <a:solidFill>
                  <a:schemeClr val="accent1"/>
                </a:solidFill>
              </a:rPr>
              <a:t>About this paper</a:t>
            </a:r>
          </a:p>
        </p:txBody>
      </p:sp>
      <p:sp>
        <p:nvSpPr>
          <p:cNvPr id="3" name="Content Placeholder 2">
            <a:extLst>
              <a:ext uri="{FF2B5EF4-FFF2-40B4-BE49-F238E27FC236}">
                <a16:creationId xmlns:a16="http://schemas.microsoft.com/office/drawing/2014/main" id="{73A3C496-A71F-446F-8093-030149A88E7E}"/>
              </a:ext>
            </a:extLst>
          </p:cNvPr>
          <p:cNvSpPr>
            <a:spLocks noGrp="1"/>
          </p:cNvSpPr>
          <p:nvPr>
            <p:ph idx="1"/>
          </p:nvPr>
        </p:nvSpPr>
        <p:spPr>
          <a:xfrm>
            <a:off x="642937" y="1128714"/>
            <a:ext cx="10515600" cy="4351338"/>
          </a:xfrm>
        </p:spPr>
        <p:txBody>
          <a:bodyPr>
            <a:normAutofit fontScale="92500" lnSpcReduction="20000"/>
          </a:bodyPr>
          <a:lstStyle/>
          <a:p>
            <a:r>
              <a:rPr lang="en-US" sz="2400" dirty="0"/>
              <a:t>Present a framework for learning EEG signal representations via contrastive learning.</a:t>
            </a:r>
          </a:p>
          <a:p>
            <a:endParaRPr lang="en-US" sz="2400" dirty="0"/>
          </a:p>
          <a:p>
            <a:r>
              <a:rPr lang="en-US" sz="2400" dirty="0"/>
              <a:t>Modify the </a:t>
            </a:r>
            <a:r>
              <a:rPr lang="en-US" sz="2400" dirty="0" err="1"/>
              <a:t>SimCLR</a:t>
            </a:r>
            <a:r>
              <a:rPr lang="en-US" sz="2400" dirty="0"/>
              <a:t> framework for time-series data to learn EEG representations.</a:t>
            </a:r>
          </a:p>
          <a:p>
            <a:pPr marL="0" indent="0">
              <a:buNone/>
            </a:pPr>
            <a:endParaRPr lang="en-US" sz="2400" dirty="0"/>
          </a:p>
          <a:p>
            <a:r>
              <a:rPr lang="en-US" sz="2400" dirty="0"/>
              <a:t>Extract features from a single channel at a time, allowing recombination of multi-channel recordings and fusion of datasets.</a:t>
            </a:r>
          </a:p>
          <a:p>
            <a:endParaRPr lang="en-US" sz="2400" dirty="0"/>
          </a:p>
          <a:p>
            <a:r>
              <a:rPr lang="en-US" sz="2400" dirty="0"/>
              <a:t>Apply the pre-trained encoder on three classification tasks:</a:t>
            </a:r>
          </a:p>
          <a:p>
            <a:pPr marL="0" indent="0">
              <a:buNone/>
            </a:pPr>
            <a:endParaRPr lang="en-US" sz="2400" dirty="0"/>
          </a:p>
          <a:p>
            <a:pPr lvl="1"/>
            <a:r>
              <a:rPr lang="en-US" sz="2000" dirty="0"/>
              <a:t>Emotion Recognition (ER) on the SEED dataset.</a:t>
            </a:r>
          </a:p>
          <a:p>
            <a:pPr lvl="1"/>
            <a:r>
              <a:rPr lang="en-US" sz="2000" dirty="0"/>
              <a:t>Normal/Abnormal Classification (NAC) on the TUH dataset.</a:t>
            </a:r>
          </a:p>
          <a:p>
            <a:pPr lvl="1"/>
            <a:r>
              <a:rPr lang="en-US" sz="2000" dirty="0"/>
              <a:t>Sleep-stage scoring (SSS) on the </a:t>
            </a:r>
            <a:r>
              <a:rPr lang="en-US" sz="2000" dirty="0" err="1"/>
              <a:t>SleepEDF</a:t>
            </a:r>
            <a:r>
              <a:rPr lang="en-US" sz="2000" dirty="0"/>
              <a:t> dataset.</a:t>
            </a:r>
            <a:br>
              <a:rPr lang="en-US" sz="2000" dirty="0"/>
            </a:br>
            <a:br>
              <a:rPr lang="en-US" sz="2000" dirty="0"/>
            </a:br>
            <a:endParaRPr lang="en-US" sz="2000" dirty="0"/>
          </a:p>
        </p:txBody>
      </p:sp>
    </p:spTree>
    <p:extLst>
      <p:ext uri="{BB962C8B-B14F-4D97-AF65-F5344CB8AC3E}">
        <p14:creationId xmlns:p14="http://schemas.microsoft.com/office/powerpoint/2010/main" val="21707165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E9154-256B-4A33-89E3-D923D7514E22}"/>
              </a:ext>
            </a:extLst>
          </p:cNvPr>
          <p:cNvSpPr>
            <a:spLocks noGrp="1"/>
          </p:cNvSpPr>
          <p:nvPr>
            <p:ph type="title"/>
          </p:nvPr>
        </p:nvSpPr>
        <p:spPr>
          <a:xfrm>
            <a:off x="102910" y="124744"/>
            <a:ext cx="10515600" cy="690677"/>
          </a:xfrm>
        </p:spPr>
        <p:txBody>
          <a:bodyPr>
            <a:noAutofit/>
          </a:bodyPr>
          <a:lstStyle/>
          <a:p>
            <a:r>
              <a:rPr lang="en-US" sz="2800" b="1" u="sng" dirty="0">
                <a:solidFill>
                  <a:schemeClr val="accent1"/>
                </a:solidFill>
              </a:rPr>
              <a:t>Channel recombination and preprocessing </a:t>
            </a:r>
          </a:p>
        </p:txBody>
      </p:sp>
      <p:sp>
        <p:nvSpPr>
          <p:cNvPr id="3" name="Content Placeholder 2">
            <a:extLst>
              <a:ext uri="{FF2B5EF4-FFF2-40B4-BE49-F238E27FC236}">
                <a16:creationId xmlns:a16="http://schemas.microsoft.com/office/drawing/2014/main" id="{3C7220B1-DC4A-4037-80B7-AAA146842377}"/>
              </a:ext>
            </a:extLst>
          </p:cNvPr>
          <p:cNvSpPr>
            <a:spLocks noGrp="1"/>
          </p:cNvSpPr>
          <p:nvPr>
            <p:ph idx="1"/>
          </p:nvPr>
        </p:nvSpPr>
        <p:spPr>
          <a:xfrm>
            <a:off x="315798" y="954625"/>
            <a:ext cx="11741084" cy="5778631"/>
          </a:xfrm>
        </p:spPr>
        <p:txBody>
          <a:bodyPr>
            <a:normAutofit lnSpcReduction="10000"/>
          </a:bodyPr>
          <a:lstStyle/>
          <a:p>
            <a:r>
              <a:rPr lang="en-US" sz="2200" dirty="0"/>
              <a:t> </a:t>
            </a:r>
            <a:r>
              <a:rPr lang="en-US" sz="2200" b="1" dirty="0"/>
              <a:t>To learn the representation of a single-channel</a:t>
            </a:r>
          </a:p>
          <a:p>
            <a:pPr lvl="1"/>
            <a:r>
              <a:rPr lang="en-US" sz="2200" dirty="0"/>
              <a:t>Combine different datasets to obtain a larger one:</a:t>
            </a:r>
          </a:p>
          <a:p>
            <a:pPr marL="457200" lvl="1" indent="0">
              <a:buNone/>
            </a:pPr>
            <a:r>
              <a:rPr lang="en-US" sz="2000" dirty="0"/>
              <a:t> 	(1) TUH Normal/Abnormal EEG, (2) SEED dataset,</a:t>
            </a:r>
          </a:p>
          <a:p>
            <a:pPr marL="457200" lvl="1" indent="0">
              <a:buNone/>
            </a:pPr>
            <a:r>
              <a:rPr lang="en-US" sz="2000" dirty="0"/>
              <a:t>	(3) Sleep EDF, (4) Texas State University Resting State dataset, and (5) ISRUC-Sleep dataset  </a:t>
            </a:r>
            <a:br>
              <a:rPr lang="en-US" sz="2000" dirty="0"/>
            </a:br>
            <a:endParaRPr lang="en-US" sz="2200" dirty="0"/>
          </a:p>
          <a:p>
            <a:pPr lvl="1"/>
            <a:r>
              <a:rPr lang="en-US" sz="2200" dirty="0"/>
              <a:t>Recombine channels in a multi-channel recording to obtain more valid channels. </a:t>
            </a:r>
          </a:p>
          <a:p>
            <a:pPr lvl="1"/>
            <a:endParaRPr lang="en-US" sz="2000" dirty="0"/>
          </a:p>
          <a:p>
            <a:pPr lvl="1"/>
            <a:endParaRPr lang="en-US" sz="2000" dirty="0"/>
          </a:p>
          <a:p>
            <a:pPr lvl="1"/>
            <a:endParaRPr lang="en-US" sz="2000" dirty="0"/>
          </a:p>
          <a:p>
            <a:pPr lvl="1"/>
            <a:endParaRPr lang="en-US" sz="2000" dirty="0"/>
          </a:p>
          <a:p>
            <a:pPr lvl="1"/>
            <a:endParaRPr lang="en-US" sz="2000" dirty="0"/>
          </a:p>
          <a:p>
            <a:pPr marL="457200" lvl="1" indent="0">
              <a:buNone/>
            </a:pPr>
            <a:endParaRPr lang="en-US" sz="2000" dirty="0"/>
          </a:p>
          <a:p>
            <a:r>
              <a:rPr lang="en-US" sz="2200" b="1" dirty="0">
                <a:solidFill>
                  <a:schemeClr val="accent1"/>
                </a:solidFill>
                <a:latin typeface="CMBX10"/>
              </a:rPr>
              <a:t>Preprocessing</a:t>
            </a:r>
            <a:r>
              <a:rPr lang="en-US" sz="2200" b="1" dirty="0">
                <a:solidFill>
                  <a:srgbClr val="000000"/>
                </a:solidFill>
                <a:latin typeface="CMBX10"/>
              </a:rPr>
              <a:t> </a:t>
            </a:r>
            <a:r>
              <a:rPr lang="en-US" sz="2200" b="1" dirty="0">
                <a:solidFill>
                  <a:schemeClr val="accent1"/>
                </a:solidFill>
                <a:latin typeface="CMBX10"/>
              </a:rPr>
              <a:t>:</a:t>
            </a:r>
            <a:endParaRPr lang="en-US" sz="2200" dirty="0">
              <a:solidFill>
                <a:schemeClr val="accent1"/>
              </a:solidFill>
              <a:latin typeface="CMR10"/>
            </a:endParaRPr>
          </a:p>
          <a:p>
            <a:pPr lvl="1"/>
            <a:r>
              <a:rPr lang="en-US" sz="2000" dirty="0">
                <a:solidFill>
                  <a:srgbClr val="000000"/>
                </a:solidFill>
                <a:latin typeface="CMR10"/>
              </a:rPr>
              <a:t>Resampled all datasets to 200Hz.</a:t>
            </a:r>
          </a:p>
          <a:p>
            <a:pPr lvl="1"/>
            <a:r>
              <a:rPr lang="en-US" sz="2000" dirty="0">
                <a:solidFill>
                  <a:srgbClr val="000000"/>
                </a:solidFill>
                <a:latin typeface="CMR10"/>
              </a:rPr>
              <a:t>Applied a fifth-order band-pass Butterworth filter (0.3-80 Hz). </a:t>
            </a:r>
          </a:p>
          <a:p>
            <a:pPr lvl="1"/>
            <a:r>
              <a:rPr lang="en-US" sz="2000" dirty="0">
                <a:solidFill>
                  <a:srgbClr val="0D0D0D"/>
                </a:solidFill>
                <a:latin typeface="Söhne"/>
              </a:rPr>
              <a:t>Removed high-voltage channels (</a:t>
            </a:r>
            <a:r>
              <a:rPr lang="en-US" sz="2000" dirty="0">
                <a:solidFill>
                  <a:srgbClr val="000000"/>
                </a:solidFill>
                <a:latin typeface="CMR10"/>
              </a:rPr>
              <a:t>higher than 500 </a:t>
            </a:r>
            <a:r>
              <a:rPr lang="en-US" sz="2000" i="1" dirty="0">
                <a:solidFill>
                  <a:srgbClr val="000000"/>
                </a:solidFill>
                <a:latin typeface="CMMI10"/>
              </a:rPr>
              <a:t>µ</a:t>
            </a:r>
            <a:r>
              <a:rPr lang="en-US" sz="2000" dirty="0">
                <a:solidFill>
                  <a:srgbClr val="000000"/>
                </a:solidFill>
                <a:latin typeface="CMR10"/>
              </a:rPr>
              <a:t>Vs</a:t>
            </a:r>
            <a:r>
              <a:rPr lang="en-US" sz="2000" dirty="0">
                <a:solidFill>
                  <a:srgbClr val="0D0D0D"/>
                </a:solidFill>
                <a:latin typeface="Söhne"/>
              </a:rPr>
              <a:t>) as artifacts.</a:t>
            </a:r>
          </a:p>
          <a:p>
            <a:pPr lvl="1"/>
            <a:r>
              <a:rPr lang="en-US" sz="2000" dirty="0">
                <a:solidFill>
                  <a:srgbClr val="000000"/>
                </a:solidFill>
                <a:latin typeface="CMR10"/>
              </a:rPr>
              <a:t>Train the encoder </a:t>
            </a:r>
            <a:r>
              <a:rPr lang="en-US" sz="2000" dirty="0">
                <a:solidFill>
                  <a:srgbClr val="0D0D0D"/>
                </a:solidFill>
                <a:latin typeface="Söhne"/>
              </a:rPr>
              <a:t>with 20-second channel chunks</a:t>
            </a:r>
            <a:r>
              <a:rPr lang="en-US" sz="2000" dirty="0">
                <a:solidFill>
                  <a:srgbClr val="000000"/>
                </a:solidFill>
                <a:latin typeface="CMR10"/>
              </a:rPr>
              <a:t>.</a:t>
            </a:r>
            <a:endParaRPr lang="en-US" sz="2000" dirty="0"/>
          </a:p>
        </p:txBody>
      </p:sp>
      <p:pic>
        <p:nvPicPr>
          <p:cNvPr id="4" name="Picture 3">
            <a:extLst>
              <a:ext uri="{FF2B5EF4-FFF2-40B4-BE49-F238E27FC236}">
                <a16:creationId xmlns:a16="http://schemas.microsoft.com/office/drawing/2014/main" id="{693272FC-B503-420A-BCF1-2F3C9D52C524}"/>
              </a:ext>
            </a:extLst>
          </p:cNvPr>
          <p:cNvPicPr>
            <a:picLocks noChangeAspect="1"/>
          </p:cNvPicPr>
          <p:nvPr/>
        </p:nvPicPr>
        <p:blipFill>
          <a:blip r:embed="rId3"/>
          <a:stretch>
            <a:fillRect/>
          </a:stretch>
        </p:blipFill>
        <p:spPr>
          <a:xfrm>
            <a:off x="3619030" y="2900477"/>
            <a:ext cx="4816633" cy="1855356"/>
          </a:xfrm>
          <a:prstGeom prst="rect">
            <a:avLst/>
          </a:prstGeom>
        </p:spPr>
      </p:pic>
    </p:spTree>
    <p:extLst>
      <p:ext uri="{BB962C8B-B14F-4D97-AF65-F5344CB8AC3E}">
        <p14:creationId xmlns:p14="http://schemas.microsoft.com/office/powerpoint/2010/main" val="27103172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1D24C-689E-4C86-B155-FE170B6A4557}"/>
              </a:ext>
            </a:extLst>
          </p:cNvPr>
          <p:cNvSpPr>
            <a:spLocks noGrp="1"/>
          </p:cNvSpPr>
          <p:nvPr>
            <p:ph type="title"/>
          </p:nvPr>
        </p:nvSpPr>
        <p:spPr>
          <a:xfrm>
            <a:off x="150043" y="160042"/>
            <a:ext cx="10515600" cy="520995"/>
          </a:xfrm>
        </p:spPr>
        <p:txBody>
          <a:bodyPr>
            <a:normAutofit/>
          </a:bodyPr>
          <a:lstStyle/>
          <a:p>
            <a:r>
              <a:rPr lang="en-US" sz="2800" b="1" u="sng" dirty="0">
                <a:solidFill>
                  <a:schemeClr val="accent1"/>
                </a:solidFill>
              </a:rPr>
              <a:t>Channel augmentations: </a:t>
            </a:r>
          </a:p>
        </p:txBody>
      </p:sp>
      <p:sp>
        <p:nvSpPr>
          <p:cNvPr id="3" name="Content Placeholder 2">
            <a:extLst>
              <a:ext uri="{FF2B5EF4-FFF2-40B4-BE49-F238E27FC236}">
                <a16:creationId xmlns:a16="http://schemas.microsoft.com/office/drawing/2014/main" id="{46760800-BAA2-4CFD-B966-5C5464D9BBC8}"/>
              </a:ext>
            </a:extLst>
          </p:cNvPr>
          <p:cNvSpPr>
            <a:spLocks noGrp="1"/>
          </p:cNvSpPr>
          <p:nvPr>
            <p:ph idx="1"/>
          </p:nvPr>
        </p:nvSpPr>
        <p:spPr>
          <a:xfrm>
            <a:off x="504334" y="807145"/>
            <a:ext cx="11148088" cy="5688137"/>
          </a:xfrm>
        </p:spPr>
        <p:txBody>
          <a:bodyPr>
            <a:normAutofit/>
          </a:bodyPr>
          <a:lstStyle/>
          <a:p>
            <a:r>
              <a:rPr lang="en-US" sz="2000" dirty="0"/>
              <a:t>A key ingredient of contrastive learning is a set of augmentations (or transformations) that do not alter the semantic information of data.</a:t>
            </a:r>
          </a:p>
          <a:p>
            <a:r>
              <a:rPr lang="en-US" sz="2000" dirty="0"/>
              <a:t>A contrastive learning algorithm learns representations that are maximally similar for augmented instances of the same data point and minimally similar for different data points. </a:t>
            </a:r>
          </a:p>
          <a:p>
            <a:r>
              <a:rPr lang="en-US" sz="2000" dirty="0">
                <a:solidFill>
                  <a:srgbClr val="000000"/>
                </a:solidFill>
                <a:latin typeface="CMR10"/>
              </a:rPr>
              <a:t>The objective is to learn features that </a:t>
            </a:r>
            <a:r>
              <a:rPr lang="en-US" sz="2000" dirty="0">
                <a:solidFill>
                  <a:schemeClr val="accent1"/>
                </a:solidFill>
                <a:latin typeface="CMR10"/>
              </a:rPr>
              <a:t>reflect the high-level content of EEG signals</a:t>
            </a:r>
            <a:r>
              <a:rPr lang="en-US" sz="2000" dirty="0">
                <a:solidFill>
                  <a:srgbClr val="000000"/>
                </a:solidFill>
                <a:latin typeface="CMR10"/>
              </a:rPr>
              <a:t>.</a:t>
            </a:r>
            <a:r>
              <a:rPr lang="en-US" sz="2000" dirty="0"/>
              <a:t> </a:t>
            </a:r>
          </a:p>
          <a:p>
            <a:r>
              <a:rPr lang="en-US" sz="2000" dirty="0">
                <a:solidFill>
                  <a:srgbClr val="0D0D0D"/>
                </a:solidFill>
                <a:latin typeface="Söhne"/>
              </a:rPr>
              <a:t>Consulted neurologists on EEG data augmentations.</a:t>
            </a:r>
            <a:br>
              <a:rPr lang="en-US" sz="2000" dirty="0"/>
            </a:br>
            <a:br>
              <a:rPr lang="en-US" sz="2000" dirty="0"/>
            </a:br>
            <a:endParaRPr lang="en-US" sz="2000" dirty="0"/>
          </a:p>
        </p:txBody>
      </p:sp>
      <p:pic>
        <p:nvPicPr>
          <p:cNvPr id="4" name="Picture 3">
            <a:extLst>
              <a:ext uri="{FF2B5EF4-FFF2-40B4-BE49-F238E27FC236}">
                <a16:creationId xmlns:a16="http://schemas.microsoft.com/office/drawing/2014/main" id="{3CA76D41-8871-4272-857E-0BEC90CA8E18}"/>
              </a:ext>
            </a:extLst>
          </p:cNvPr>
          <p:cNvPicPr>
            <a:picLocks noChangeAspect="1"/>
          </p:cNvPicPr>
          <p:nvPr/>
        </p:nvPicPr>
        <p:blipFill>
          <a:blip r:embed="rId3"/>
          <a:stretch>
            <a:fillRect/>
          </a:stretch>
        </p:blipFill>
        <p:spPr>
          <a:xfrm>
            <a:off x="894272" y="3569026"/>
            <a:ext cx="4319134" cy="2926256"/>
          </a:xfrm>
          <a:prstGeom prst="rect">
            <a:avLst/>
          </a:prstGeom>
        </p:spPr>
      </p:pic>
      <p:pic>
        <p:nvPicPr>
          <p:cNvPr id="5" name="Picture 4">
            <a:extLst>
              <a:ext uri="{FF2B5EF4-FFF2-40B4-BE49-F238E27FC236}">
                <a16:creationId xmlns:a16="http://schemas.microsoft.com/office/drawing/2014/main" id="{C9D77E5A-2D04-4A3B-81FB-B60B4BD4488D}"/>
              </a:ext>
            </a:extLst>
          </p:cNvPr>
          <p:cNvPicPr>
            <a:picLocks noChangeAspect="1"/>
          </p:cNvPicPr>
          <p:nvPr/>
        </p:nvPicPr>
        <p:blipFill>
          <a:blip r:embed="rId4"/>
          <a:stretch>
            <a:fillRect/>
          </a:stretch>
        </p:blipFill>
        <p:spPr>
          <a:xfrm>
            <a:off x="6495954" y="3534866"/>
            <a:ext cx="4542049" cy="2862605"/>
          </a:xfrm>
          <a:prstGeom prst="rect">
            <a:avLst/>
          </a:prstGeom>
        </p:spPr>
      </p:pic>
    </p:spTree>
    <p:extLst>
      <p:ext uri="{BB962C8B-B14F-4D97-AF65-F5344CB8AC3E}">
        <p14:creationId xmlns:p14="http://schemas.microsoft.com/office/powerpoint/2010/main" val="35164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DA12F-AA8E-43EA-AB23-073188B30CE9}"/>
              </a:ext>
            </a:extLst>
          </p:cNvPr>
          <p:cNvSpPr>
            <a:spLocks noGrp="1"/>
          </p:cNvSpPr>
          <p:nvPr>
            <p:ph type="title"/>
          </p:nvPr>
        </p:nvSpPr>
        <p:spPr>
          <a:xfrm>
            <a:off x="75329" y="187470"/>
            <a:ext cx="10515600" cy="575401"/>
          </a:xfrm>
        </p:spPr>
        <p:txBody>
          <a:bodyPr>
            <a:normAutofit/>
          </a:bodyPr>
          <a:lstStyle/>
          <a:p>
            <a:r>
              <a:rPr lang="en-US" sz="2800" b="1" u="sng" dirty="0">
                <a:solidFill>
                  <a:schemeClr val="accent1"/>
                </a:solidFill>
              </a:rPr>
              <a:t>Learning algorithm</a:t>
            </a:r>
            <a:endParaRPr lang="en-US" sz="2800" u="sng" dirty="0">
              <a:solidFill>
                <a:schemeClr val="accent1"/>
              </a:solidFill>
            </a:endParaRPr>
          </a:p>
        </p:txBody>
      </p:sp>
      <p:sp>
        <p:nvSpPr>
          <p:cNvPr id="3" name="Content Placeholder 2">
            <a:extLst>
              <a:ext uri="{FF2B5EF4-FFF2-40B4-BE49-F238E27FC236}">
                <a16:creationId xmlns:a16="http://schemas.microsoft.com/office/drawing/2014/main" id="{8C12DCF7-A7F2-4604-AE4B-B21D5D6C7172}"/>
              </a:ext>
            </a:extLst>
          </p:cNvPr>
          <p:cNvSpPr>
            <a:spLocks noGrp="1"/>
          </p:cNvSpPr>
          <p:nvPr>
            <p:ph idx="1"/>
          </p:nvPr>
        </p:nvSpPr>
        <p:spPr>
          <a:xfrm>
            <a:off x="425249" y="902221"/>
            <a:ext cx="11226655" cy="5053557"/>
          </a:xfrm>
        </p:spPr>
        <p:txBody>
          <a:bodyPr>
            <a:normAutofit fontScale="92500" lnSpcReduction="10000"/>
          </a:bodyPr>
          <a:lstStyle/>
          <a:p>
            <a:r>
              <a:rPr lang="en-US" sz="2400" dirty="0" err="1"/>
              <a:t>SeqCLR</a:t>
            </a:r>
            <a:r>
              <a:rPr lang="en-US" sz="2400" dirty="0"/>
              <a:t> (Sequential Contrastive Learning of Representations) </a:t>
            </a:r>
            <a:r>
              <a:rPr lang="en-US" sz="2400" dirty="0">
                <a:sym typeface="Wingdings" panose="05000000000000000000" pitchFamily="2" charset="2"/>
              </a:rPr>
              <a:t> </a:t>
            </a:r>
            <a:r>
              <a:rPr lang="en-US" sz="2400" dirty="0"/>
              <a:t>Similar to </a:t>
            </a:r>
            <a:r>
              <a:rPr lang="en-US" sz="2400" dirty="0" err="1"/>
              <a:t>SimCLR</a:t>
            </a:r>
            <a:endParaRPr lang="en-US" sz="2400" dirty="0"/>
          </a:p>
          <a:p>
            <a:r>
              <a:rPr lang="en-US" sz="2400" dirty="0"/>
              <a:t>learns features by maximizing the similarity between differently augmented transformations of the same channel through a contrastive loss.</a:t>
            </a:r>
          </a:p>
          <a:p>
            <a:r>
              <a:rPr lang="en-US" sz="2400" dirty="0"/>
              <a:t>This model consists of four modules:</a:t>
            </a:r>
          </a:p>
          <a:p>
            <a:pPr lvl="1"/>
            <a:r>
              <a:rPr lang="en-US" sz="2000" dirty="0"/>
              <a:t>Channel Augmenter</a:t>
            </a:r>
          </a:p>
          <a:p>
            <a:pPr lvl="1"/>
            <a:r>
              <a:rPr lang="en-US" sz="2000" dirty="0"/>
              <a:t>Channel encoder</a:t>
            </a:r>
          </a:p>
          <a:p>
            <a:pPr lvl="1"/>
            <a:r>
              <a:rPr lang="en-US" sz="2000" dirty="0"/>
              <a:t>Projector</a:t>
            </a:r>
          </a:p>
          <a:p>
            <a:pPr lvl="1"/>
            <a:r>
              <a:rPr lang="en-US" sz="2000" dirty="0"/>
              <a:t>Contrastive loss</a:t>
            </a:r>
          </a:p>
          <a:p>
            <a:pPr marL="457200" lvl="1" indent="0">
              <a:buNone/>
            </a:pPr>
            <a:endParaRPr lang="en-US" sz="2000" dirty="0"/>
          </a:p>
          <a:p>
            <a:r>
              <a:rPr lang="en-US" sz="2400" b="1" dirty="0"/>
              <a:t>Channel Augmenter</a:t>
            </a:r>
          </a:p>
          <a:p>
            <a:pPr lvl="1"/>
            <a:r>
              <a:rPr lang="en-US" sz="2000" dirty="0"/>
              <a:t>Randomly transforms a mini-batch of </a:t>
            </a:r>
            <a:r>
              <a:rPr lang="en-US" sz="2000" i="1" dirty="0"/>
              <a:t>N </a:t>
            </a:r>
            <a:r>
              <a:rPr lang="en-US" sz="2000" dirty="0"/>
              <a:t>channels into 2</a:t>
            </a:r>
            <a:r>
              <a:rPr lang="en-US" sz="2000" i="1" dirty="0"/>
              <a:t>N </a:t>
            </a:r>
            <a:r>
              <a:rPr lang="en-US" sz="2000" dirty="0"/>
              <a:t>augmented channels.</a:t>
            </a:r>
          </a:p>
          <a:p>
            <a:pPr lvl="1"/>
            <a:r>
              <a:rPr lang="en-US" sz="2000" dirty="0">
                <a:solidFill>
                  <a:srgbClr val="0D0D0D"/>
                </a:solidFill>
                <a:latin typeface="Söhne"/>
              </a:rPr>
              <a:t>Randomly applies two augmentations to each channel, </a:t>
            </a:r>
            <a:r>
              <a:rPr lang="en-US" sz="2000" dirty="0"/>
              <a:t>resulting in a positive pair.</a:t>
            </a:r>
            <a:r>
              <a:rPr lang="en-US" sz="1600" dirty="0"/>
              <a:t> </a:t>
            </a:r>
          </a:p>
          <a:p>
            <a:pPr marL="0" indent="0">
              <a:buNone/>
            </a:pPr>
            <a:br>
              <a:rPr lang="en-US" dirty="0"/>
            </a:br>
            <a:r>
              <a:rPr lang="en-US" dirty="0"/>
              <a:t> </a:t>
            </a:r>
            <a:br>
              <a:rPr lang="en-US" dirty="0"/>
            </a:br>
            <a:endParaRPr lang="en-US" dirty="0"/>
          </a:p>
        </p:txBody>
      </p:sp>
      <p:pic>
        <p:nvPicPr>
          <p:cNvPr id="4" name="Picture 3">
            <a:extLst>
              <a:ext uri="{FF2B5EF4-FFF2-40B4-BE49-F238E27FC236}">
                <a16:creationId xmlns:a16="http://schemas.microsoft.com/office/drawing/2014/main" id="{C2DAF7C2-DCE6-4815-9D0C-1916CB308056}"/>
              </a:ext>
            </a:extLst>
          </p:cNvPr>
          <p:cNvPicPr>
            <a:picLocks noChangeAspect="1"/>
          </p:cNvPicPr>
          <p:nvPr/>
        </p:nvPicPr>
        <p:blipFill>
          <a:blip r:embed="rId3"/>
          <a:stretch>
            <a:fillRect/>
          </a:stretch>
        </p:blipFill>
        <p:spPr>
          <a:xfrm>
            <a:off x="3827827" y="4744275"/>
            <a:ext cx="4477136" cy="1900596"/>
          </a:xfrm>
          <a:prstGeom prst="rect">
            <a:avLst/>
          </a:prstGeom>
        </p:spPr>
      </p:pic>
    </p:spTree>
    <p:extLst>
      <p:ext uri="{BB962C8B-B14F-4D97-AF65-F5344CB8AC3E}">
        <p14:creationId xmlns:p14="http://schemas.microsoft.com/office/powerpoint/2010/main" val="1788363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CF000-DECF-4C5E-9C9F-A19F464FAC19}"/>
              </a:ext>
            </a:extLst>
          </p:cNvPr>
          <p:cNvSpPr>
            <a:spLocks noGrp="1"/>
          </p:cNvSpPr>
          <p:nvPr>
            <p:ph type="title"/>
          </p:nvPr>
        </p:nvSpPr>
        <p:spPr>
          <a:xfrm>
            <a:off x="169382" y="150895"/>
            <a:ext cx="10515600" cy="638102"/>
          </a:xfrm>
        </p:spPr>
        <p:txBody>
          <a:bodyPr>
            <a:normAutofit/>
          </a:bodyPr>
          <a:lstStyle/>
          <a:p>
            <a:r>
              <a:rPr lang="en-US" sz="3200" b="1" u="sng" dirty="0">
                <a:solidFill>
                  <a:schemeClr val="accent1"/>
                </a:solidFill>
              </a:rPr>
              <a:t>Channel encoder:</a:t>
            </a:r>
          </a:p>
        </p:txBody>
      </p:sp>
      <p:sp>
        <p:nvSpPr>
          <p:cNvPr id="3" name="Content Placeholder 2">
            <a:extLst>
              <a:ext uri="{FF2B5EF4-FFF2-40B4-BE49-F238E27FC236}">
                <a16:creationId xmlns:a16="http://schemas.microsoft.com/office/drawing/2014/main" id="{BCBEF75F-D2E7-42F4-AF86-0E853C5E1889}"/>
              </a:ext>
            </a:extLst>
          </p:cNvPr>
          <p:cNvSpPr>
            <a:spLocks noGrp="1"/>
          </p:cNvSpPr>
          <p:nvPr>
            <p:ph idx="1"/>
          </p:nvPr>
        </p:nvSpPr>
        <p:spPr>
          <a:xfrm>
            <a:off x="75329" y="751716"/>
            <a:ext cx="5531249" cy="6106283"/>
          </a:xfrm>
        </p:spPr>
        <p:txBody>
          <a:bodyPr>
            <a:normAutofit fontScale="77500" lnSpcReduction="20000"/>
          </a:bodyPr>
          <a:lstStyle/>
          <a:p>
            <a:pPr marL="0" indent="0">
              <a:buNone/>
            </a:pPr>
            <a:endParaRPr lang="en-US" sz="2900" b="1" dirty="0"/>
          </a:p>
          <a:p>
            <a:pPr lvl="1"/>
            <a:r>
              <a:rPr lang="en-US" sz="2600" dirty="0"/>
              <a:t>Transforms an input channel into four feature channels, maintaining the same length for each.</a:t>
            </a:r>
          </a:p>
          <a:p>
            <a:pPr marL="457200" lvl="1" indent="0">
              <a:buNone/>
            </a:pPr>
            <a:endParaRPr lang="en-US" sz="2600" dirty="0"/>
          </a:p>
          <a:p>
            <a:pPr lvl="1"/>
            <a:r>
              <a:rPr lang="en-US" sz="2600" dirty="0"/>
              <a:t>This feature allows encoding of sequences of varying lengths suitable for different downstream tasks. </a:t>
            </a:r>
          </a:p>
          <a:p>
            <a:pPr lvl="1"/>
            <a:endParaRPr lang="en-US" b="1" dirty="0"/>
          </a:p>
          <a:p>
            <a:r>
              <a:rPr lang="en-US" b="1" dirty="0"/>
              <a:t>Encoder Architectures</a:t>
            </a:r>
          </a:p>
          <a:p>
            <a:pPr lvl="1"/>
            <a:r>
              <a:rPr lang="en-US" b="1" dirty="0"/>
              <a:t>Recurrent Encoder</a:t>
            </a:r>
            <a:r>
              <a:rPr lang="en-US" dirty="0"/>
              <a:t>:</a:t>
            </a:r>
          </a:p>
          <a:p>
            <a:pPr lvl="2"/>
            <a:r>
              <a:rPr lang="en-US" sz="2300" dirty="0"/>
              <a:t>multi-scale input approach</a:t>
            </a:r>
          </a:p>
          <a:p>
            <a:pPr lvl="2"/>
            <a:r>
              <a:rPr lang="en-US" sz="2300" dirty="0"/>
              <a:t>employing </a:t>
            </a:r>
            <a:r>
              <a:rPr lang="en-US" sz="2300" dirty="0" err="1"/>
              <a:t>downsampling</a:t>
            </a:r>
            <a:r>
              <a:rPr lang="en-US" sz="2300" dirty="0"/>
              <a:t> and </a:t>
            </a:r>
            <a:r>
              <a:rPr lang="en-US" sz="2300" dirty="0" err="1"/>
              <a:t>upsampling</a:t>
            </a:r>
            <a:r>
              <a:rPr lang="en-US" sz="2300" dirty="0"/>
              <a:t> to allow GRU units to capture features at various time scales.</a:t>
            </a:r>
          </a:p>
          <a:p>
            <a:pPr lvl="2"/>
            <a:r>
              <a:rPr lang="en-US" sz="2300" dirty="0"/>
              <a:t> includes two recurrent residual units.</a:t>
            </a:r>
          </a:p>
          <a:p>
            <a:pPr lvl="1"/>
            <a:endParaRPr lang="en-US" dirty="0"/>
          </a:p>
          <a:p>
            <a:pPr lvl="1"/>
            <a:r>
              <a:rPr lang="en-US" b="1" dirty="0"/>
              <a:t>Convolutional Encoder</a:t>
            </a:r>
            <a:r>
              <a:rPr lang="en-US" dirty="0"/>
              <a:t>:</a:t>
            </a:r>
          </a:p>
          <a:p>
            <a:pPr lvl="2"/>
            <a:r>
              <a:rPr lang="en-US" sz="2300" dirty="0"/>
              <a:t>Employs reflection padding to match the kernel size of the convolution layers, ensuring the output length matches the input length. </a:t>
            </a:r>
          </a:p>
          <a:p>
            <a:pPr lvl="2"/>
            <a:r>
              <a:rPr lang="en-US" sz="2300" dirty="0"/>
              <a:t>includes four convolutional residual units</a:t>
            </a:r>
            <a:r>
              <a:rPr lang="en-US" dirty="0"/>
              <a:t>.</a:t>
            </a:r>
          </a:p>
          <a:p>
            <a:endParaRPr lang="en-US" dirty="0"/>
          </a:p>
        </p:txBody>
      </p:sp>
      <p:pic>
        <p:nvPicPr>
          <p:cNvPr id="4" name="Picture 3">
            <a:extLst>
              <a:ext uri="{FF2B5EF4-FFF2-40B4-BE49-F238E27FC236}">
                <a16:creationId xmlns:a16="http://schemas.microsoft.com/office/drawing/2014/main" id="{61085E75-CCD4-4BF8-BE24-C185EF70AF97}"/>
              </a:ext>
            </a:extLst>
          </p:cNvPr>
          <p:cNvPicPr>
            <a:picLocks noChangeAspect="1"/>
          </p:cNvPicPr>
          <p:nvPr/>
        </p:nvPicPr>
        <p:blipFill>
          <a:blip r:embed="rId3"/>
          <a:stretch>
            <a:fillRect/>
          </a:stretch>
        </p:blipFill>
        <p:spPr>
          <a:xfrm>
            <a:off x="5695406" y="1859500"/>
            <a:ext cx="6374526" cy="3148394"/>
          </a:xfrm>
          <a:prstGeom prst="rect">
            <a:avLst/>
          </a:prstGeom>
        </p:spPr>
      </p:pic>
      <p:pic>
        <p:nvPicPr>
          <p:cNvPr id="5" name="Picture 4">
            <a:extLst>
              <a:ext uri="{FF2B5EF4-FFF2-40B4-BE49-F238E27FC236}">
                <a16:creationId xmlns:a16="http://schemas.microsoft.com/office/drawing/2014/main" id="{46BA33BF-D534-4AEB-9853-394D03A01F66}"/>
              </a:ext>
            </a:extLst>
          </p:cNvPr>
          <p:cNvPicPr>
            <a:picLocks noChangeAspect="1"/>
          </p:cNvPicPr>
          <p:nvPr/>
        </p:nvPicPr>
        <p:blipFill>
          <a:blip r:embed="rId4"/>
          <a:stretch>
            <a:fillRect/>
          </a:stretch>
        </p:blipFill>
        <p:spPr>
          <a:xfrm>
            <a:off x="5991602" y="5103055"/>
            <a:ext cx="5899272" cy="381441"/>
          </a:xfrm>
          <a:prstGeom prst="rect">
            <a:avLst/>
          </a:prstGeom>
        </p:spPr>
      </p:pic>
    </p:spTree>
    <p:extLst>
      <p:ext uri="{BB962C8B-B14F-4D97-AF65-F5344CB8AC3E}">
        <p14:creationId xmlns:p14="http://schemas.microsoft.com/office/powerpoint/2010/main" val="6434285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2491</TotalTime>
  <Words>1775</Words>
  <Application>Microsoft Office PowerPoint</Application>
  <PresentationFormat>Widescreen</PresentationFormat>
  <Paragraphs>169</Paragraphs>
  <Slides>17</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Arial</vt:lpstr>
      <vt:lpstr>Calibri</vt:lpstr>
      <vt:lpstr>Calibri Light</vt:lpstr>
      <vt:lpstr>Cambria Math</vt:lpstr>
      <vt:lpstr>CMBX10</vt:lpstr>
      <vt:lpstr>CMMI10</vt:lpstr>
      <vt:lpstr>CMR10</vt:lpstr>
      <vt:lpstr>Söhne</vt:lpstr>
      <vt:lpstr>Wingdings</vt:lpstr>
      <vt:lpstr>Office Theme</vt:lpstr>
      <vt:lpstr>Contrastive Representation Learning for Electroencephalogram Classification  </vt:lpstr>
      <vt:lpstr>Why self-supervised learning:</vt:lpstr>
      <vt:lpstr>OVERVIEW OF SELF-SUPERVISED LEARNING </vt:lpstr>
      <vt:lpstr>CONTRASTIVE PRETEXT TECHNIQUES:  </vt:lpstr>
      <vt:lpstr>About this paper</vt:lpstr>
      <vt:lpstr>Channel recombination and preprocessing </vt:lpstr>
      <vt:lpstr>Channel augmentations: </vt:lpstr>
      <vt:lpstr>Learning algorithm</vt:lpstr>
      <vt:lpstr>Channel encoder:</vt:lpstr>
      <vt:lpstr>Projector:</vt:lpstr>
      <vt:lpstr>Contrastive loss:</vt:lpstr>
      <vt:lpstr>Classifier:</vt:lpstr>
      <vt:lpstr>Results on emotion recognition:</vt:lpstr>
      <vt:lpstr>Ablation study of channel recombination and dataset fusion </vt:lpstr>
      <vt:lpstr>Choosing effective augmentations: </vt:lpstr>
      <vt:lpstr>Ablation study of augmentations: </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Contrastive Representation Learning for Electroencephalogram Classification  </dc:title>
  <dc:creator>Nooshin Taheri Chatrudi</dc:creator>
  <cp:lastModifiedBy>Nooshin Taheri Chatrudi</cp:lastModifiedBy>
  <cp:revision>32</cp:revision>
  <dcterms:created xsi:type="dcterms:W3CDTF">2024-05-07T05:55:45Z</dcterms:created>
  <dcterms:modified xsi:type="dcterms:W3CDTF">2024-05-22T05:24:04Z</dcterms:modified>
</cp:coreProperties>
</file>