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53" autoAdjust="0"/>
  </p:normalViewPr>
  <p:slideViewPr>
    <p:cSldViewPr snapToGrid="0">
      <p:cViewPr varScale="1">
        <p:scale>
          <a:sx n="72" d="100"/>
          <a:sy n="72" d="100"/>
        </p:scale>
        <p:origin x="14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5673B-CABA-4D06-BB24-AD995BAF578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9C4AD4-3839-4180-BC77-774B54D5E2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Dataset</a:t>
          </a:r>
          <a:r>
            <a:rPr lang="en-US" dirty="0"/>
            <a:t>: PhysioNet EEG Motor Movement/Imagery</a:t>
          </a:r>
        </a:p>
      </dgm:t>
    </dgm:pt>
    <dgm:pt modelId="{A067B072-480F-4257-8669-C702A315D49C}" type="parTrans" cxnId="{1DEA82A6-9868-4F8B-A163-4198C3B964A8}">
      <dgm:prSet/>
      <dgm:spPr/>
      <dgm:t>
        <a:bodyPr/>
        <a:lstStyle/>
        <a:p>
          <a:endParaRPr lang="en-US"/>
        </a:p>
      </dgm:t>
    </dgm:pt>
    <dgm:pt modelId="{172542AA-0A5E-46C7-A8E2-B80DCE4FBA31}" type="sibTrans" cxnId="{1DEA82A6-9868-4F8B-A163-4198C3B964A8}">
      <dgm:prSet/>
      <dgm:spPr/>
      <dgm:t>
        <a:bodyPr/>
        <a:lstStyle/>
        <a:p>
          <a:endParaRPr lang="en-US"/>
        </a:p>
      </dgm:t>
    </dgm:pt>
    <dgm:pt modelId="{D678A7AD-E7FC-457E-97AC-67083189D5EE}">
      <dgm:prSet/>
      <dgm:spPr/>
      <dgm:t>
        <a:bodyPr/>
        <a:lstStyle/>
        <a:p>
          <a:pPr>
            <a:lnSpc>
              <a:spcPct val="100000"/>
            </a:lnSpc>
            <a:buFont typeface="+mj-lt"/>
            <a:buAutoNum type="arabicPeriod"/>
          </a:pPr>
          <a:r>
            <a:rPr lang="en-US" dirty="0"/>
            <a:t>109 subjects, 64 electrodes, 160 Hz sampling rate</a:t>
          </a:r>
        </a:p>
      </dgm:t>
    </dgm:pt>
    <dgm:pt modelId="{7BEA581A-C884-4C53-A032-1BC9728F56F6}" type="parTrans" cxnId="{30AA09C0-8A91-46FD-8CFC-4041C41731BA}">
      <dgm:prSet/>
      <dgm:spPr/>
      <dgm:t>
        <a:bodyPr/>
        <a:lstStyle/>
        <a:p>
          <a:endParaRPr lang="en-US"/>
        </a:p>
      </dgm:t>
    </dgm:pt>
    <dgm:pt modelId="{33AEE7FE-A7BF-4414-AC88-77F3DE12C29E}" type="sibTrans" cxnId="{30AA09C0-8A91-46FD-8CFC-4041C41731BA}">
      <dgm:prSet/>
      <dgm:spPr/>
      <dgm:t>
        <a:bodyPr/>
        <a:lstStyle/>
        <a:p>
          <a:endParaRPr lang="en-US"/>
        </a:p>
      </dgm:t>
    </dgm:pt>
    <dgm:pt modelId="{C8460D00-58AF-4111-91A9-CFA00B4D0D60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Tasks: left/right fist (L/R), both fists against both feet (F), and rest with eyes open(O)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Each trial lasted 8 seconds</a:t>
          </a:r>
        </a:p>
      </dgm:t>
    </dgm:pt>
    <dgm:pt modelId="{86EC1CAE-689B-4654-A70F-69AA89E7C269}" type="parTrans" cxnId="{89EB99BB-94A4-4AB3-A16B-5BBDA2385FA7}">
      <dgm:prSet/>
      <dgm:spPr/>
      <dgm:t>
        <a:bodyPr/>
        <a:lstStyle/>
        <a:p>
          <a:endParaRPr lang="en-US"/>
        </a:p>
      </dgm:t>
    </dgm:pt>
    <dgm:pt modelId="{7C8A86DA-B677-4D99-B7A9-2880E71F9410}" type="sibTrans" cxnId="{89EB99BB-94A4-4AB3-A16B-5BBDA2385FA7}">
      <dgm:prSet/>
      <dgm:spPr/>
      <dgm:t>
        <a:bodyPr/>
        <a:lstStyle/>
        <a:p>
          <a:endParaRPr lang="en-US"/>
        </a:p>
      </dgm:t>
    </dgm:pt>
    <dgm:pt modelId="{2E0A97F7-5B00-44D9-AA01-BF682FAAC46A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Used </a:t>
          </a:r>
          <a:r>
            <a:rPr lang="en-US" b="1" dirty="0"/>
            <a:t>3s</a:t>
          </a:r>
          <a:r>
            <a:rPr lang="en-US" dirty="0"/>
            <a:t> and </a:t>
          </a:r>
          <a:r>
            <a:rPr lang="en-US" b="1" dirty="0"/>
            <a:t>6s</a:t>
          </a:r>
          <a:r>
            <a:rPr lang="en-US" dirty="0"/>
            <a:t> EEG segments for 2-(L/R), 3-(L/R/O), and 4-class (</a:t>
          </a:r>
          <a:r>
            <a:rPr lang="pt-BR" dirty="0"/>
            <a:t>L/R/O/F</a:t>
          </a:r>
          <a:r>
            <a:rPr lang="en-US" dirty="0"/>
            <a:t>) classification</a:t>
          </a:r>
        </a:p>
      </dgm:t>
    </dgm:pt>
    <dgm:pt modelId="{2DB4C0EC-7549-41FC-B7D4-70463ED7119D}" type="parTrans" cxnId="{9B52283E-F4B3-4763-B66B-93FC655A7AE9}">
      <dgm:prSet/>
      <dgm:spPr/>
      <dgm:t>
        <a:bodyPr/>
        <a:lstStyle/>
        <a:p>
          <a:endParaRPr lang="en-US"/>
        </a:p>
      </dgm:t>
    </dgm:pt>
    <dgm:pt modelId="{12A958BD-405C-4129-819C-0A4CF6F910E2}" type="sibTrans" cxnId="{9B52283E-F4B3-4763-B66B-93FC655A7AE9}">
      <dgm:prSet/>
      <dgm:spPr/>
      <dgm:t>
        <a:bodyPr/>
        <a:lstStyle/>
        <a:p>
          <a:endParaRPr lang="en-US"/>
        </a:p>
      </dgm:t>
    </dgm:pt>
    <dgm:pt modelId="{6DC3CD3B-60AC-40D2-82F6-9D69C8B492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Preprocessing</a:t>
          </a:r>
          <a:r>
            <a:rPr lang="en-US"/>
            <a:t>:</a:t>
          </a:r>
        </a:p>
      </dgm:t>
    </dgm:pt>
    <dgm:pt modelId="{3CD5104D-438A-4B7F-9763-500C9B792561}" type="parTrans" cxnId="{71AEA0E0-3FD4-4D66-A4C2-C6006C291C53}">
      <dgm:prSet/>
      <dgm:spPr/>
      <dgm:t>
        <a:bodyPr/>
        <a:lstStyle/>
        <a:p>
          <a:endParaRPr lang="en-US"/>
        </a:p>
      </dgm:t>
    </dgm:pt>
    <dgm:pt modelId="{4BC96F68-B3DB-4E9B-80AA-69418843A01F}" type="sibTrans" cxnId="{71AEA0E0-3FD4-4D66-A4C2-C6006C291C53}">
      <dgm:prSet/>
      <dgm:spPr/>
      <dgm:t>
        <a:bodyPr/>
        <a:lstStyle/>
        <a:p>
          <a:endParaRPr lang="en-US"/>
        </a:p>
      </dgm:t>
    </dgm:pt>
    <dgm:pt modelId="{A12AA1C9-0B43-4998-BF53-2057B80085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Z-score normalization</a:t>
          </a:r>
          <a:r>
            <a:rPr lang="en-US"/>
            <a:t> applied to each EEG trial</a:t>
          </a:r>
        </a:p>
      </dgm:t>
    </dgm:pt>
    <dgm:pt modelId="{93EECA1F-B18C-4CD5-B02A-AE15E9484555}" type="parTrans" cxnId="{5383DB5F-4D2A-4396-B8E8-5DA4246E8F48}">
      <dgm:prSet/>
      <dgm:spPr/>
      <dgm:t>
        <a:bodyPr/>
        <a:lstStyle/>
        <a:p>
          <a:endParaRPr lang="en-US"/>
        </a:p>
      </dgm:t>
    </dgm:pt>
    <dgm:pt modelId="{FE3872E2-44A7-4E8D-890B-A90417D43192}" type="sibTrans" cxnId="{5383DB5F-4D2A-4396-B8E8-5DA4246E8F48}">
      <dgm:prSet/>
      <dgm:spPr/>
      <dgm:t>
        <a:bodyPr/>
        <a:lstStyle/>
        <a:p>
          <a:endParaRPr lang="en-US"/>
        </a:p>
      </dgm:t>
    </dgm:pt>
    <dgm:pt modelId="{1B5BFD73-7980-4A15-A6DB-B90D1FE6D8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 small </a:t>
          </a:r>
          <a:r>
            <a:rPr lang="en-US" b="1"/>
            <a:t>random noise (α = 0.01)</a:t>
          </a:r>
          <a:r>
            <a:rPr lang="en-US"/>
            <a:t> to improve generalization and avoid overfitting</a:t>
          </a:r>
        </a:p>
      </dgm:t>
    </dgm:pt>
    <dgm:pt modelId="{C08A3E30-F257-4B0C-8D86-8A27B35E774E}" type="parTrans" cxnId="{1D714E61-AD6D-4D4E-BDA1-7BCCB70E92EC}">
      <dgm:prSet/>
      <dgm:spPr/>
      <dgm:t>
        <a:bodyPr/>
        <a:lstStyle/>
        <a:p>
          <a:endParaRPr lang="en-US"/>
        </a:p>
      </dgm:t>
    </dgm:pt>
    <dgm:pt modelId="{75A58FEB-930F-469A-923F-81E6CF370A9D}" type="sibTrans" cxnId="{1D714E61-AD6D-4D4E-BDA1-7BCCB70E92EC}">
      <dgm:prSet/>
      <dgm:spPr/>
      <dgm:t>
        <a:bodyPr/>
        <a:lstStyle/>
        <a:p>
          <a:endParaRPr lang="en-US"/>
        </a:p>
      </dgm:t>
    </dgm:pt>
    <dgm:pt modelId="{34D967B8-3E95-4136-9717-AB5386D013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segmented from the motor imagery period</a:t>
          </a:r>
        </a:p>
      </dgm:t>
    </dgm:pt>
    <dgm:pt modelId="{DF36C95F-2B63-4A04-9347-5261A6527E09}" type="parTrans" cxnId="{15E5F6AF-143D-495F-AA77-02F8625C41BC}">
      <dgm:prSet/>
      <dgm:spPr/>
      <dgm:t>
        <a:bodyPr/>
        <a:lstStyle/>
        <a:p>
          <a:endParaRPr lang="en-US"/>
        </a:p>
      </dgm:t>
    </dgm:pt>
    <dgm:pt modelId="{EE34FCF6-0329-4C0F-B816-A9E0CCE5DBD7}" type="sibTrans" cxnId="{15E5F6AF-143D-495F-AA77-02F8625C41BC}">
      <dgm:prSet/>
      <dgm:spPr/>
      <dgm:t>
        <a:bodyPr/>
        <a:lstStyle/>
        <a:p>
          <a:endParaRPr lang="en-US"/>
        </a:p>
      </dgm:t>
    </dgm:pt>
    <dgm:pt modelId="{2E77961A-22AA-44AE-BA51-F2D1FA9C5B4C}" type="pres">
      <dgm:prSet presAssocID="{A1C5673B-CABA-4D06-BB24-AD995BAF5780}" presName="root" presStyleCnt="0">
        <dgm:presLayoutVars>
          <dgm:dir/>
          <dgm:resizeHandles val="exact"/>
        </dgm:presLayoutVars>
      </dgm:prSet>
      <dgm:spPr/>
    </dgm:pt>
    <dgm:pt modelId="{135CDF6B-0982-4442-B539-94F910E98114}" type="pres">
      <dgm:prSet presAssocID="{E09C4AD4-3839-4180-BC77-774B54D5E21C}" presName="compNode" presStyleCnt="0"/>
      <dgm:spPr/>
    </dgm:pt>
    <dgm:pt modelId="{0ED3920D-1F14-44FE-B2B5-F8D97625DD63}" type="pres">
      <dgm:prSet presAssocID="{E09C4AD4-3839-4180-BC77-774B54D5E2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1F5B0C4-432E-45C4-A04C-214327D6D20A}" type="pres">
      <dgm:prSet presAssocID="{E09C4AD4-3839-4180-BC77-774B54D5E21C}" presName="iconSpace" presStyleCnt="0"/>
      <dgm:spPr/>
    </dgm:pt>
    <dgm:pt modelId="{8664AE83-B5F7-4D95-89AB-E55484E4B409}" type="pres">
      <dgm:prSet presAssocID="{E09C4AD4-3839-4180-BC77-774B54D5E21C}" presName="parTx" presStyleLbl="revTx" presStyleIdx="0" presStyleCnt="4">
        <dgm:presLayoutVars>
          <dgm:chMax val="0"/>
          <dgm:chPref val="0"/>
        </dgm:presLayoutVars>
      </dgm:prSet>
      <dgm:spPr/>
    </dgm:pt>
    <dgm:pt modelId="{CB9858C1-D0C7-41D7-956D-5E22B2E2433D}" type="pres">
      <dgm:prSet presAssocID="{E09C4AD4-3839-4180-BC77-774B54D5E21C}" presName="txSpace" presStyleCnt="0"/>
      <dgm:spPr/>
    </dgm:pt>
    <dgm:pt modelId="{12AF7D6D-C06B-45A1-8887-2BB1FC5BEE8B}" type="pres">
      <dgm:prSet presAssocID="{E09C4AD4-3839-4180-BC77-774B54D5E21C}" presName="desTx" presStyleLbl="revTx" presStyleIdx="1" presStyleCnt="4">
        <dgm:presLayoutVars/>
      </dgm:prSet>
      <dgm:spPr/>
    </dgm:pt>
    <dgm:pt modelId="{0C279B63-91AE-4EC1-B171-3A393C348472}" type="pres">
      <dgm:prSet presAssocID="{172542AA-0A5E-46C7-A8E2-B80DCE4FBA31}" presName="sibTrans" presStyleCnt="0"/>
      <dgm:spPr/>
    </dgm:pt>
    <dgm:pt modelId="{77F28E2B-A9FD-4CD6-BF21-7047D0E31625}" type="pres">
      <dgm:prSet presAssocID="{6DC3CD3B-60AC-40D2-82F6-9D69C8B49271}" presName="compNode" presStyleCnt="0"/>
      <dgm:spPr/>
    </dgm:pt>
    <dgm:pt modelId="{381E6F29-9D78-420E-B165-6E0AB69B2DC4}" type="pres">
      <dgm:prSet presAssocID="{6DC3CD3B-60AC-40D2-82F6-9D69C8B49271}" presName="iconRect" presStyleLbl="node1" presStyleIdx="1" presStyleCnt="2" custLinFactNeighborX="-6165" custLinFactNeighborY="10392"/>
      <dgm:spPr/>
    </dgm:pt>
    <dgm:pt modelId="{59A3EDCB-73FD-498F-B204-D1C83BDC9C9C}" type="pres">
      <dgm:prSet presAssocID="{6DC3CD3B-60AC-40D2-82F6-9D69C8B49271}" presName="iconSpace" presStyleCnt="0"/>
      <dgm:spPr/>
    </dgm:pt>
    <dgm:pt modelId="{62487AE4-30D2-4465-A71B-4D50704DF5BC}" type="pres">
      <dgm:prSet presAssocID="{6DC3CD3B-60AC-40D2-82F6-9D69C8B49271}" presName="parTx" presStyleLbl="revTx" presStyleIdx="2" presStyleCnt="4">
        <dgm:presLayoutVars>
          <dgm:chMax val="0"/>
          <dgm:chPref val="0"/>
        </dgm:presLayoutVars>
      </dgm:prSet>
      <dgm:spPr/>
    </dgm:pt>
    <dgm:pt modelId="{25F60EBE-43C1-46DF-8D6C-8A3E337C4A0F}" type="pres">
      <dgm:prSet presAssocID="{6DC3CD3B-60AC-40D2-82F6-9D69C8B49271}" presName="txSpace" presStyleCnt="0"/>
      <dgm:spPr/>
    </dgm:pt>
    <dgm:pt modelId="{35BC768F-7191-4304-AB22-DAD2238F31D3}" type="pres">
      <dgm:prSet presAssocID="{6DC3CD3B-60AC-40D2-82F6-9D69C8B49271}" presName="desTx" presStyleLbl="revTx" presStyleIdx="3" presStyleCnt="4">
        <dgm:presLayoutVars/>
      </dgm:prSet>
      <dgm:spPr/>
    </dgm:pt>
  </dgm:ptLst>
  <dgm:cxnLst>
    <dgm:cxn modelId="{46E88507-72F6-4C07-87B0-87B4E9F63F27}" type="presOf" srcId="{1B5BFD73-7980-4A15-A6DB-B90D1FE6D8ED}" destId="{35BC768F-7191-4304-AB22-DAD2238F31D3}" srcOrd="0" destOrd="1" presId="urn:microsoft.com/office/officeart/2018/5/layout/CenteredIconLabelDescriptionList"/>
    <dgm:cxn modelId="{EF892335-2EB4-4BA3-B11E-F8D16A249F03}" type="presOf" srcId="{E09C4AD4-3839-4180-BC77-774B54D5E21C}" destId="{8664AE83-B5F7-4D95-89AB-E55484E4B409}" srcOrd="0" destOrd="0" presId="urn:microsoft.com/office/officeart/2018/5/layout/CenteredIconLabelDescriptionList"/>
    <dgm:cxn modelId="{94BDC83C-08E5-4362-BAB1-8F0340E24B8D}" type="presOf" srcId="{2E0A97F7-5B00-44D9-AA01-BF682FAAC46A}" destId="{12AF7D6D-C06B-45A1-8887-2BB1FC5BEE8B}" srcOrd="0" destOrd="2" presId="urn:microsoft.com/office/officeart/2018/5/layout/CenteredIconLabelDescriptionList"/>
    <dgm:cxn modelId="{9B52283E-F4B3-4763-B66B-93FC655A7AE9}" srcId="{E09C4AD4-3839-4180-BC77-774B54D5E21C}" destId="{2E0A97F7-5B00-44D9-AA01-BF682FAAC46A}" srcOrd="2" destOrd="0" parTransId="{2DB4C0EC-7549-41FC-B7D4-70463ED7119D}" sibTransId="{12A958BD-405C-4129-819C-0A4CF6F910E2}"/>
    <dgm:cxn modelId="{5383DB5F-4D2A-4396-B8E8-5DA4246E8F48}" srcId="{6DC3CD3B-60AC-40D2-82F6-9D69C8B49271}" destId="{A12AA1C9-0B43-4998-BF53-2057B80085CD}" srcOrd="0" destOrd="0" parTransId="{93EECA1F-B18C-4CD5-B02A-AE15E9484555}" sibTransId="{FE3872E2-44A7-4E8D-890B-A90417D43192}"/>
    <dgm:cxn modelId="{1D714E61-AD6D-4D4E-BDA1-7BCCB70E92EC}" srcId="{6DC3CD3B-60AC-40D2-82F6-9D69C8B49271}" destId="{1B5BFD73-7980-4A15-A6DB-B90D1FE6D8ED}" srcOrd="1" destOrd="0" parTransId="{C08A3E30-F257-4B0C-8D86-8A27B35E774E}" sibTransId="{75A58FEB-930F-469A-923F-81E6CF370A9D}"/>
    <dgm:cxn modelId="{D8D9486C-E749-4ADF-90D8-F9965BF543BA}" type="presOf" srcId="{D678A7AD-E7FC-457E-97AC-67083189D5EE}" destId="{12AF7D6D-C06B-45A1-8887-2BB1FC5BEE8B}" srcOrd="0" destOrd="0" presId="urn:microsoft.com/office/officeart/2018/5/layout/CenteredIconLabelDescriptionList"/>
    <dgm:cxn modelId="{564AE283-F00F-4B0B-8759-A4A643F10B48}" type="presOf" srcId="{34D967B8-3E95-4136-9717-AB5386D013D9}" destId="{35BC768F-7191-4304-AB22-DAD2238F31D3}" srcOrd="0" destOrd="2" presId="urn:microsoft.com/office/officeart/2018/5/layout/CenteredIconLabelDescriptionList"/>
    <dgm:cxn modelId="{80044492-E050-4A53-ABC3-F099E85F9E42}" type="presOf" srcId="{A1C5673B-CABA-4D06-BB24-AD995BAF5780}" destId="{2E77961A-22AA-44AE-BA51-F2D1FA9C5B4C}" srcOrd="0" destOrd="0" presId="urn:microsoft.com/office/officeart/2018/5/layout/CenteredIconLabelDescriptionList"/>
    <dgm:cxn modelId="{7EDDFBA2-5286-406B-BF2B-EA09F6C642DA}" type="presOf" srcId="{6DC3CD3B-60AC-40D2-82F6-9D69C8B49271}" destId="{62487AE4-30D2-4465-A71B-4D50704DF5BC}" srcOrd="0" destOrd="0" presId="urn:microsoft.com/office/officeart/2018/5/layout/CenteredIconLabelDescriptionList"/>
    <dgm:cxn modelId="{1DEA82A6-9868-4F8B-A163-4198C3B964A8}" srcId="{A1C5673B-CABA-4D06-BB24-AD995BAF5780}" destId="{E09C4AD4-3839-4180-BC77-774B54D5E21C}" srcOrd="0" destOrd="0" parTransId="{A067B072-480F-4257-8669-C702A315D49C}" sibTransId="{172542AA-0A5E-46C7-A8E2-B80DCE4FBA31}"/>
    <dgm:cxn modelId="{15E5F6AF-143D-495F-AA77-02F8625C41BC}" srcId="{6DC3CD3B-60AC-40D2-82F6-9D69C8B49271}" destId="{34D967B8-3E95-4136-9717-AB5386D013D9}" srcOrd="2" destOrd="0" parTransId="{DF36C95F-2B63-4A04-9347-5261A6527E09}" sibTransId="{EE34FCF6-0329-4C0F-B816-A9E0CCE5DBD7}"/>
    <dgm:cxn modelId="{89EB99BB-94A4-4AB3-A16B-5BBDA2385FA7}" srcId="{E09C4AD4-3839-4180-BC77-774B54D5E21C}" destId="{C8460D00-58AF-4111-91A9-CFA00B4D0D60}" srcOrd="1" destOrd="0" parTransId="{86EC1CAE-689B-4654-A70F-69AA89E7C269}" sibTransId="{7C8A86DA-B677-4D99-B7A9-2880E71F9410}"/>
    <dgm:cxn modelId="{BA750DBC-ACAF-4E87-9752-BF36DDA2BAC0}" type="presOf" srcId="{A12AA1C9-0B43-4998-BF53-2057B80085CD}" destId="{35BC768F-7191-4304-AB22-DAD2238F31D3}" srcOrd="0" destOrd="0" presId="urn:microsoft.com/office/officeart/2018/5/layout/CenteredIconLabelDescriptionList"/>
    <dgm:cxn modelId="{30AA09C0-8A91-46FD-8CFC-4041C41731BA}" srcId="{E09C4AD4-3839-4180-BC77-774B54D5E21C}" destId="{D678A7AD-E7FC-457E-97AC-67083189D5EE}" srcOrd="0" destOrd="0" parTransId="{7BEA581A-C884-4C53-A032-1BC9728F56F6}" sibTransId="{33AEE7FE-A7BF-4414-AC88-77F3DE12C29E}"/>
    <dgm:cxn modelId="{71AEA0E0-3FD4-4D66-A4C2-C6006C291C53}" srcId="{A1C5673B-CABA-4D06-BB24-AD995BAF5780}" destId="{6DC3CD3B-60AC-40D2-82F6-9D69C8B49271}" srcOrd="1" destOrd="0" parTransId="{3CD5104D-438A-4B7F-9763-500C9B792561}" sibTransId="{4BC96F68-B3DB-4E9B-80AA-69418843A01F}"/>
    <dgm:cxn modelId="{B94ADBE3-38EC-4A38-8D36-1CDDEB1BCEA3}" type="presOf" srcId="{C8460D00-58AF-4111-91A9-CFA00B4D0D60}" destId="{12AF7D6D-C06B-45A1-8887-2BB1FC5BEE8B}" srcOrd="0" destOrd="1" presId="urn:microsoft.com/office/officeart/2018/5/layout/CenteredIconLabelDescriptionList"/>
    <dgm:cxn modelId="{CDF84B10-7C59-4D5B-96D2-46329F508D08}" type="presParOf" srcId="{2E77961A-22AA-44AE-BA51-F2D1FA9C5B4C}" destId="{135CDF6B-0982-4442-B539-94F910E98114}" srcOrd="0" destOrd="0" presId="urn:microsoft.com/office/officeart/2018/5/layout/CenteredIconLabelDescriptionList"/>
    <dgm:cxn modelId="{9DB0E5F1-9617-4C11-92DE-9F71DF2B3664}" type="presParOf" srcId="{135CDF6B-0982-4442-B539-94F910E98114}" destId="{0ED3920D-1F14-44FE-B2B5-F8D97625DD63}" srcOrd="0" destOrd="0" presId="urn:microsoft.com/office/officeart/2018/5/layout/CenteredIconLabelDescriptionList"/>
    <dgm:cxn modelId="{947C5A6B-3F68-4CAE-9A25-A8AE1BF1329D}" type="presParOf" srcId="{135CDF6B-0982-4442-B539-94F910E98114}" destId="{01F5B0C4-432E-45C4-A04C-214327D6D20A}" srcOrd="1" destOrd="0" presId="urn:microsoft.com/office/officeart/2018/5/layout/CenteredIconLabelDescriptionList"/>
    <dgm:cxn modelId="{6A4A1A2F-B135-466E-8A33-8B1A791F4229}" type="presParOf" srcId="{135CDF6B-0982-4442-B539-94F910E98114}" destId="{8664AE83-B5F7-4D95-89AB-E55484E4B409}" srcOrd="2" destOrd="0" presId="urn:microsoft.com/office/officeart/2018/5/layout/CenteredIconLabelDescriptionList"/>
    <dgm:cxn modelId="{CBFE156E-8ADF-4CF7-B759-EFD5F61070A7}" type="presParOf" srcId="{135CDF6B-0982-4442-B539-94F910E98114}" destId="{CB9858C1-D0C7-41D7-956D-5E22B2E2433D}" srcOrd="3" destOrd="0" presId="urn:microsoft.com/office/officeart/2018/5/layout/CenteredIconLabelDescriptionList"/>
    <dgm:cxn modelId="{E067308D-5101-4C27-9C45-8C97F84ECC5B}" type="presParOf" srcId="{135CDF6B-0982-4442-B539-94F910E98114}" destId="{12AF7D6D-C06B-45A1-8887-2BB1FC5BEE8B}" srcOrd="4" destOrd="0" presId="urn:microsoft.com/office/officeart/2018/5/layout/CenteredIconLabelDescriptionList"/>
    <dgm:cxn modelId="{7CC1CFF6-97EA-4F78-9AD5-7C41DF7175DC}" type="presParOf" srcId="{2E77961A-22AA-44AE-BA51-F2D1FA9C5B4C}" destId="{0C279B63-91AE-4EC1-B171-3A393C348472}" srcOrd="1" destOrd="0" presId="urn:microsoft.com/office/officeart/2018/5/layout/CenteredIconLabelDescriptionList"/>
    <dgm:cxn modelId="{7A6062D3-E247-4492-AF54-129A8FD3A007}" type="presParOf" srcId="{2E77961A-22AA-44AE-BA51-F2D1FA9C5B4C}" destId="{77F28E2B-A9FD-4CD6-BF21-7047D0E31625}" srcOrd="2" destOrd="0" presId="urn:microsoft.com/office/officeart/2018/5/layout/CenteredIconLabelDescriptionList"/>
    <dgm:cxn modelId="{6D763A03-2960-47A3-A4E0-8AB057F95DCF}" type="presParOf" srcId="{77F28E2B-A9FD-4CD6-BF21-7047D0E31625}" destId="{381E6F29-9D78-420E-B165-6E0AB69B2DC4}" srcOrd="0" destOrd="0" presId="urn:microsoft.com/office/officeart/2018/5/layout/CenteredIconLabelDescriptionList"/>
    <dgm:cxn modelId="{A8CD52F2-A12C-4E4F-A1F7-83B994E16594}" type="presParOf" srcId="{77F28E2B-A9FD-4CD6-BF21-7047D0E31625}" destId="{59A3EDCB-73FD-498F-B204-D1C83BDC9C9C}" srcOrd="1" destOrd="0" presId="urn:microsoft.com/office/officeart/2018/5/layout/CenteredIconLabelDescriptionList"/>
    <dgm:cxn modelId="{B1508DFD-7738-4C1C-AAAF-5BD8310542F1}" type="presParOf" srcId="{77F28E2B-A9FD-4CD6-BF21-7047D0E31625}" destId="{62487AE4-30D2-4465-A71B-4D50704DF5BC}" srcOrd="2" destOrd="0" presId="urn:microsoft.com/office/officeart/2018/5/layout/CenteredIconLabelDescriptionList"/>
    <dgm:cxn modelId="{4365E5B2-241E-4C0F-B2A7-868C5DDC5D60}" type="presParOf" srcId="{77F28E2B-A9FD-4CD6-BF21-7047D0E31625}" destId="{25F60EBE-43C1-46DF-8D6C-8A3E337C4A0F}" srcOrd="3" destOrd="0" presId="urn:microsoft.com/office/officeart/2018/5/layout/CenteredIconLabelDescriptionList"/>
    <dgm:cxn modelId="{7DFBBC12-3B44-4E96-B4B6-DB3AFE1A2A0D}" type="presParOf" srcId="{77F28E2B-A9FD-4CD6-BF21-7047D0E31625}" destId="{35BC768F-7191-4304-AB22-DAD2238F31D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3920D-1F14-44FE-B2B5-F8D97625DD63}">
      <dsp:nvSpPr>
        <dsp:cNvPr id="0" name=""/>
        <dsp:cNvSpPr/>
      </dsp:nvSpPr>
      <dsp:spPr>
        <a:xfrm>
          <a:off x="1963800" y="13342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4AE83-B5F7-4D95-89AB-E55484E4B409}">
      <dsp:nvSpPr>
        <dsp:cNvPr id="0" name=""/>
        <dsp:cNvSpPr/>
      </dsp:nvSpPr>
      <dsp:spPr>
        <a:xfrm>
          <a:off x="559800" y="182106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/>
            <a:t>Dataset</a:t>
          </a:r>
          <a:r>
            <a:rPr lang="en-US" sz="2000" kern="1200" dirty="0"/>
            <a:t>: PhysioNet EEG Motor Movement/Imagery</a:t>
          </a:r>
        </a:p>
      </dsp:txBody>
      <dsp:txXfrm>
        <a:off x="559800" y="1821062"/>
        <a:ext cx="4320000" cy="648000"/>
      </dsp:txXfrm>
    </dsp:sp>
    <dsp:sp modelId="{12AF7D6D-C06B-45A1-8887-2BB1FC5BEE8B}">
      <dsp:nvSpPr>
        <dsp:cNvPr id="0" name=""/>
        <dsp:cNvSpPr/>
      </dsp:nvSpPr>
      <dsp:spPr>
        <a:xfrm>
          <a:off x="559800" y="2550751"/>
          <a:ext cx="4320000" cy="166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kern="1200" dirty="0"/>
            <a:t>109 subjects, 64 electrodes, 160 Hz sampling rate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Tasks: left/right fist (L/R), both fists against both feet (F), and rest with eyes open(O)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Each trial lasted 8 seconds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Used </a:t>
          </a:r>
          <a:r>
            <a:rPr lang="en-US" sz="1500" b="1" kern="1200" dirty="0"/>
            <a:t>3s</a:t>
          </a:r>
          <a:r>
            <a:rPr lang="en-US" sz="1500" kern="1200" dirty="0"/>
            <a:t> and </a:t>
          </a:r>
          <a:r>
            <a:rPr lang="en-US" sz="1500" b="1" kern="1200" dirty="0"/>
            <a:t>6s</a:t>
          </a:r>
          <a:r>
            <a:rPr lang="en-US" sz="1500" kern="1200" dirty="0"/>
            <a:t> EEG segments for 2-(L/R), 3-(L/R/O), and 4-class (</a:t>
          </a:r>
          <a:r>
            <a:rPr lang="pt-BR" sz="1500" kern="1200" dirty="0"/>
            <a:t>L/R/O/F</a:t>
          </a:r>
          <a:r>
            <a:rPr lang="en-US" sz="1500" kern="1200" dirty="0"/>
            <a:t>) classification</a:t>
          </a:r>
        </a:p>
      </dsp:txBody>
      <dsp:txXfrm>
        <a:off x="559800" y="2550751"/>
        <a:ext cx="4320000" cy="1667156"/>
      </dsp:txXfrm>
    </dsp:sp>
    <dsp:sp modelId="{381E6F29-9D78-420E-B165-6E0AB69B2DC4}">
      <dsp:nvSpPr>
        <dsp:cNvPr id="0" name=""/>
        <dsp:cNvSpPr/>
      </dsp:nvSpPr>
      <dsp:spPr>
        <a:xfrm>
          <a:off x="6946585" y="290556"/>
          <a:ext cx="1512000" cy="151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87AE4-30D2-4465-A71B-4D50704DF5BC}">
      <dsp:nvSpPr>
        <dsp:cNvPr id="0" name=""/>
        <dsp:cNvSpPr/>
      </dsp:nvSpPr>
      <dsp:spPr>
        <a:xfrm>
          <a:off x="5635800" y="182106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Preprocessing</a:t>
          </a:r>
          <a:r>
            <a:rPr lang="en-US" sz="2000" kern="1200"/>
            <a:t>:</a:t>
          </a:r>
        </a:p>
      </dsp:txBody>
      <dsp:txXfrm>
        <a:off x="5635800" y="1821062"/>
        <a:ext cx="4320000" cy="648000"/>
      </dsp:txXfrm>
    </dsp:sp>
    <dsp:sp modelId="{35BC768F-7191-4304-AB22-DAD2238F31D3}">
      <dsp:nvSpPr>
        <dsp:cNvPr id="0" name=""/>
        <dsp:cNvSpPr/>
      </dsp:nvSpPr>
      <dsp:spPr>
        <a:xfrm>
          <a:off x="5635800" y="2550751"/>
          <a:ext cx="4320000" cy="166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Z-score normalization</a:t>
          </a:r>
          <a:r>
            <a:rPr lang="en-US" sz="1500" kern="1200"/>
            <a:t> applied to each EEG trial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Added small </a:t>
          </a:r>
          <a:r>
            <a:rPr lang="en-US" sz="1500" b="1" kern="1200"/>
            <a:t>random noise (α = 0.01)</a:t>
          </a:r>
          <a:r>
            <a:rPr lang="en-US" sz="1500" kern="1200"/>
            <a:t> to improve generalization and avoid overfitting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segmented from the motor imagery period</a:t>
          </a:r>
        </a:p>
      </dsp:txBody>
      <dsp:txXfrm>
        <a:off x="5635800" y="2550751"/>
        <a:ext cx="4320000" cy="1667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60834-8533-49BB-97B8-EE63F2FFD47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63D58-20A7-42B9-B000-782E9093C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63D58-20A7-42B9-B000-782E9093CC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8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63D58-20A7-42B9-B000-782E9093CC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3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trial lasted 8 seconds, from which </a:t>
            </a:r>
            <a:r>
              <a:rPr lang="en-US" b="1" dirty="0"/>
              <a:t>3-second</a:t>
            </a:r>
            <a:r>
              <a:rPr lang="en-US" dirty="0"/>
              <a:t> (first 3s of the MI period) and </a:t>
            </a:r>
            <a:r>
              <a:rPr lang="en-US" b="1" dirty="0"/>
              <a:t>6-second</a:t>
            </a:r>
            <a:r>
              <a:rPr lang="en-US" dirty="0"/>
              <a:t> (entire MI period + 1s before and after) segments were extracted for training and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63D58-20A7-42B9-B000-782E9093CC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2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63D58-20A7-42B9-B000-782E9093CC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28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63D58-20A7-42B9-B000-782E9093CC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63D58-20A7-42B9-B000-782E9093CC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1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63D58-20A7-42B9-B000-782E9093CC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63D58-20A7-42B9-B000-782E9093CC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0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77BC-ACCE-C88B-92D0-05543B592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BE2A4-9F21-817B-1432-ABAEA7F7D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DFD8F-0B4D-932D-42CF-919B1CE1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745-DEF7-4904-8570-8FD22371A94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80FA3-C49E-A373-BE56-8130F7D7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675E-AEE3-FE49-4A5D-02BCB5CD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DC-5F0B-4D91-9811-7B91B239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B7AE-1226-1C09-1D16-02F75604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49DC9-194A-7033-E2D7-BC6AB1914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A1780-6BC7-E6A4-AE2E-356E6324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745-DEF7-4904-8570-8FD22371A94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8FA56-A61A-07A9-7BB3-397E4B99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B7DBD-6E61-1871-8563-D92A9CF5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DC-5F0B-4D91-9811-7B91B239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46F40-97EE-49AF-2A4B-EA9F5EA72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E352-9AE3-DB94-2526-B630348F7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71B1-CFA5-45BD-BF31-01B5C599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745-DEF7-4904-8570-8FD22371A94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49B85-1753-7C04-422F-990B980C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9E8F-54BB-4F77-569C-346C84EE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DC-5F0B-4D91-9811-7B91B239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2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56B2-2883-A3F5-FA67-DE16216B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5589-F93E-04FE-062B-2EF3CF79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FDE0-056A-63B3-C313-FA2ECF33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745-DEF7-4904-8570-8FD22371A94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52620-76F6-0943-C7CB-45903FF8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F21A-A2F1-BE85-CCEC-1D34C9EB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DC-5F0B-4D91-9811-7B91B239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1062-DE62-7130-94A8-7EF4B8C7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C98CD-FF98-7CBA-F2E3-2C2BF25D9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4717D-531C-F72A-A89A-2AA0ADEB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745-DEF7-4904-8570-8FD22371A94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B0CE8-C5DF-C286-C924-9F7E2794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67528-37B7-63C7-D83D-58298FD2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DC-5F0B-4D91-9811-7B91B239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4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3DA0-9EAD-2400-CC6F-890CFA01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5569-6A99-2000-BBF1-F69D0552C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ECAA3-6BCB-06D3-5A87-9075A3A80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4D6C0-71A4-D14F-19F4-D3CD1256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745-DEF7-4904-8570-8FD22371A94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AEA89-BDB4-362C-90ED-F9579A3C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F0A8B-ABB7-E1B7-B201-05B11A8B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DC-5F0B-4D91-9811-7B91B239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4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D18D-E8CF-125E-E140-09BD8343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4CF1C-2B22-32A4-0DD0-6BA5B4563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24FEE-9244-88A1-F86C-AEB228C76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356CC-E561-939F-8CAB-4B3EB879D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57789-F85C-03E2-643B-FE9241AA6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D274C-B5C5-D913-B55D-0CB5E24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745-DEF7-4904-8570-8FD22371A94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20677-7D26-FC3D-D9D3-435A0736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05EA2-D15A-5D9E-41F9-9D3914E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DC-5F0B-4D91-9811-7B91B239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5797-322A-2FB0-0433-70DC7F45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BD233-FC6C-492A-3001-5AFCF9FA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745-DEF7-4904-8570-8FD22371A94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88224-70FC-3A7B-A72A-863A5F77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4C044-D938-C5D0-4AD3-551DC894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DC-5F0B-4D91-9811-7B91B239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1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CA7D6-F723-0E6B-DD32-C4601819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745-DEF7-4904-8570-8FD22371A94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77EB4-6349-BF93-5726-1199428D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CEE2D-8311-49DC-A64F-8FABDBF0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DC-5F0B-4D91-9811-7B91B239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9648-4AF1-A4BB-9933-D424F20A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5EC9-AC98-107F-AF49-DDC33DA38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11FE6-DC2B-B58B-879A-26A89C756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F13A3-25B9-B991-551A-C6479BD4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745-DEF7-4904-8570-8FD22371A94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B27F1-F17C-C91D-6D41-569FE110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D1C9B-9456-B690-9E0D-B0E0590D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DC-5F0B-4D91-9811-7B91B239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953A-7B21-5340-9CA2-F69E6D81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81460-63DD-B083-D18D-63DC343BA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43BA7-CCF5-25A2-6099-22E96AF5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9E4AC-286A-D53E-1E78-C64720E5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745-DEF7-4904-8570-8FD22371A94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A277A-FAB3-A4A9-503E-4033E0B8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CC2C7-EA40-4731-CC96-35FB056D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8BDC-5F0B-4D91-9811-7B91B239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2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51895-0F06-C47C-BEA2-7EE82AD9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15F9B-3CB9-1B16-AA36-65E2118D9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478C1-5310-C665-5CAD-423580ED0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FE745-DEF7-4904-8570-8FD22371A94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877FB-8EC8-57EA-2AF8-558228715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9D134-3E3E-3E03-0CCE-D810FC672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48BDC-5F0B-4D91-9811-7B91B239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3F4B-D704-5C99-923C-67A70D395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99" y="1276954"/>
            <a:ext cx="10512552" cy="2626228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A Transformer-Based Approach Combining Deep Learning Network and Spatial-Temporal Information for Raw EEG Classification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9E6E9-8D55-4A01-FE2D-E18BE9BCC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5663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IEEE Transactions on Neural Systems and Rehabilitation Engineering, 2022</a:t>
            </a:r>
          </a:p>
          <a:p>
            <a:r>
              <a:rPr lang="en-US" dirty="0"/>
              <a:t>Cited by 204</a:t>
            </a:r>
          </a:p>
          <a:p>
            <a:r>
              <a:rPr lang="en-US" dirty="0"/>
              <a:t>Presenter: Nooshin Taheri</a:t>
            </a:r>
          </a:p>
          <a:p>
            <a:r>
              <a:rPr lang="en-US" dirty="0"/>
              <a:t>6/25/2025</a:t>
            </a:r>
          </a:p>
          <a:p>
            <a:pPr algn="l"/>
            <a:endParaRPr lang="en-US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2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D2718-276B-2972-B8D1-42502EA4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Effect of Positional Embedding (PE)</a:t>
            </a:r>
            <a:endParaRPr lang="en-US" sz="4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001A1-5E5B-2E4A-DB41-FD650163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704" y="630936"/>
            <a:ext cx="6894576" cy="29819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4F3F-B076-3A3A-13BB-DF4F911C5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728" y="3944983"/>
            <a:ext cx="7350470" cy="2445366"/>
          </a:xfrm>
        </p:spPr>
        <p:txBody>
          <a:bodyPr anchor="t">
            <a:normAutofit/>
          </a:bodyPr>
          <a:lstStyle/>
          <a:p>
            <a:r>
              <a:rPr lang="en-US" sz="1600" dirty="0"/>
              <a:t>Three PE methods (relative, channel-correlation, learned) were tested using the </a:t>
            </a:r>
            <a:r>
              <a:rPr lang="en-US" sz="1600" b="1" dirty="0"/>
              <a:t>s-Trans model</a:t>
            </a:r>
            <a:r>
              <a:rPr lang="en-US" sz="1600" dirty="0"/>
              <a:t>.</a:t>
            </a:r>
          </a:p>
          <a:p>
            <a:r>
              <a:rPr lang="en-US" sz="1600" dirty="0"/>
              <a:t>All PE methods </a:t>
            </a:r>
            <a:r>
              <a:rPr lang="en-US" sz="1600" b="1" dirty="0"/>
              <a:t>outperformed the no-PE baseline</a:t>
            </a:r>
            <a:r>
              <a:rPr lang="en-US" sz="1600" dirty="0"/>
              <a:t> for both </a:t>
            </a:r>
            <a:r>
              <a:rPr lang="en-US" sz="1600" b="1" dirty="0"/>
              <a:t>3s and 6s EEG data</a:t>
            </a:r>
            <a:r>
              <a:rPr lang="en-US" sz="1600" dirty="0"/>
              <a:t>.</a:t>
            </a:r>
          </a:p>
          <a:p>
            <a:r>
              <a:rPr lang="en-US" sz="1600" b="1" dirty="0"/>
              <a:t>Learned PE</a:t>
            </a:r>
            <a:r>
              <a:rPr lang="en-US" sz="1600" dirty="0"/>
              <a:t> showed slightly better accuracy but required </a:t>
            </a:r>
            <a:r>
              <a:rPr lang="en-US" sz="1600" b="1" dirty="0"/>
              <a:t>more training parameters</a:t>
            </a:r>
            <a:r>
              <a:rPr lang="en-US" sz="1600" dirty="0"/>
              <a:t>.</a:t>
            </a:r>
          </a:p>
          <a:p>
            <a:r>
              <a:rPr lang="en-US" sz="1600" b="1" dirty="0"/>
              <a:t>Adding positional embeddings improves classification accuracy</a:t>
            </a:r>
            <a:r>
              <a:rPr lang="en-US" sz="1600" dirty="0"/>
              <a:t>, even if modestly.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568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038E9-6874-2BE3-7523-8CD56157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Conclusion &amp; Future Directions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9A73-F2DA-2065-2B9C-21B8007E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Developed five </a:t>
            </a:r>
            <a:r>
              <a:rPr lang="en-US" sz="2000" b="1" dirty="0"/>
              <a:t>Transformer-based models</a:t>
            </a:r>
            <a:r>
              <a:rPr lang="en-US" sz="2000" dirty="0"/>
              <a:t> for motor imagery EEG classification.</a:t>
            </a:r>
          </a:p>
          <a:p>
            <a:r>
              <a:rPr lang="en-US" sz="2000" dirty="0"/>
              <a:t>Achieved </a:t>
            </a:r>
            <a:r>
              <a:rPr lang="en-US" sz="2000" b="1" dirty="0"/>
              <a:t>state-of-the-art accuracy</a:t>
            </a:r>
            <a:r>
              <a:rPr lang="en-US" sz="2000" dirty="0"/>
              <a:t> across </a:t>
            </a:r>
            <a:r>
              <a:rPr lang="en-US" sz="2000" b="1" dirty="0"/>
              <a:t>2-, 3-, and 4-class</a:t>
            </a:r>
            <a:r>
              <a:rPr lang="en-US" sz="2000" dirty="0"/>
              <a:t> tasks using raw EEG.</a:t>
            </a:r>
          </a:p>
          <a:p>
            <a:r>
              <a:rPr lang="en-US" sz="2000" b="1" dirty="0"/>
              <a:t>Fusion model (f-</a:t>
            </a:r>
            <a:r>
              <a:rPr lang="en-US" sz="2000" b="1" dirty="0" err="1"/>
              <a:t>CTrans</a:t>
            </a:r>
            <a:r>
              <a:rPr lang="en-US" sz="2000" b="1" dirty="0"/>
              <a:t>)</a:t>
            </a:r>
            <a:r>
              <a:rPr lang="en-US" sz="2000" dirty="0"/>
              <a:t> performed best on short input (3s), showing robustness and efficiency.</a:t>
            </a:r>
          </a:p>
          <a:p>
            <a:r>
              <a:rPr lang="en-US" sz="2000" dirty="0"/>
              <a:t>Models are suitable for </a:t>
            </a:r>
            <a:r>
              <a:rPr lang="en-US" sz="2000" b="1" dirty="0"/>
              <a:t>real-time BCI applications</a:t>
            </a:r>
            <a:r>
              <a:rPr lang="en-US" sz="2000" dirty="0"/>
              <a:t> and can be extended to other EEG tasks like </a:t>
            </a:r>
            <a:r>
              <a:rPr lang="en-US" sz="2000" b="1" dirty="0"/>
              <a:t>disease diagnosis</a:t>
            </a:r>
            <a:r>
              <a:rPr lang="en-US" sz="2000" dirty="0"/>
              <a:t> or </a:t>
            </a:r>
            <a:r>
              <a:rPr lang="en-US" sz="2000" b="1" dirty="0"/>
              <a:t>neurorehabilitation</a:t>
            </a:r>
            <a:r>
              <a:rPr lang="en-US" sz="2000" dirty="0"/>
              <a:t>.</a:t>
            </a:r>
          </a:p>
          <a:p>
            <a:r>
              <a:rPr lang="en-US" sz="2000" b="1" dirty="0"/>
              <a:t>Future Optimizations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Use </a:t>
            </a:r>
            <a:r>
              <a:rPr lang="en-US" sz="2000" b="1" dirty="0"/>
              <a:t>multi-scale attention</a:t>
            </a:r>
            <a:r>
              <a:rPr lang="en-US" sz="2000" dirty="0"/>
              <a:t> to better capture EEG features with varying time-scales.</a:t>
            </a:r>
          </a:p>
          <a:p>
            <a:pPr lvl="1"/>
            <a:r>
              <a:rPr lang="en-US" sz="2000" b="1" dirty="0"/>
              <a:t>Prune uninformative attention heads</a:t>
            </a:r>
            <a:r>
              <a:rPr lang="en-US" sz="2000" dirty="0"/>
              <a:t> to reduce computational cost and enhance model robustness.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025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7" name="Arc 205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BF76A-FFD8-8C7E-C107-44D00ED1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12" y="148061"/>
            <a:ext cx="5458838" cy="928386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figure 2">
            <a:extLst>
              <a:ext uri="{FF2B5EF4-FFF2-40B4-BE49-F238E27FC236}">
                <a16:creationId xmlns:a16="http://schemas.microsoft.com/office/drawing/2014/main" id="{A52BE006-762E-D85A-2CB5-D6FBF74D2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9934" y="2696901"/>
            <a:ext cx="1771368" cy="343955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1FEB-BE1B-E58E-E4C4-8CDCD0FE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8032" y="882105"/>
            <a:ext cx="8317990" cy="4192520"/>
          </a:xfrm>
        </p:spPr>
        <p:txBody>
          <a:bodyPr>
            <a:noAutofit/>
          </a:bodyPr>
          <a:lstStyle/>
          <a:p>
            <a:r>
              <a:rPr lang="en-US" sz="1600" b="1" dirty="0"/>
              <a:t>Motor Imagery (MI)</a:t>
            </a:r>
            <a:r>
              <a:rPr lang="en-US" sz="1600" dirty="0"/>
              <a:t> is a widely used paradigm in EEG-based Brain-Computer Interface (BCI) systems.</a:t>
            </a:r>
            <a:br>
              <a:rPr lang="en-US" sz="1600" dirty="0"/>
            </a:br>
            <a:r>
              <a:rPr lang="en-US" sz="1600" dirty="0"/>
              <a:t>It requires subjects to </a:t>
            </a:r>
            <a:r>
              <a:rPr lang="en-US" sz="1600" b="1" dirty="0"/>
              <a:t>imagine</a:t>
            </a:r>
            <a:r>
              <a:rPr lang="en-US" sz="1600" dirty="0"/>
              <a:t> movements (e.g., left or right hand), </a:t>
            </a:r>
            <a:r>
              <a:rPr lang="en-US" sz="1600" b="1" dirty="0"/>
              <a:t>without actual motion</a:t>
            </a:r>
            <a:r>
              <a:rPr lang="en-US" sz="1600" dirty="0"/>
              <a:t>.</a:t>
            </a:r>
          </a:p>
          <a:p>
            <a:r>
              <a:rPr lang="en-US" sz="1600" dirty="0"/>
              <a:t>Accurate classification of MI-EEG signals is </a:t>
            </a:r>
            <a:r>
              <a:rPr lang="en-US" sz="1600" b="1" dirty="0"/>
              <a:t>crucial</a:t>
            </a:r>
            <a:r>
              <a:rPr lang="en-US" sz="1600" dirty="0"/>
              <a:t> for enabling BCIs to assist with tasks such as </a:t>
            </a:r>
            <a:r>
              <a:rPr lang="en-US" sz="1600" b="1" dirty="0"/>
              <a:t>rehabilitation</a:t>
            </a:r>
            <a:r>
              <a:rPr lang="en-US" sz="1600" dirty="0"/>
              <a:t> and </a:t>
            </a:r>
            <a:r>
              <a:rPr lang="en-US" sz="1600" b="1" dirty="0"/>
              <a:t>motor function recovery</a:t>
            </a:r>
            <a:r>
              <a:rPr lang="en-US" sz="1600" dirty="0"/>
              <a:t> in patients.</a:t>
            </a:r>
          </a:p>
          <a:p>
            <a:r>
              <a:rPr lang="en-US" sz="1600" dirty="0"/>
              <a:t>However, MI-EEG data is challenging to work with due to:</a:t>
            </a:r>
          </a:p>
          <a:p>
            <a:pPr lvl="1"/>
            <a:r>
              <a:rPr lang="en-US" sz="1600" dirty="0"/>
              <a:t>High temporal resolution</a:t>
            </a:r>
          </a:p>
          <a:p>
            <a:pPr lvl="1"/>
            <a:r>
              <a:rPr lang="en-US" sz="1600" dirty="0"/>
              <a:t>Low spatial resolution</a:t>
            </a:r>
          </a:p>
          <a:p>
            <a:pPr lvl="1"/>
            <a:r>
              <a:rPr lang="en-US" sz="1600" dirty="0"/>
              <a:t>Low signal-to-noise ratio</a:t>
            </a:r>
          </a:p>
          <a:p>
            <a:pPr lvl="1"/>
            <a:r>
              <a:rPr lang="en-US" sz="1600" dirty="0"/>
              <a:t>High inter-subject variability</a:t>
            </a:r>
          </a:p>
          <a:p>
            <a:r>
              <a:rPr lang="en-US" sz="1600" dirty="0"/>
              <a:t>EEG signals inherently contain </a:t>
            </a:r>
            <a:r>
              <a:rPr lang="en-US" sz="1600" b="1" dirty="0"/>
              <a:t>spatial dependencies</a:t>
            </a:r>
            <a:r>
              <a:rPr lang="en-US" sz="1600" dirty="0"/>
              <a:t> (across channels) and </a:t>
            </a:r>
            <a:r>
              <a:rPr lang="en-US" sz="1600" b="1" dirty="0"/>
              <a:t>temporal dependencies</a:t>
            </a:r>
            <a:r>
              <a:rPr lang="en-US" sz="1600" dirty="0"/>
              <a:t> (across time), both of which are essential for accurate classification.</a:t>
            </a:r>
          </a:p>
          <a:p>
            <a:r>
              <a:rPr lang="en-US" sz="1600" dirty="0"/>
              <a:t>Some methods rely heavily on </a:t>
            </a:r>
            <a:r>
              <a:rPr lang="en-US" sz="1600" b="1" dirty="0"/>
              <a:t>Convolutional Neural Networks (CNNs)</a:t>
            </a:r>
            <a:r>
              <a:rPr lang="en-US" sz="1600" dirty="0"/>
              <a:t> to extract both </a:t>
            </a:r>
            <a:r>
              <a:rPr lang="en-US" sz="1600" b="1" dirty="0"/>
              <a:t>spatial and temporal features</a:t>
            </a:r>
            <a:r>
              <a:rPr lang="en-US" sz="1600" dirty="0"/>
              <a:t> (depending on the type of kernel used), but CNNs often struggle to capture </a:t>
            </a:r>
            <a:r>
              <a:rPr lang="en-US" sz="1600" b="1" dirty="0"/>
              <a:t>global dependencies</a:t>
            </a:r>
            <a:r>
              <a:rPr lang="en-US" sz="1600" dirty="0"/>
              <a:t>, limiting their effectiveness on complex EEG tasks.</a:t>
            </a:r>
          </a:p>
          <a:p>
            <a:r>
              <a:rPr lang="en-US" sz="1600" dirty="0"/>
              <a:t>To better model </a:t>
            </a:r>
            <a:r>
              <a:rPr lang="en-US" sz="1600" b="1" dirty="0"/>
              <a:t>temporal dynamics</a:t>
            </a:r>
            <a:r>
              <a:rPr lang="en-US" sz="1600" dirty="0"/>
              <a:t>, some models combine CNNs with </a:t>
            </a:r>
            <a:r>
              <a:rPr lang="en-US" sz="1600" b="1" dirty="0"/>
              <a:t>Recurrent Neural Networks (RNNs)</a:t>
            </a:r>
            <a:r>
              <a:rPr lang="en-US" sz="1600" dirty="0"/>
              <a:t>.</a:t>
            </a:r>
          </a:p>
          <a:p>
            <a:r>
              <a:rPr lang="en-US" sz="1600" b="1" dirty="0"/>
              <a:t>Transformers</a:t>
            </a:r>
            <a:r>
              <a:rPr lang="en-US" sz="1600" dirty="0"/>
              <a:t> can model both </a:t>
            </a:r>
            <a:r>
              <a:rPr lang="en-US" sz="1600" b="1" dirty="0"/>
              <a:t>spatial and temporal relationships globally</a:t>
            </a:r>
            <a:r>
              <a:rPr lang="en-US" sz="1600" dirty="0"/>
              <a:t> through an attention mechanism, making them ideal for EEG analysis.</a:t>
            </a:r>
          </a:p>
        </p:txBody>
      </p:sp>
    </p:spTree>
    <p:extLst>
      <p:ext uri="{BB962C8B-B14F-4D97-AF65-F5344CB8AC3E}">
        <p14:creationId xmlns:p14="http://schemas.microsoft.com/office/powerpoint/2010/main" val="186947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C0580-56CC-4BAF-F7EA-73CF921F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183597"/>
            <a:ext cx="10515600" cy="815493"/>
          </a:xfrm>
        </p:spPr>
        <p:txBody>
          <a:bodyPr>
            <a:normAutofit/>
          </a:bodyPr>
          <a:lstStyle/>
          <a:p>
            <a:r>
              <a:rPr lang="en-US" sz="3200" b="1" dirty="0"/>
              <a:t>Contributions of This Study</a:t>
            </a:r>
            <a:endParaRPr lang="en-US" sz="32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5E37-CCAE-4DC9-D34E-FF0DB9B6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202" y="2024350"/>
            <a:ext cx="10515600" cy="4789307"/>
          </a:xfrm>
        </p:spPr>
        <p:txBody>
          <a:bodyPr>
            <a:noAutofit/>
          </a:bodyPr>
          <a:lstStyle/>
          <a:p>
            <a:r>
              <a:rPr lang="en-US" sz="1800" b="1" dirty="0"/>
              <a:t>Novel Transformer-Based Models</a:t>
            </a:r>
            <a:br>
              <a:rPr lang="en-US" sz="1800" dirty="0"/>
            </a:br>
            <a:r>
              <a:rPr lang="en-US" sz="1800" dirty="0"/>
              <a:t>Designed five architectures to classify raw MI-EEG data:</a:t>
            </a:r>
          </a:p>
          <a:p>
            <a:pPr lvl="1"/>
            <a:r>
              <a:rPr lang="en-US" sz="1800" b="1" dirty="0"/>
              <a:t>s-Trans</a:t>
            </a:r>
            <a:r>
              <a:rPr lang="en-US" sz="1800" dirty="0"/>
              <a:t>: Spatial Transformer</a:t>
            </a:r>
          </a:p>
          <a:p>
            <a:pPr lvl="1"/>
            <a:r>
              <a:rPr lang="en-US" sz="1800" b="1" dirty="0"/>
              <a:t>t-Trans</a:t>
            </a:r>
            <a:r>
              <a:rPr lang="en-US" sz="1800" dirty="0"/>
              <a:t>: Temporal Transformer</a:t>
            </a:r>
          </a:p>
          <a:p>
            <a:pPr lvl="1"/>
            <a:r>
              <a:rPr lang="en-US" sz="1800" b="1" dirty="0"/>
              <a:t>s-</a:t>
            </a:r>
            <a:r>
              <a:rPr lang="en-US" sz="1800" b="1" dirty="0" err="1"/>
              <a:t>CTrans</a:t>
            </a:r>
            <a:r>
              <a:rPr lang="en-US" sz="1800" dirty="0"/>
              <a:t>: Spatial CNN + Transformer</a:t>
            </a:r>
          </a:p>
          <a:p>
            <a:pPr lvl="1"/>
            <a:r>
              <a:rPr lang="en-US" sz="1800" b="1" dirty="0"/>
              <a:t>t-</a:t>
            </a:r>
            <a:r>
              <a:rPr lang="en-US" sz="1800" b="1" dirty="0" err="1"/>
              <a:t>CTrans</a:t>
            </a:r>
            <a:r>
              <a:rPr lang="en-US" sz="1800" dirty="0"/>
              <a:t>: Temporal CNN + Transformer</a:t>
            </a:r>
          </a:p>
          <a:p>
            <a:pPr lvl="1"/>
            <a:r>
              <a:rPr lang="en-US" sz="1800" b="1" dirty="0"/>
              <a:t>f-</a:t>
            </a:r>
            <a:r>
              <a:rPr lang="en-US" sz="1800" b="1" dirty="0" err="1"/>
              <a:t>CTrans</a:t>
            </a:r>
            <a:r>
              <a:rPr lang="en-US" sz="1800" dirty="0"/>
              <a:t>: Fusion of spatial &amp; temporal CNN + Transformer</a:t>
            </a:r>
          </a:p>
          <a:p>
            <a:r>
              <a:rPr lang="en-US" sz="1800" b="1" dirty="0"/>
              <a:t>Integration of Positional Embedding (PE)</a:t>
            </a:r>
            <a:br>
              <a:rPr lang="en-US" sz="1800" dirty="0"/>
            </a:br>
            <a:r>
              <a:rPr lang="en-US" sz="1800" dirty="0"/>
              <a:t>	Explored 3 PE strategies (relative, channel-correlation, learned),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Interpretable Attention Visualization</a:t>
            </a:r>
            <a:br>
              <a:rPr lang="en-US" sz="1800" dirty="0"/>
            </a:br>
            <a:r>
              <a:rPr lang="en-US" sz="1800" dirty="0"/>
              <a:t>	Visualized attention weights across electrodes.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00483-2332-F5AC-0B3B-2807F5F9BEE9}"/>
              </a:ext>
            </a:extLst>
          </p:cNvPr>
          <p:cNvSpPr txBox="1"/>
          <p:nvPr/>
        </p:nvSpPr>
        <p:spPr>
          <a:xfrm>
            <a:off x="535647" y="1025260"/>
            <a:ext cx="9351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propose an end-to-end Transformer framework that is capable of processing raw EEG data while retaining the spatiotemporal characteristics that are important for model visualization.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7006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96DE-1153-452C-9DD8-A500035F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924"/>
          </a:xfrm>
        </p:spPr>
        <p:txBody>
          <a:bodyPr>
            <a:noAutofit/>
          </a:bodyPr>
          <a:lstStyle/>
          <a:p>
            <a:r>
              <a:rPr lang="en-US" sz="3600" b="1" dirty="0"/>
              <a:t>Dataset &amp; Preprocessing</a:t>
            </a:r>
            <a:endParaRPr lang="en-US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EB60D2-6EB1-2E96-388B-2B5CB0AF3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716563"/>
              </p:ext>
            </p:extLst>
          </p:nvPr>
        </p:nvGraphicFramePr>
        <p:xfrm>
          <a:off x="770273" y="149121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Continuous Improvement with solid fill">
            <a:extLst>
              <a:ext uri="{FF2B5EF4-FFF2-40B4-BE49-F238E27FC236}">
                <a16:creationId xmlns:a16="http://schemas.microsoft.com/office/drawing/2014/main" id="{B8CFE036-460E-7983-150B-4D74DD6B5B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13904" y="1711093"/>
            <a:ext cx="1717907" cy="17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2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2611-9216-C585-4363-814D5DB5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09" y="218388"/>
            <a:ext cx="10515600" cy="646331"/>
          </a:xfrm>
        </p:spPr>
        <p:txBody>
          <a:bodyPr>
            <a:normAutofit/>
          </a:bodyPr>
          <a:lstStyle/>
          <a:p>
            <a:r>
              <a:rPr lang="en-US" sz="3600" b="1" dirty="0"/>
              <a:t>Structure of the transformer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2A319-CD0C-4334-FAC7-03E574A2E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705" y="1049918"/>
            <a:ext cx="7177511" cy="3157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FC594D-128C-0984-254B-4AD1F9BAB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184" y="4207824"/>
            <a:ext cx="4713561" cy="8854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08EAA1-631B-7E4C-C5B6-AE0BAFACC852}"/>
              </a:ext>
            </a:extLst>
          </p:cNvPr>
          <p:cNvSpPr txBox="1"/>
          <p:nvPr/>
        </p:nvSpPr>
        <p:spPr>
          <a:xfrm>
            <a:off x="433687" y="5170188"/>
            <a:ext cx="11437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Multi-head attention consisted of several “Scaled Dot-Product Attention” layers, allowing the model to jointly focus on information from different representation subspaces at different locations.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5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16AD7-8DFE-1607-5A1E-3DE2CC00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Model Architecture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8F5B0B4-ABFE-3CFB-B171-976BAE59AE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8 attention heads were employed in this study, and solely embedded the encoder part of the Transformer into the EEG classification. </a:t>
            </a:r>
          </a:p>
          <a:p>
            <a:r>
              <a:rPr lang="en-US" sz="2200"/>
              <a:t>Three types of PE were explored:</a:t>
            </a:r>
          </a:p>
          <a:p>
            <a:pPr lvl="1"/>
            <a:r>
              <a:rPr lang="en-US" sz="2200" b="1"/>
              <a:t>Relative Positional Encoding</a:t>
            </a:r>
            <a:r>
              <a:rPr lang="en-US" sz="2200"/>
              <a:t> – uses sine &amp; cosine functions to represent positions.</a:t>
            </a:r>
          </a:p>
          <a:p>
            <a:pPr lvl="1"/>
            <a:r>
              <a:rPr lang="en-US" sz="2200" b="1"/>
              <a:t>Channel Correlation Encoding</a:t>
            </a:r>
            <a:r>
              <a:rPr lang="en-US" sz="2200"/>
              <a:t> – based on cosine distance between electrodes.</a:t>
            </a:r>
          </a:p>
          <a:p>
            <a:pPr lvl="1"/>
            <a:r>
              <a:rPr lang="en-US" sz="2200" b="1"/>
              <a:t>Learned Positional Encoding</a:t>
            </a:r>
            <a:r>
              <a:rPr lang="en-US" sz="2200"/>
              <a:t> – trainable embedding matrix updated during training.</a:t>
            </a:r>
          </a:p>
          <a:p>
            <a:r>
              <a:rPr lang="en-US" sz="2200"/>
              <a:t>The number of Transformer layers was varied from 1 to 6, and </a:t>
            </a:r>
            <a:r>
              <a:rPr lang="en-US" sz="2200" b="1"/>
              <a:t>using 3 layers achieved the best classification performance</a:t>
            </a:r>
            <a:r>
              <a:rPr lang="en-US" sz="2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651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3DC-E276-7632-528E-FEF2BDE3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54" y="263624"/>
            <a:ext cx="10515600" cy="779181"/>
          </a:xfrm>
        </p:spPr>
        <p:txBody>
          <a:bodyPr>
            <a:normAutofit/>
          </a:bodyPr>
          <a:lstStyle/>
          <a:p>
            <a:r>
              <a:rPr lang="en-US" sz="3600" b="1" dirty="0"/>
              <a:t>Spatial and Temporal Transformer Models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B71410-C9BB-F21E-9E59-3B7B5554D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46" y="1195887"/>
            <a:ext cx="4030522" cy="3047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FE0BC6-258C-861F-5810-5BDEE44DA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858" y="1269860"/>
            <a:ext cx="3871896" cy="3163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F5DE62-5517-1349-C1C6-E426652557BF}"/>
              </a:ext>
            </a:extLst>
          </p:cNvPr>
          <p:cNvSpPr txBox="1"/>
          <p:nvPr/>
        </p:nvSpPr>
        <p:spPr>
          <a:xfrm>
            <a:off x="127627" y="4660229"/>
            <a:ext cx="609696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Spatial Transformer (s-Trans)</a:t>
            </a:r>
          </a:p>
          <a:p>
            <a:pPr algn="ctr"/>
            <a:r>
              <a:rPr lang="en-US" dirty="0"/>
              <a:t>EEG data along the time axis from each channel were regarded as features, and the Transformer module calculated the correlations between different channels.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7DE68B-F1A0-5D8C-B5A9-40D2B30FD53B}"/>
              </a:ext>
            </a:extLst>
          </p:cNvPr>
          <p:cNvSpPr txBox="1"/>
          <p:nvPr/>
        </p:nvSpPr>
        <p:spPr>
          <a:xfrm>
            <a:off x="6304042" y="4660229"/>
            <a:ext cx="592801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Temporal Transformer (t-Trans)</a:t>
            </a:r>
          </a:p>
          <a:p>
            <a:pPr algn="ctr"/>
            <a:r>
              <a:rPr lang="en-US" dirty="0"/>
              <a:t>EEG data along the channel axis at the same time point were regarded as features, and the model calculated the correlations between different time points.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DD3DEAD-F6E5-B0FE-A007-A651478B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46" y="1232873"/>
            <a:ext cx="4030522" cy="30474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56ADCC-CCFF-9301-CC46-03674D4EB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858" y="1232873"/>
            <a:ext cx="3871896" cy="31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4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38520-ED93-3191-7976-9600293F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23" y="1192192"/>
            <a:ext cx="6268501" cy="698518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CNN + Transformer Models</a:t>
            </a:r>
          </a:p>
        </p:txBody>
      </p:sp>
      <p:pic>
        <p:nvPicPr>
          <p:cNvPr id="7" name="Picture 6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CADC9452-873E-3C44-D531-BAC395533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352" y="455621"/>
            <a:ext cx="2084831" cy="2194560"/>
          </a:xfrm>
          <a:prstGeom prst="rect">
            <a:avLst/>
          </a:prstGeom>
        </p:spPr>
      </p:pic>
      <p:pic>
        <p:nvPicPr>
          <p:cNvPr id="5" name="Picture 4" descr="A diagram of a program&#10;&#10;AI-generated content may be incorrect.">
            <a:extLst>
              <a:ext uri="{FF2B5EF4-FFF2-40B4-BE49-F238E27FC236}">
                <a16:creationId xmlns:a16="http://schemas.microsoft.com/office/drawing/2014/main" id="{40D62008-FD42-E4EC-130D-C9DC017A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830" y="444171"/>
            <a:ext cx="2172347" cy="2194560"/>
          </a:xfrm>
          <a:prstGeom prst="rect">
            <a:avLst/>
          </a:pr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490234EE-E0D8-4805-9227-CCEAC601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E85D3-A49C-E52E-8E84-DA9C1037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927048" cy="3805311"/>
          </a:xfrm>
        </p:spPr>
        <p:txBody>
          <a:bodyPr>
            <a:normAutofit/>
          </a:bodyPr>
          <a:lstStyle/>
          <a:p>
            <a:r>
              <a:rPr lang="en-US" sz="1600" dirty="0"/>
              <a:t>Combined CNN’s </a:t>
            </a:r>
            <a:r>
              <a:rPr lang="en-US" sz="1600" b="1" dirty="0"/>
              <a:t>local feature extraction</a:t>
            </a:r>
            <a:r>
              <a:rPr lang="en-US" sz="1600" dirty="0"/>
              <a:t> with Transformer’s </a:t>
            </a:r>
            <a:r>
              <a:rPr lang="en-US" sz="1600" b="1" dirty="0"/>
              <a:t>global attention</a:t>
            </a:r>
            <a:r>
              <a:rPr lang="en-US" sz="1600" dirty="0"/>
              <a:t> to enhance EEG classification.</a:t>
            </a:r>
          </a:p>
          <a:p>
            <a:r>
              <a:rPr lang="en-US" sz="1600" dirty="0"/>
              <a:t>Three hybrid models were proposed:</a:t>
            </a:r>
          </a:p>
          <a:p>
            <a:pPr lvl="1"/>
            <a:r>
              <a:rPr lang="en-US" sz="1600" b="1" dirty="0"/>
              <a:t>s-</a:t>
            </a:r>
            <a:r>
              <a:rPr lang="en-US" sz="1600" b="1" dirty="0" err="1"/>
              <a:t>CTrans</a:t>
            </a:r>
            <a:r>
              <a:rPr lang="en-US" sz="1600" dirty="0"/>
              <a:t>: CNN for </a:t>
            </a:r>
            <a:r>
              <a:rPr lang="en-US" sz="1600" b="1" dirty="0"/>
              <a:t>temporal features</a:t>
            </a:r>
            <a:r>
              <a:rPr lang="en-US" sz="1600" dirty="0"/>
              <a:t>, Transformer for </a:t>
            </a:r>
            <a:r>
              <a:rPr lang="en-US" sz="1600" b="1" dirty="0"/>
              <a:t>spatial attention</a:t>
            </a:r>
            <a:endParaRPr lang="en-US" sz="1600" dirty="0"/>
          </a:p>
          <a:p>
            <a:pPr lvl="1"/>
            <a:r>
              <a:rPr lang="en-US" sz="1600" b="1" dirty="0"/>
              <a:t>t-</a:t>
            </a:r>
            <a:r>
              <a:rPr lang="en-US" sz="1600" b="1" dirty="0" err="1"/>
              <a:t>CTrans</a:t>
            </a:r>
            <a:r>
              <a:rPr lang="en-US" sz="1600" dirty="0"/>
              <a:t>: CNN for </a:t>
            </a:r>
            <a:r>
              <a:rPr lang="en-US" sz="1600" b="1" dirty="0"/>
              <a:t>spatial features</a:t>
            </a:r>
            <a:r>
              <a:rPr lang="en-US" sz="1600" dirty="0"/>
              <a:t>, Transformer for </a:t>
            </a:r>
            <a:r>
              <a:rPr lang="en-US" sz="1600" b="1" dirty="0"/>
              <a:t>temporal attention</a:t>
            </a:r>
            <a:endParaRPr lang="en-US" sz="1600" dirty="0"/>
          </a:p>
          <a:p>
            <a:pPr lvl="1"/>
            <a:r>
              <a:rPr lang="en-US" sz="1600" b="1" dirty="0"/>
              <a:t>f-</a:t>
            </a:r>
            <a:r>
              <a:rPr lang="en-US" sz="1600" b="1" dirty="0" err="1"/>
              <a:t>CTrans</a:t>
            </a:r>
            <a:r>
              <a:rPr lang="en-US" sz="1600" dirty="0"/>
              <a:t>: </a:t>
            </a:r>
            <a:r>
              <a:rPr lang="en-US" sz="1600" b="1" dirty="0"/>
              <a:t>Parallel fusion</a:t>
            </a:r>
            <a:r>
              <a:rPr lang="en-US" sz="1600" dirty="0"/>
              <a:t> of spatial and temporal branches</a:t>
            </a:r>
          </a:p>
          <a:p>
            <a:r>
              <a:rPr lang="en-US" sz="1600" dirty="0"/>
              <a:t>CNN layers reduce dimensionality and extract robust features before passing them to the Transformer.</a:t>
            </a:r>
          </a:p>
        </p:txBody>
      </p:sp>
      <p:pic>
        <p:nvPicPr>
          <p:cNvPr id="9" name="Picture 8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33959904-47BB-5E20-5DBA-8420A796E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380" y="3292404"/>
            <a:ext cx="4837888" cy="34107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8540F1-2107-2E45-2DA6-2C059983D1EA}"/>
              </a:ext>
            </a:extLst>
          </p:cNvPr>
          <p:cNvSpPr txBox="1"/>
          <p:nvPr/>
        </p:nvSpPr>
        <p:spPr>
          <a:xfrm>
            <a:off x="7377903" y="131985"/>
            <a:ext cx="1107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s-</a:t>
            </a:r>
            <a:r>
              <a:rPr lang="en-US" sz="1800" b="1" dirty="0" err="1"/>
              <a:t>CTrans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C1E2BF-53A0-0E14-6B77-200C28DD026D}"/>
              </a:ext>
            </a:extLst>
          </p:cNvPr>
          <p:cNvSpPr txBox="1"/>
          <p:nvPr/>
        </p:nvSpPr>
        <p:spPr>
          <a:xfrm>
            <a:off x="10324883" y="154885"/>
            <a:ext cx="1191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t-</a:t>
            </a:r>
            <a:r>
              <a:rPr lang="en-US" sz="1800" b="1" dirty="0" err="1"/>
              <a:t>CTrans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9AB0D-395B-8CDA-BF46-92208B1B9179}"/>
              </a:ext>
            </a:extLst>
          </p:cNvPr>
          <p:cNvSpPr txBox="1"/>
          <p:nvPr/>
        </p:nvSpPr>
        <p:spPr>
          <a:xfrm>
            <a:off x="8915840" y="3059668"/>
            <a:ext cx="1101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f-</a:t>
            </a:r>
            <a:r>
              <a:rPr lang="en-US" sz="1800" b="1" dirty="0" err="1"/>
              <a:t>CTrans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1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3DBFE-2D0E-9F4A-8903-E2FDEF53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Results</a:t>
            </a:r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A63D4-EAB7-AE92-9AEA-E2E59A4E0E88}"/>
              </a:ext>
            </a:extLst>
          </p:cNvPr>
          <p:cNvSpPr txBox="1"/>
          <p:nvPr/>
        </p:nvSpPr>
        <p:spPr>
          <a:xfrm>
            <a:off x="308649" y="2699626"/>
            <a:ext cx="4218856" cy="40507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3-second EEG data</a:t>
            </a:r>
            <a:r>
              <a:rPr lang="en-US" dirty="0"/>
              <a:t>, the best accuracies achieved were: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83.31%</a:t>
            </a:r>
            <a:r>
              <a:rPr lang="en-US" dirty="0"/>
              <a:t> (2-class), </a:t>
            </a:r>
            <a:r>
              <a:rPr lang="en-US" b="1" dirty="0"/>
              <a:t>74.44%</a:t>
            </a:r>
            <a:r>
              <a:rPr lang="en-US" dirty="0"/>
              <a:t> (3-class), </a:t>
            </a:r>
            <a:r>
              <a:rPr lang="en-US" b="1" dirty="0"/>
              <a:t>64.22%</a:t>
            </a:r>
            <a:r>
              <a:rPr lang="en-US" dirty="0"/>
              <a:t> (4-class)</a:t>
            </a:r>
            <a:br>
              <a:rPr lang="en-US" dirty="0"/>
            </a:br>
            <a:r>
              <a:rPr lang="en-US" dirty="0"/>
              <a:t>→ Outperformed all baseline models.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6-second data</a:t>
            </a:r>
            <a:r>
              <a:rPr lang="en-US" dirty="0"/>
              <a:t>, performance improved further: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87.80%</a:t>
            </a:r>
            <a:r>
              <a:rPr lang="en-US" dirty="0"/>
              <a:t>, </a:t>
            </a:r>
            <a:r>
              <a:rPr lang="en-US" b="1" dirty="0"/>
              <a:t>78.98%</a:t>
            </a:r>
            <a:r>
              <a:rPr lang="en-US" dirty="0"/>
              <a:t>, and </a:t>
            </a:r>
            <a:r>
              <a:rPr lang="en-US" b="1" dirty="0"/>
              <a:t>68.54%</a:t>
            </a:r>
            <a:r>
              <a:rPr lang="en-US" dirty="0"/>
              <a:t> for 2-, 3-, and 4-class tasks respectively.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f-</a:t>
            </a:r>
            <a:r>
              <a:rPr lang="en-US" b="1" dirty="0" err="1"/>
              <a:t>CTrans</a:t>
            </a:r>
            <a:r>
              <a:rPr lang="en-US" dirty="0"/>
              <a:t> performed best on 3s data (3/4-class),</a:t>
            </a:r>
            <a:br>
              <a:rPr lang="en-US" dirty="0"/>
            </a:br>
            <a:r>
              <a:rPr lang="en-US" dirty="0"/>
              <a:t>while </a:t>
            </a:r>
            <a:r>
              <a:rPr lang="en-US" b="1" dirty="0"/>
              <a:t>t-</a:t>
            </a:r>
            <a:r>
              <a:rPr lang="en-US" b="1" dirty="0" err="1"/>
              <a:t>CTrans</a:t>
            </a:r>
            <a:r>
              <a:rPr lang="en-US" dirty="0"/>
              <a:t> was best on 6s data.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The EEG data with a longer period produced higher classification accuracy.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CF8AA-D632-07CD-078D-DE95E8990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6637" y="1734747"/>
            <a:ext cx="6850146" cy="460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8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1007</Words>
  <Application>Microsoft Office PowerPoint</Application>
  <PresentationFormat>Widescreen</PresentationFormat>
  <Paragraphs>91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Times-Roman</vt:lpstr>
      <vt:lpstr>Office Theme</vt:lpstr>
      <vt:lpstr>A Transformer-Based Approach Combining Deep Learning Network and Spatial-Temporal Information for Raw EEG Classification</vt:lpstr>
      <vt:lpstr>Introduction</vt:lpstr>
      <vt:lpstr>Contributions of This Study</vt:lpstr>
      <vt:lpstr>Dataset &amp; Preprocessing</vt:lpstr>
      <vt:lpstr>Structure of the transformer module</vt:lpstr>
      <vt:lpstr>Model Architecture</vt:lpstr>
      <vt:lpstr>Spatial and Temporal Transformer Models</vt:lpstr>
      <vt:lpstr>CNN + Transformer Models</vt:lpstr>
      <vt:lpstr>Classification Results</vt:lpstr>
      <vt:lpstr>Effect of Positional Embedding (PE)</vt:lpstr>
      <vt:lpstr>Conclusion &amp;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Nooshin Taheri Chatrudi</dc:creator>
  <cp:lastModifiedBy>Nooshin Taheri Chatrudi</cp:lastModifiedBy>
  <cp:revision>36</cp:revision>
  <dcterms:created xsi:type="dcterms:W3CDTF">2025-06-24T17:44:22Z</dcterms:created>
  <dcterms:modified xsi:type="dcterms:W3CDTF">2025-10-03T17:02:07Z</dcterms:modified>
</cp:coreProperties>
</file>