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7"/>
    <p:restoredTop sz="94645"/>
  </p:normalViewPr>
  <p:slideViewPr>
    <p:cSldViewPr snapToGrid="0">
      <p:cViewPr>
        <p:scale>
          <a:sx n="129" d="100"/>
          <a:sy n="129" d="100"/>
        </p:scale>
        <p:origin x="224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9D91-618D-3AE4-CD81-81C273D51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1E3CB-321C-72A4-4334-D245A544D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955E8-EA6B-A343-D8A4-C29E662B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4CE1-781C-DF4A-9D0D-FE010F70A84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F2CF3-D840-953C-990B-4AB85AF7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79D39-8AC4-892F-DFD6-ED6E9FD0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D133-75FC-2A4B-861B-EC2D4F0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0778-F78C-8F25-2159-2DAEC4FD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C2957-F990-57F7-E70E-7081B9F44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41A82-3D5B-E3B0-787E-2DDEE2F9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4CE1-781C-DF4A-9D0D-FE010F70A84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AFA39-B783-F12B-08BC-3DB3F69C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07B06-5EAB-EA74-7175-3DBF75A9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D133-75FC-2A4B-861B-EC2D4F0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6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284AE-839B-FD56-49A9-8D18B9631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85957-1B52-7B95-3AEE-286FF526E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7BBB-2602-F843-DAB2-A8F3CBE8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4CE1-781C-DF4A-9D0D-FE010F70A84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90FF3-1064-D4F1-66F5-9B70F50E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2A18-BDE1-06FD-D1FC-5688A05F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D133-75FC-2A4B-861B-EC2D4F0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8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4655-AC11-47EE-C805-B6A248E2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D4102-EF08-90ED-9330-9719920F6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B2F76-983C-3417-9745-16DFBED3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4CE1-781C-DF4A-9D0D-FE010F70A84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B489-7886-0938-40E4-5C4F3C9B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A9AC-410D-F8DE-5732-DD28FB80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D133-75FC-2A4B-861B-EC2D4F0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2E0F-C1AB-88AD-6003-0A8C91B3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B7BD2-0B16-A009-D0DB-F517ABD9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3D89E-88C2-57C0-67A1-0909B703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4CE1-781C-DF4A-9D0D-FE010F70A84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F003-7ECC-F6FB-EFBA-43DDCB92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B5E2-66E2-23DF-D6B0-5BA436DC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D133-75FC-2A4B-861B-EC2D4F0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D27-38BC-D0A7-629C-7F4526E1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34E0-3447-BA04-046C-2D60D056C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76461-2257-39C1-FC1E-93E98D0AA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0A6AA-0B29-B8B2-D057-D2BF23E4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4CE1-781C-DF4A-9D0D-FE010F70A84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A8501-26DD-9605-665B-B0B1C0B4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98FB8-7831-7BCD-A827-61EE5246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D133-75FC-2A4B-861B-EC2D4F0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1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ED65-ED4F-5EEF-D536-4A468CEB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E628A-609B-4A52-8C03-C5D87012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19C69-3201-BC60-8D8F-F79604DD9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B50B4-9725-BF1E-278D-E5AFC80D9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51AAE-5243-301E-A78A-32A76E950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21BD3-95F4-C63D-3E1F-95854556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4CE1-781C-DF4A-9D0D-FE010F70A84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2262D-18C1-15E2-34A8-0F05E6A4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0ECD5-9FFA-CF89-04A6-7BDBF868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D133-75FC-2A4B-861B-EC2D4F0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3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D64B-E371-E358-CAEC-E65CADB3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F70A8-574E-84C6-DDA3-DC14F32C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4CE1-781C-DF4A-9D0D-FE010F70A84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CE58A-495E-09B7-4F10-70B878D6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662D8-22CA-0555-E6D7-6B01135F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D133-75FC-2A4B-861B-EC2D4F0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09007-83F0-EAB2-779E-5EA3FDBB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4CE1-781C-DF4A-9D0D-FE010F70A84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B5C7A-4B86-7B9E-8DBB-6B22BD04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4107A-3A43-6A04-9EFF-C54908CD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D133-75FC-2A4B-861B-EC2D4F0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6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D1A1-D732-CDEB-D218-C922D9D0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4583F-F045-9636-CE11-F2544E12A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8E6E1-4702-CB4D-2D99-EC37D74A9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C1437-AB72-2A80-9812-9B9695BD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4CE1-781C-DF4A-9D0D-FE010F70A84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E72A1-A11A-FC99-7E60-B74F34C1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2FAD2-A00C-3B5E-4E23-F5476B7C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D133-75FC-2A4B-861B-EC2D4F0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7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ED30-3372-4256-219B-A4850BBF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DB251-9DF9-656B-4615-6AD5B03E8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A90D-57AD-BD65-536F-D316BC4D9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6D6FB-B426-4123-29FF-C3A9A49A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4CE1-781C-DF4A-9D0D-FE010F70A84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26809-A761-6B70-EEFD-072B8C3E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63011-E72C-6539-119B-97685F08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D133-75FC-2A4B-861B-EC2D4F0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5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BEBDE-57C5-1015-DC61-81B0BB6D2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EC5A9-1B3D-7334-2344-224377E7C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99DFE-66F5-1377-F129-33CE7ED19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4F4CE1-781C-DF4A-9D0D-FE010F70A847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6B045-D3C5-DB8E-EF5C-4B829CBCD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F892-3AFA-AE99-6C47-C24447120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6FD133-75FC-2A4B-861B-EC2D4F06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7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usiness card&#10;&#10;AI-generated content may be incorrect.">
            <a:extLst>
              <a:ext uri="{FF2B5EF4-FFF2-40B4-BE49-F238E27FC236}">
                <a16:creationId xmlns:a16="http://schemas.microsoft.com/office/drawing/2014/main" id="{BF6C9B28-6086-C745-4116-58F5810E1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022" y="810986"/>
            <a:ext cx="9099956" cy="358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EC5AAA-5934-234C-E09E-EEA06AD06D61}"/>
              </a:ext>
            </a:extLst>
          </p:cNvPr>
          <p:cNvSpPr txBox="1"/>
          <p:nvPr/>
        </p:nvSpPr>
        <p:spPr>
          <a:xfrm>
            <a:off x="1785257" y="5324679"/>
            <a:ext cx="8621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﻿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CausalML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Machine Learning and Causal Inference for Improved Decision Making Workshop, 33rd Conference on Neural Information Processing Systems 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NeurIPS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2019), Vancouver, Canada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A8327-8551-56AA-D0A5-28D2021A86ED}"/>
              </a:ext>
            </a:extLst>
          </p:cNvPr>
          <p:cNvSpPr txBox="1"/>
          <p:nvPr/>
        </p:nvSpPr>
        <p:spPr>
          <a:xfrm>
            <a:off x="5240413" y="5862348"/>
            <a:ext cx="171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cited 261 times</a:t>
            </a:r>
          </a:p>
        </p:txBody>
      </p:sp>
    </p:spTree>
    <p:extLst>
      <p:ext uri="{BB962C8B-B14F-4D97-AF65-F5344CB8AC3E}">
        <p14:creationId xmlns:p14="http://schemas.microsoft.com/office/powerpoint/2010/main" val="376717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F1757-5AAB-35B0-FE24-0877578B0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00D1-06D9-B2CB-1C9B-21944DFF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365125"/>
            <a:ext cx="11244943" cy="788761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5" name="Content Placeholder 4" descr="A screenshot of a document&#10;&#10;AI-generated content may be incorrect.">
            <a:extLst>
              <a:ext uri="{FF2B5EF4-FFF2-40B4-BE49-F238E27FC236}">
                <a16:creationId xmlns:a16="http://schemas.microsoft.com/office/drawing/2014/main" id="{23D26374-632A-AE75-7289-295C08B7D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587" y="177736"/>
            <a:ext cx="7609551" cy="65025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F681DB-628C-B503-39FA-5E9557D70A1C}"/>
              </a:ext>
            </a:extLst>
          </p:cNvPr>
          <p:cNvSpPr txBox="1"/>
          <p:nvPr/>
        </p:nvSpPr>
        <p:spPr>
          <a:xfrm>
            <a:off x="232964" y="3962846"/>
            <a:ext cx="39586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how </a:t>
            </a:r>
            <a:r>
              <a:rPr lang="en-US" sz="1400" b="1" dirty="0">
                <a:solidFill>
                  <a:srgbClr val="0070C0"/>
                </a:solidFill>
              </a:rPr>
              <a:t>causally consistent</a:t>
            </a:r>
            <a:r>
              <a:rPr lang="en-US" sz="1400" dirty="0">
                <a:solidFill>
                  <a:srgbClr val="0070C0"/>
                </a:solidFill>
              </a:rPr>
              <a:t> the counterfactuals are by comparing their log-likelihoods under a learned causal 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EFF61-0668-7517-2214-7C9AC87A6A17}"/>
              </a:ext>
            </a:extLst>
          </p:cNvPr>
          <p:cNvSpPr txBox="1"/>
          <p:nvPr/>
        </p:nvSpPr>
        <p:spPr>
          <a:xfrm>
            <a:off x="232964" y="5429276"/>
            <a:ext cx="37473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how well the CFs align with the target class in terms of representation learning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C387D7-B901-A12F-9CDE-D685611B7EA8}"/>
              </a:ext>
            </a:extLst>
          </p:cNvPr>
          <p:cNvCxnSpPr/>
          <p:nvPr/>
        </p:nvCxnSpPr>
        <p:spPr>
          <a:xfrm>
            <a:off x="3818965" y="4421393"/>
            <a:ext cx="516367" cy="763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B86CF8-D1F4-5391-1C1C-29B911317933}"/>
              </a:ext>
            </a:extLst>
          </p:cNvPr>
          <p:cNvCxnSpPr>
            <a:cxnSpLocks/>
          </p:cNvCxnSpPr>
          <p:nvPr/>
        </p:nvCxnSpPr>
        <p:spPr>
          <a:xfrm>
            <a:off x="3313355" y="5952496"/>
            <a:ext cx="878232" cy="17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5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8361F-7DA2-8F29-52F4-0989BBEFF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E757-9D7E-C0FF-7A2F-22111EFC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365125"/>
            <a:ext cx="11244943" cy="78876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of different types of graphs&#10;&#10;AI-generated content may be incorrect.">
            <a:extLst>
              <a:ext uri="{FF2B5EF4-FFF2-40B4-BE49-F238E27FC236}">
                <a16:creationId xmlns:a16="http://schemas.microsoft.com/office/drawing/2014/main" id="{8838FA88-EF15-25FA-CE63-39B3E9D61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073" y="1393825"/>
            <a:ext cx="9661853" cy="5099050"/>
          </a:xfrm>
        </p:spPr>
      </p:pic>
    </p:spTree>
    <p:extLst>
      <p:ext uri="{BB962C8B-B14F-4D97-AF65-F5344CB8AC3E}">
        <p14:creationId xmlns:p14="http://schemas.microsoft.com/office/powerpoint/2010/main" val="303544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74E2C-B0D0-0EAD-529D-453CC3223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0484-135B-4FF0-D0DB-929EE904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365125"/>
            <a:ext cx="11244943" cy="78876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3824F6D1-AE9D-102C-3220-8DD1EA9F5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594" y="1592289"/>
            <a:ext cx="6028812" cy="47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7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8859C-8E03-6A77-7257-C1E11CA3B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0716-6834-2EAB-3DA8-002A6A86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365125"/>
            <a:ext cx="11244943" cy="78876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6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43330769-4F2C-4044-09A7-AA716CD7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423" y="1670590"/>
            <a:ext cx="10213577" cy="4536571"/>
          </a:xfrm>
          <a:prstGeom prst="rect">
            <a:avLst/>
          </a:prstGeom>
        </p:spPr>
      </p:pic>
      <p:pic>
        <p:nvPicPr>
          <p:cNvPr id="8" name="Picture 7" descr="A graph with a line and a white background&#10;&#10;AI-generated content may be incorrect.">
            <a:extLst>
              <a:ext uri="{FF2B5EF4-FFF2-40B4-BE49-F238E27FC236}">
                <a16:creationId xmlns:a16="http://schemas.microsoft.com/office/drawing/2014/main" id="{C231AAB3-0CF1-0A13-4E61-8EB2EF66C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8" y="1295848"/>
            <a:ext cx="4433610" cy="426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0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5A034-D4FE-4C34-9932-8013E66C0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ADE2-A17C-AFEF-1C26-412B4C1B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365125"/>
            <a:ext cx="11244943" cy="78876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A table with text and numbers&#10;&#10;AI-generated content may be incorrect.">
            <a:extLst>
              <a:ext uri="{FF2B5EF4-FFF2-40B4-BE49-F238E27FC236}">
                <a16:creationId xmlns:a16="http://schemas.microsoft.com/office/drawing/2014/main" id="{222B4EA3-FDF0-94AC-DAD3-AD6D46C97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38" y="1508638"/>
            <a:ext cx="11431923" cy="401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9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D02A-F9EC-9650-6FC6-C8CB4A36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365125"/>
            <a:ext cx="11244943" cy="788761"/>
          </a:xfrm>
        </p:spPr>
        <p:txBody>
          <a:bodyPr/>
          <a:lstStyle/>
          <a:p>
            <a:r>
              <a:rPr lang="en-US" dirty="0"/>
              <a:t>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A919-9708-21C6-A3EC-481A7D699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27" y="1393371"/>
            <a:ext cx="11244943" cy="5099504"/>
          </a:xfrm>
        </p:spPr>
        <p:txBody>
          <a:bodyPr/>
          <a:lstStyle/>
          <a:p>
            <a:r>
              <a:rPr lang="en-US" dirty="0"/>
              <a:t>Came out in 2019</a:t>
            </a:r>
          </a:p>
          <a:p>
            <a:r>
              <a:rPr lang="en-US" dirty="0"/>
              <a:t>Pioneer paper for </a:t>
            </a:r>
            <a:r>
              <a:rPr lang="en-US" b="1" dirty="0">
                <a:solidFill>
                  <a:srgbClr val="00B050"/>
                </a:solidFill>
              </a:rPr>
              <a:t>realistic CF generation</a:t>
            </a:r>
          </a:p>
          <a:p>
            <a:r>
              <a:rPr lang="en-US" dirty="0"/>
              <a:t>Some authors were in the group that published </a:t>
            </a:r>
            <a:r>
              <a:rPr lang="en-US" dirty="0" err="1"/>
              <a:t>DiCE</a:t>
            </a:r>
            <a:endParaRPr lang="en-US" dirty="0"/>
          </a:p>
          <a:p>
            <a:r>
              <a:rPr lang="en-US" dirty="0"/>
              <a:t>An upgrade to </a:t>
            </a:r>
            <a:r>
              <a:rPr lang="en-US" dirty="0" err="1"/>
              <a:t>DiCE</a:t>
            </a:r>
            <a:r>
              <a:rPr lang="en-US" dirty="0"/>
              <a:t>: </a:t>
            </a:r>
            <a:r>
              <a:rPr lang="en-US" dirty="0" err="1"/>
              <a:t>DiCE</a:t>
            </a:r>
            <a:r>
              <a:rPr lang="en-US" dirty="0"/>
              <a:t> does not care about realism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paper cares about creating CFs that are </a:t>
            </a:r>
            <a:r>
              <a:rPr lang="en-US" b="1" dirty="0">
                <a:solidFill>
                  <a:srgbClr val="0070C0"/>
                </a:solidFill>
              </a:rPr>
              <a:t>realistic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feasible</a:t>
            </a:r>
            <a:r>
              <a:rPr lang="en-US" dirty="0"/>
              <a:t> to generate</a:t>
            </a:r>
          </a:p>
          <a:p>
            <a:r>
              <a:rPr lang="en-US" dirty="0"/>
              <a:t>Compared against CEML that doesn’t care about realism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C0D370-9C05-4325-A189-A472B0E443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848470"/>
              </p:ext>
            </p:extLst>
          </p:nvPr>
        </p:nvGraphicFramePr>
        <p:xfrm>
          <a:off x="217710" y="3429000"/>
          <a:ext cx="585651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1801922690"/>
                    </a:ext>
                  </a:extLst>
                </a:gridCol>
                <a:gridCol w="794658">
                  <a:extLst>
                    <a:ext uri="{9D8B030D-6E8A-4147-A177-3AD203B41FA5}">
                      <a16:colId xmlns:a16="http://schemas.microsoft.com/office/drawing/2014/main" val="2924005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5794956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8534985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3461949026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3135354258"/>
                    </a:ext>
                  </a:extLst>
                </a:gridCol>
                <a:gridCol w="859972">
                  <a:extLst>
                    <a:ext uri="{9D8B030D-6E8A-4147-A177-3AD203B41FA5}">
                      <a16:colId xmlns:a16="http://schemas.microsoft.com/office/drawing/2014/main" val="3583690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81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88786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EB2DFAE-2821-092D-3E39-1810B70B6E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965440"/>
              </p:ext>
            </p:extLst>
          </p:nvPr>
        </p:nvGraphicFramePr>
        <p:xfrm>
          <a:off x="6335485" y="3429000"/>
          <a:ext cx="58565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1801922690"/>
                    </a:ext>
                  </a:extLst>
                </a:gridCol>
                <a:gridCol w="794658">
                  <a:extLst>
                    <a:ext uri="{9D8B030D-6E8A-4147-A177-3AD203B41FA5}">
                      <a16:colId xmlns:a16="http://schemas.microsoft.com/office/drawing/2014/main" val="2924005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5794956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8534985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3461949026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3135354258"/>
                    </a:ext>
                  </a:extLst>
                </a:gridCol>
                <a:gridCol w="859972">
                  <a:extLst>
                    <a:ext uri="{9D8B030D-6E8A-4147-A177-3AD203B41FA5}">
                      <a16:colId xmlns:a16="http://schemas.microsoft.com/office/drawing/2014/main" val="3583690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81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88786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FFA173-420B-90F3-E387-2439C50A2489}"/>
              </a:ext>
            </a:extLst>
          </p:cNvPr>
          <p:cNvCxnSpPr>
            <a:cxnSpLocks/>
          </p:cNvCxnSpPr>
          <p:nvPr/>
        </p:nvCxnSpPr>
        <p:spPr>
          <a:xfrm>
            <a:off x="5973874" y="3976461"/>
            <a:ext cx="503124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3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E5C43-0471-5167-D76E-7F049A841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A839-92BA-15E5-5887-C940CBA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365125"/>
            <a:ext cx="11244943" cy="788761"/>
          </a:xfrm>
        </p:spPr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4B63-A9C7-C4A8-8B70-6D279801E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27" y="1393371"/>
            <a:ext cx="11244943" cy="5099504"/>
          </a:xfrm>
        </p:spPr>
        <p:txBody>
          <a:bodyPr/>
          <a:lstStyle/>
          <a:p>
            <a:r>
              <a:rPr lang="en-US" dirty="0"/>
              <a:t>Feasibility issues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Causality issues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Global feasibility issues: feasibility issue + causality issue</a:t>
            </a:r>
          </a:p>
          <a:p>
            <a:r>
              <a:rPr lang="en-US" dirty="0"/>
              <a:t>Local feasibility issues: ﻿</a:t>
            </a:r>
            <a:r>
              <a:rPr lang="en-US" dirty="0">
                <a:solidFill>
                  <a:srgbClr val="0070C0"/>
                </a:solidFill>
              </a:rPr>
              <a:t>globally feasible and satisfies user-level constraints (</a:t>
            </a:r>
            <a:r>
              <a:rPr lang="en-US" b="1" dirty="0">
                <a:solidFill>
                  <a:srgbClr val="0070C0"/>
                </a:solidFill>
              </a:rPr>
              <a:t>Actionable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FCA72D-0059-D981-7158-20547460F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209290"/>
              </p:ext>
            </p:extLst>
          </p:nvPr>
        </p:nvGraphicFramePr>
        <p:xfrm>
          <a:off x="3907970" y="1393371"/>
          <a:ext cx="67273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123">
                  <a:extLst>
                    <a:ext uri="{9D8B030D-6E8A-4147-A177-3AD203B41FA5}">
                      <a16:colId xmlns:a16="http://schemas.microsoft.com/office/drawing/2014/main" val="3021547807"/>
                    </a:ext>
                  </a:extLst>
                </a:gridCol>
                <a:gridCol w="906437">
                  <a:extLst>
                    <a:ext uri="{9D8B030D-6E8A-4147-A177-3AD203B41FA5}">
                      <a16:colId xmlns:a16="http://schemas.microsoft.com/office/drawing/2014/main" val="4108051918"/>
                    </a:ext>
                  </a:extLst>
                </a:gridCol>
                <a:gridCol w="1377865">
                  <a:extLst>
                    <a:ext uri="{9D8B030D-6E8A-4147-A177-3AD203B41FA5}">
                      <a16:colId xmlns:a16="http://schemas.microsoft.com/office/drawing/2014/main" val="1578537080"/>
                    </a:ext>
                  </a:extLst>
                </a:gridCol>
                <a:gridCol w="1065674">
                  <a:extLst>
                    <a:ext uri="{9D8B030D-6E8A-4147-A177-3AD203B41FA5}">
                      <a16:colId xmlns:a16="http://schemas.microsoft.com/office/drawing/2014/main" val="3611624876"/>
                    </a:ext>
                  </a:extLst>
                </a:gridCol>
                <a:gridCol w="1327274">
                  <a:extLst>
                    <a:ext uri="{9D8B030D-6E8A-4147-A177-3AD203B41FA5}">
                      <a16:colId xmlns:a16="http://schemas.microsoft.com/office/drawing/2014/main" val="2637581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Married?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28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Loan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denied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Bachelor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Loan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Bachelor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108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E0E34E-B159-A296-2FE6-B03E5EA4E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04032"/>
              </p:ext>
            </p:extLst>
          </p:nvPr>
        </p:nvGraphicFramePr>
        <p:xfrm>
          <a:off x="3907970" y="3048000"/>
          <a:ext cx="67273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123">
                  <a:extLst>
                    <a:ext uri="{9D8B030D-6E8A-4147-A177-3AD203B41FA5}">
                      <a16:colId xmlns:a16="http://schemas.microsoft.com/office/drawing/2014/main" val="3021547807"/>
                    </a:ext>
                  </a:extLst>
                </a:gridCol>
                <a:gridCol w="906437">
                  <a:extLst>
                    <a:ext uri="{9D8B030D-6E8A-4147-A177-3AD203B41FA5}">
                      <a16:colId xmlns:a16="http://schemas.microsoft.com/office/drawing/2014/main" val="4108051918"/>
                    </a:ext>
                  </a:extLst>
                </a:gridCol>
                <a:gridCol w="1377865">
                  <a:extLst>
                    <a:ext uri="{9D8B030D-6E8A-4147-A177-3AD203B41FA5}">
                      <a16:colId xmlns:a16="http://schemas.microsoft.com/office/drawing/2014/main" val="1578537080"/>
                    </a:ext>
                  </a:extLst>
                </a:gridCol>
                <a:gridCol w="1065674">
                  <a:extLst>
                    <a:ext uri="{9D8B030D-6E8A-4147-A177-3AD203B41FA5}">
                      <a16:colId xmlns:a16="http://schemas.microsoft.com/office/drawing/2014/main" val="3611624876"/>
                    </a:ext>
                  </a:extLst>
                </a:gridCol>
                <a:gridCol w="1327274">
                  <a:extLst>
                    <a:ext uri="{9D8B030D-6E8A-4147-A177-3AD203B41FA5}">
                      <a16:colId xmlns:a16="http://schemas.microsoft.com/office/drawing/2014/main" val="2637581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Married?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28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Loan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denied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Bachelor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6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Loan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10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86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99793-FDD4-DF36-9240-F11E1C6DF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FDBC-D36D-4474-6F40-667BC985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365125"/>
            <a:ext cx="11244943" cy="788761"/>
          </a:xfrm>
        </p:spPr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45D36-8F12-C5A0-FE57-0EBD1501E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27" y="1393371"/>
            <a:ext cx="11244943" cy="5099504"/>
          </a:xfrm>
        </p:spPr>
        <p:txBody>
          <a:bodyPr/>
          <a:lstStyle/>
          <a:p>
            <a:r>
              <a:rPr lang="en-US" dirty="0"/>
              <a:t>Preserves causality in the CFs, ﻿includes many constraints not considered in prior work.</a:t>
            </a:r>
          </a:p>
          <a:p>
            <a:endParaRPr lang="en-US" dirty="0"/>
          </a:p>
          <a:p>
            <a:r>
              <a:rPr lang="en-US" dirty="0"/>
              <a:t>﻿addresses feasibility with a new Distance metric that uses </a:t>
            </a:r>
            <a:r>
              <a:rPr lang="en-US" dirty="0">
                <a:solidFill>
                  <a:srgbClr val="0070C0"/>
                </a:solidFill>
              </a:rPr>
              <a:t>structural causal model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﻿if feasibility constraints are not available, it learns feasibility constraints from user feedback.</a:t>
            </a:r>
          </a:p>
        </p:txBody>
      </p:sp>
    </p:spTree>
    <p:extLst>
      <p:ext uri="{BB962C8B-B14F-4D97-AF65-F5344CB8AC3E}">
        <p14:creationId xmlns:p14="http://schemas.microsoft.com/office/powerpoint/2010/main" val="170391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6C433-83DF-28E0-B27D-2A890096F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1866-0333-A58C-143E-1179F03F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365125"/>
            <a:ext cx="11244943" cy="788761"/>
          </a:xfrm>
        </p:spPr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DCC7-34C0-BBE2-FAAC-40BCD344B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27" y="1393371"/>
            <a:ext cx="11244943" cy="5099504"/>
          </a:xfrm>
        </p:spPr>
        <p:txBody>
          <a:bodyPr/>
          <a:lstStyle/>
          <a:p>
            <a:r>
              <a:rPr lang="en-US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Model-based CF</a:t>
            </a:r>
          </a:p>
          <a:p>
            <a:endParaRPr lang="en-US" b="1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﻿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Model-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approx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CF</a:t>
            </a:r>
          </a:p>
          <a:p>
            <a:endParaRPr lang="en-US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﻿Example-Based CF</a:t>
            </a:r>
          </a:p>
        </p:txBody>
      </p:sp>
    </p:spTree>
    <p:extLst>
      <p:ext uri="{BB962C8B-B14F-4D97-AF65-F5344CB8AC3E}">
        <p14:creationId xmlns:p14="http://schemas.microsoft.com/office/powerpoint/2010/main" val="83229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9E7F7-C222-F884-1FF3-380E03DA3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5864-1C3A-F9BA-5A31-67AAEB9C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365125"/>
            <a:ext cx="11244943" cy="788761"/>
          </a:xfrm>
        </p:spPr>
        <p:txBody>
          <a:bodyPr>
            <a:normAutofit/>
          </a:bodyPr>
          <a:lstStyle/>
          <a:p>
            <a:r>
              <a:rPr lang="en-US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Model-based CF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0F9FD-D890-DE00-209B-7D954F84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27" y="1393371"/>
            <a:ext cx="11244943" cy="5099504"/>
          </a:xfrm>
        </p:spPr>
        <p:txBody>
          <a:bodyPr/>
          <a:lstStyle/>
          <a:p>
            <a:r>
              <a:rPr lang="en-US" dirty="0"/>
              <a:t>Basic approach to CF generation: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 descr="A close-up of a math equation&#10;&#10;AI-generated content may be incorrect.">
            <a:extLst>
              <a:ext uri="{FF2B5EF4-FFF2-40B4-BE49-F238E27FC236}">
                <a16:creationId xmlns:a16="http://schemas.microsoft.com/office/drawing/2014/main" id="{AB4BD5CE-626D-EE51-397D-C1445C24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48" y="1853292"/>
            <a:ext cx="4508500" cy="6477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F4A18B-B0B4-2B84-0449-B0029717A8FA}"/>
              </a:ext>
            </a:extLst>
          </p:cNvPr>
          <p:cNvCxnSpPr/>
          <p:nvPr/>
        </p:nvCxnSpPr>
        <p:spPr>
          <a:xfrm flipH="1">
            <a:off x="8350248" y="1853292"/>
            <a:ext cx="565152" cy="149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4E858A-E86E-A8F6-594D-2B8565AE54C9}"/>
              </a:ext>
            </a:extLst>
          </p:cNvPr>
          <p:cNvSpPr txBox="1"/>
          <p:nvPr/>
        </p:nvSpPr>
        <p:spPr>
          <a:xfrm>
            <a:off x="8915400" y="1633639"/>
            <a:ext cx="17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or l2 distance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CE2D82-100E-2EA1-E286-2210C9C26ED2}"/>
              </a:ext>
            </a:extLst>
          </p:cNvPr>
          <p:cNvSpPr txBox="1"/>
          <p:nvPr/>
        </p:nvSpPr>
        <p:spPr>
          <a:xfrm>
            <a:off x="6825343" y="231632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64D4D4-303F-B8B7-0F17-31EDF9155587}"/>
              </a:ext>
            </a:extLst>
          </p:cNvPr>
          <p:cNvSpPr/>
          <p:nvPr/>
        </p:nvSpPr>
        <p:spPr>
          <a:xfrm>
            <a:off x="6825343" y="1853292"/>
            <a:ext cx="1447800" cy="4630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B0E4ED-838E-CA17-2567-3B5603161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270" y="2652808"/>
            <a:ext cx="7195459" cy="7507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50681B-CE10-6332-5901-44751A663588}"/>
              </a:ext>
            </a:extLst>
          </p:cNvPr>
          <p:cNvSpPr txBox="1"/>
          <p:nvPr/>
        </p:nvSpPr>
        <p:spPr>
          <a:xfrm>
            <a:off x="5323114" y="3085131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Exogenous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C2E088-FD63-C51F-E4AA-883D7A9F5DF5}"/>
              </a:ext>
            </a:extLst>
          </p:cNvPr>
          <p:cNvSpPr txBox="1"/>
          <p:nvPr/>
        </p:nvSpPr>
        <p:spPr>
          <a:xfrm>
            <a:off x="7782272" y="3085131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Endogenous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</a:p>
        </p:txBody>
      </p:sp>
      <p:pic>
        <p:nvPicPr>
          <p:cNvPr id="25" name="Picture 24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6A9CC0F2-E857-69F2-72AD-8078042039F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231" t="82124" r="20077"/>
          <a:stretch/>
        </p:blipFill>
        <p:spPr>
          <a:xfrm>
            <a:off x="6799965" y="3707159"/>
            <a:ext cx="2661876" cy="43232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BB6255-623C-E5A3-B74F-700C601217CC}"/>
              </a:ext>
            </a:extLst>
          </p:cNvPr>
          <p:cNvCxnSpPr>
            <a:cxnSpLocks/>
          </p:cNvCxnSpPr>
          <p:nvPr/>
        </p:nvCxnSpPr>
        <p:spPr>
          <a:xfrm flipV="1">
            <a:off x="4898571" y="3150829"/>
            <a:ext cx="472705" cy="58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C2A23EB-8C07-F8DF-88BA-C745F0025D64}"/>
              </a:ext>
            </a:extLst>
          </p:cNvPr>
          <p:cNvSpPr txBox="1"/>
          <p:nvPr/>
        </p:nvSpPr>
        <p:spPr>
          <a:xfrm>
            <a:off x="3469882" y="3657798"/>
            <a:ext cx="17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or l2 distance</a:t>
            </a:r>
          </a:p>
        </p:txBody>
      </p:sp>
      <p:pic>
        <p:nvPicPr>
          <p:cNvPr id="32" name="Picture 31" descr="A diagram of a graph&#10;&#10;AI-generated content may be incorrect.">
            <a:extLst>
              <a:ext uri="{FF2B5EF4-FFF2-40B4-BE49-F238E27FC236}">
                <a16:creationId xmlns:a16="http://schemas.microsoft.com/office/drawing/2014/main" id="{A7343537-AB87-9FB5-3F6F-251F9F82A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77" y="4053375"/>
            <a:ext cx="3774515" cy="27322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C97CBC-C125-BB41-8110-1766D0B444F5}"/>
                  </a:ext>
                </a:extLst>
              </p:cNvPr>
              <p:cNvSpPr txBox="1"/>
              <p:nvPr/>
            </p:nvSpPr>
            <p:spPr>
              <a:xfrm>
                <a:off x="4898571" y="4848176"/>
                <a:ext cx="4965525" cy="433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</m:sup>
                      </m:sSubSup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glucose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cf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exercise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cf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insulin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C97CBC-C125-BB41-8110-1766D0B44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71" y="4848176"/>
                <a:ext cx="4965525" cy="433708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79A36F-1139-AAA4-C1B2-EF5F6E718680}"/>
                  </a:ext>
                </a:extLst>
              </p:cNvPr>
              <p:cNvSpPr txBox="1"/>
              <p:nvPr/>
            </p:nvSpPr>
            <p:spPr>
              <a:xfrm>
                <a:off x="5936167" y="5355164"/>
                <a:ext cx="3476914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𝑒𝑥𝑒𝑟𝑐𝑖𝑠𝑒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𝑒𝑥𝑒𝑟𝑐𝑖𝑠𝑒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79A36F-1139-AAA4-C1B2-EF5F6E71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167" y="5355164"/>
                <a:ext cx="3476914" cy="427746"/>
              </a:xfrm>
              <a:prstGeom prst="rect">
                <a:avLst/>
              </a:prstGeom>
              <a:blipFill>
                <a:blip r:embed="rId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CE88B6-968C-34A3-CE4D-D7D238290AD8}"/>
                  </a:ext>
                </a:extLst>
              </p:cNvPr>
              <p:cNvSpPr txBox="1"/>
              <p:nvPr/>
            </p:nvSpPr>
            <p:spPr>
              <a:xfrm>
                <a:off x="4488605" y="5782910"/>
                <a:ext cx="6096000" cy="440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𝑖𝑛𝑠𝑢𝑙𝑖𝑛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𝑖𝑛𝑠𝑢𝑙𝑖𝑛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CE88B6-968C-34A3-CE4D-D7D238290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605" y="5782910"/>
                <a:ext cx="6096000" cy="440313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473EC8-E82B-9401-1D50-BF8C9CA93783}"/>
                  </a:ext>
                </a:extLst>
              </p:cNvPr>
              <p:cNvSpPr txBox="1"/>
              <p:nvPr/>
            </p:nvSpPr>
            <p:spPr>
              <a:xfrm>
                <a:off x="4501243" y="6263548"/>
                <a:ext cx="6096000" cy="440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𝑒𝑥𝑒𝑟𝑐𝑖𝑠𝑒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𝑒𝑥𝑒𝑟𝑐𝑖𝑠𝑒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𝑖𝑛𝑠𝑢𝑙𝑖𝑛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473EC8-E82B-9401-1D50-BF8C9CA93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243" y="6263548"/>
                <a:ext cx="6096000" cy="440313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21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ECCEC-359C-DF33-C490-B82051D5A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4D08-B00B-CF29-E99F-6658FD2A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365125"/>
            <a:ext cx="11244943" cy="788761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Model-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approx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CF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5493E-5FAA-5F07-2726-1B1DD1918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914" y="1260020"/>
            <a:ext cx="5510170" cy="329293"/>
          </a:xfrm>
        </p:spPr>
      </p:pic>
      <p:pic>
        <p:nvPicPr>
          <p:cNvPr id="7" name="Picture 6" descr="A black symbols on a white background&#10;&#10;AI-generated content may be incorrect.">
            <a:extLst>
              <a:ext uri="{FF2B5EF4-FFF2-40B4-BE49-F238E27FC236}">
                <a16:creationId xmlns:a16="http://schemas.microsoft.com/office/drawing/2014/main" id="{C2769244-3AAF-FE65-6767-A6FBA2FCA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329" y="3557031"/>
            <a:ext cx="1790700" cy="48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46366E-9AC6-AED6-9466-F90DD13F96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028"/>
          <a:stretch/>
        </p:blipFill>
        <p:spPr>
          <a:xfrm>
            <a:off x="1923504" y="4038270"/>
            <a:ext cx="3575050" cy="329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594BE1-7862-A790-C38D-C9527241B58B}"/>
              </a:ext>
            </a:extLst>
          </p:cNvPr>
          <p:cNvSpPr txBox="1"/>
          <p:nvPr/>
        </p:nvSpPr>
        <p:spPr>
          <a:xfrm>
            <a:off x="592270" y="1788342"/>
            <a:ext cx="23359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﻿Unary constraints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6E32F3-A960-222F-E428-A0C1C04E6AE3}"/>
              </a:ext>
            </a:extLst>
          </p:cNvPr>
          <p:cNvSpPr txBox="1"/>
          <p:nvPr/>
        </p:nvSpPr>
        <p:spPr>
          <a:xfrm>
            <a:off x="592270" y="3229099"/>
            <a:ext cx="23359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﻿Binary constraints</a:t>
            </a:r>
          </a:p>
        </p:txBody>
      </p:sp>
      <p:pic>
        <p:nvPicPr>
          <p:cNvPr id="14" name="Picture 13" descr="A group of black symbols&#10;&#10;AI-generated content may be incorrect.">
            <a:extLst>
              <a:ext uri="{FF2B5EF4-FFF2-40B4-BE49-F238E27FC236}">
                <a16:creationId xmlns:a16="http://schemas.microsoft.com/office/drawing/2014/main" id="{D45D367F-BAAA-4C58-7CEF-50C36D299DB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918"/>
          <a:stretch/>
        </p:blipFill>
        <p:spPr>
          <a:xfrm>
            <a:off x="1787070" y="2695595"/>
            <a:ext cx="2282371" cy="3292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97757F-2BBE-B644-96C2-CB83572C25B8}"/>
              </a:ext>
            </a:extLst>
          </p:cNvPr>
          <p:cNvSpPr txBox="1"/>
          <p:nvPr/>
        </p:nvSpPr>
        <p:spPr>
          <a:xfrm>
            <a:off x="1787070" y="2194533"/>
            <a:ext cx="310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that can only increase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4A10E3-2306-C2D6-42E8-E642F0698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799" y="5081806"/>
            <a:ext cx="7772400" cy="5161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3ABFC5-CF1C-FC76-605B-D488B4E36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799" y="5668134"/>
            <a:ext cx="7772400" cy="4100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5F56B86-A956-C3F1-7CF8-91772E9270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9799" y="6214712"/>
            <a:ext cx="7772400" cy="5477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8CCA37C-F011-E2EA-F217-11392B09B1E0}"/>
              </a:ext>
            </a:extLst>
          </p:cNvPr>
          <p:cNvSpPr txBox="1"/>
          <p:nvPr/>
        </p:nvSpPr>
        <p:spPr>
          <a:xfrm>
            <a:off x="537578" y="4617499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 optimizer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528CDE-DD6F-0652-C8DD-6B35E58A2CBD}"/>
              </a:ext>
            </a:extLst>
          </p:cNvPr>
          <p:cNvCxnSpPr/>
          <p:nvPr/>
        </p:nvCxnSpPr>
        <p:spPr>
          <a:xfrm>
            <a:off x="4138863" y="5541833"/>
            <a:ext cx="27833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C3B3E7-F5FD-0EC7-7F39-7450DBA19F9B}"/>
              </a:ext>
            </a:extLst>
          </p:cNvPr>
          <p:cNvCxnSpPr>
            <a:cxnSpLocks/>
          </p:cNvCxnSpPr>
          <p:nvPr/>
        </p:nvCxnSpPr>
        <p:spPr>
          <a:xfrm>
            <a:off x="5085347" y="6077452"/>
            <a:ext cx="4788569" cy="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CCBC04-13B2-5254-DD6A-A90024C0FCA1}"/>
              </a:ext>
            </a:extLst>
          </p:cNvPr>
          <p:cNvSpPr txBox="1"/>
          <p:nvPr/>
        </p:nvSpPr>
        <p:spPr>
          <a:xfrm>
            <a:off x="602037" y="6312223"/>
            <a:ext cx="2213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optimizer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60A4A5-C2C5-C5DF-5F01-1D5114563ECC}"/>
              </a:ext>
            </a:extLst>
          </p:cNvPr>
          <p:cNvSpPr txBox="1"/>
          <p:nvPr/>
        </p:nvSpPr>
        <p:spPr>
          <a:xfrm>
            <a:off x="714613" y="5186004"/>
            <a:ext cx="2213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Regular VAE</a:t>
            </a:r>
          </a:p>
        </p:txBody>
      </p:sp>
    </p:spTree>
    <p:extLst>
      <p:ext uri="{BB962C8B-B14F-4D97-AF65-F5344CB8AC3E}">
        <p14:creationId xmlns:p14="http://schemas.microsoft.com/office/powerpoint/2010/main" val="55885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E27BC-1571-E27C-BF20-03038373F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650-13FB-E1B6-CFC1-7FD113D5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365125"/>
            <a:ext cx="11244943" cy="788761"/>
          </a:xfrm>
        </p:spPr>
        <p:txBody>
          <a:bodyPr>
            <a:normAutofit/>
          </a:bodyPr>
          <a:lstStyle/>
          <a:p>
            <a:r>
              <a:rPr lang="en-US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﻿Example-Based CF</a:t>
            </a:r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B0E2DD-BE9F-A0E9-C35A-A0DF5CEBA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198" y="1319417"/>
            <a:ext cx="10327603" cy="30410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9F982-5A06-DDD1-EFCC-4336FBF74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996" y="4526045"/>
            <a:ext cx="3828421" cy="32565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D5E06F-C8B6-0ACA-FCD1-B0943631C091}"/>
              </a:ext>
            </a:extLst>
          </p:cNvPr>
          <p:cNvCxnSpPr/>
          <p:nvPr/>
        </p:nvCxnSpPr>
        <p:spPr>
          <a:xfrm>
            <a:off x="7939144" y="3786692"/>
            <a:ext cx="0" cy="573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0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81E36-E2AE-0DC5-CA03-5DA302B02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3363-37CA-6465-E520-F731E1A3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365125"/>
            <a:ext cx="11244943" cy="788761"/>
          </a:xfrm>
        </p:spPr>
        <p:txBody>
          <a:bodyPr/>
          <a:lstStyle/>
          <a:p>
            <a:r>
              <a:rPr lang="en-US" dirty="0" err="1"/>
              <a:t>Experiement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3FCFE-BAE0-7403-716E-DD265324B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27" y="1393371"/>
            <a:ext cx="11244943" cy="5099504"/>
          </a:xfrm>
        </p:spPr>
        <p:txBody>
          <a:bodyPr/>
          <a:lstStyle/>
          <a:p>
            <a:r>
              <a:rPr lang="en-US" dirty="0"/>
              <a:t>﻿Datasets</a:t>
            </a:r>
          </a:p>
          <a:p>
            <a:pPr lvl="1"/>
            <a:r>
              <a:rPr lang="en-US" dirty="0"/>
              <a:t>﻿Simple-BN (10,000)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﻿Sangiovese (10,000, ﻿14 features, one categorical removed)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﻿Adult (15,691, ﻿y = 0 (Low Income) and y = 1 (High Income))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30EF6320-BEB7-5E79-F57F-824DB6E92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070" y="1924015"/>
            <a:ext cx="7772400" cy="1169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1D43F1-16AA-AA85-A02A-F1064F4D0A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18" b="1"/>
          <a:stretch/>
        </p:blipFill>
        <p:spPr>
          <a:xfrm>
            <a:off x="2446771" y="3215780"/>
            <a:ext cx="5470861" cy="320935"/>
          </a:xfrm>
          <a:prstGeom prst="rect">
            <a:avLst/>
          </a:prstGeom>
        </p:spPr>
      </p:pic>
      <p:pic>
        <p:nvPicPr>
          <p:cNvPr id="9" name="Picture 8" descr="A black and white text&#10;&#10;AI-generated content may be incorrect.">
            <a:extLst>
              <a:ext uri="{FF2B5EF4-FFF2-40B4-BE49-F238E27FC236}">
                <a16:creationId xmlns:a16="http://schemas.microsoft.com/office/drawing/2014/main" id="{D771B515-54EB-0BEC-655C-D56D07C36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422" y="3251718"/>
            <a:ext cx="1683571" cy="270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102882-B7BA-B07B-4767-D989188CD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798" y="4263991"/>
            <a:ext cx="7772400" cy="2968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3ECC2A-DB17-9AAA-05DD-BF2D057FB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798" y="5546734"/>
            <a:ext cx="7772400" cy="8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6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376</Words>
  <Application>Microsoft Macintosh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Cambria Math</vt:lpstr>
      <vt:lpstr>Courier New</vt:lpstr>
      <vt:lpstr>Times New Roman</vt:lpstr>
      <vt:lpstr>Office Theme</vt:lpstr>
      <vt:lpstr>PowerPoint Presentation</vt:lpstr>
      <vt:lpstr>Facts</vt:lpstr>
      <vt:lpstr>Motivations</vt:lpstr>
      <vt:lpstr>Contributions</vt:lpstr>
      <vt:lpstr>Contributions</vt:lpstr>
      <vt:lpstr>Model-based CF</vt:lpstr>
      <vt:lpstr>Model-approx CF</vt:lpstr>
      <vt:lpstr>Example-Based CF</vt:lpstr>
      <vt:lpstr>Experiement</vt:lpstr>
      <vt:lpstr>Evaluation</vt:lpstr>
      <vt:lpstr>Results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Asiful Arefeen</dc:creator>
  <cp:lastModifiedBy>Asiful Arefeen</cp:lastModifiedBy>
  <cp:revision>3</cp:revision>
  <dcterms:created xsi:type="dcterms:W3CDTF">2025-02-26T04:41:03Z</dcterms:created>
  <dcterms:modified xsi:type="dcterms:W3CDTF">2025-02-26T19:00:33Z</dcterms:modified>
</cp:coreProperties>
</file>