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5"/>
    <p:restoredTop sz="84422"/>
  </p:normalViewPr>
  <p:slideViewPr>
    <p:cSldViewPr snapToGrid="0">
      <p:cViewPr varScale="1">
        <p:scale>
          <a:sx n="107" d="100"/>
          <a:sy n="107" d="100"/>
        </p:scale>
        <p:origin x="148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8C690-BF97-7142-AC08-8D7622388293}" type="datetimeFigureOut">
              <a:rPr lang="en-US" smtClean="0"/>
              <a:t>8/13/25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461B2-33D4-394E-B4A4-6F93516A1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63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461B2-33D4-394E-B4A4-6F93516A10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78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identification of the personalized model of the patient’s</a:t>
            </a: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glucose-insulin dynamics (referred to as “twinning”),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(ii) use of the identified model for simulation (referred</a:t>
            </a: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as “replay”).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DT, is used to predict the</a:t>
            </a: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hypothetical glucose concentration profile that would have</a:t>
            </a: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been obtained, in the same individual and in the same time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window, from the adoption of an alternative therapy, i.e., in</a:t>
            </a: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case, different MIB inputs.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461B2-33D4-394E-B4A4-6F93516A10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92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75B77-DB94-72EB-985B-03944392A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0AE5C-0D2A-0E16-E5F5-4562685AA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09A01-3270-8568-C604-F16E935B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FFE4-557E-2D49-AE1F-21B3C6E91D2A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DCDEE-9D7E-8E23-C7F0-1042AF84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AEF2C-88BC-0E39-AFCE-76D3A8AF5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E9EA-2C1A-1346-8F96-3C49517E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9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68792-3EBD-A41F-6B36-587B2FAF7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E82E4-01E3-4B62-968F-BED3BB4A3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7DF95-FAC4-FC5B-8BD7-8DF57480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FFE4-557E-2D49-AE1F-21B3C6E91D2A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3BA22-C7B1-46B0-FB32-A76B714A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A3AE5-EF81-D56E-922F-F923E4013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E9EA-2C1A-1346-8F96-3C49517E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8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9987DC-7D11-21F9-C49C-12EAAE90D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9EE6C-2EBD-3BE9-1210-2B0C549B4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5275A-8640-C71B-4E04-41C24064E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FFE4-557E-2D49-AE1F-21B3C6E91D2A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1DEEE-CC5C-5DDB-EF86-144DB071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FD78C-BFEF-E697-8688-46BC347F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E9EA-2C1A-1346-8F96-3C49517E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4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A963-0237-8649-A323-70E3B215B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D9B51-2D26-0467-2220-DB9B5FE65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61412-108F-BFB3-C0AD-1DCA84AF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FFE4-557E-2D49-AE1F-21B3C6E91D2A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9FC81-B887-40EF-0540-35722AE0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91A79-F2F1-16B9-2B15-2660E959F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E9EA-2C1A-1346-8F96-3C49517E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0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C927B-AD6C-6B88-9C6D-FC926DB63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73DBC-5E09-7232-5C79-52F9493FA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17C32-5501-8B54-D76D-210D0A69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FFE4-557E-2D49-AE1F-21B3C6E91D2A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5D14B-39F8-3E58-8046-CA968B09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0B0BE-A38F-66D5-A2B1-6AC795F5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E9EA-2C1A-1346-8F96-3C49517E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F1B3-6049-9C39-3705-257B4312D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4B774-CA52-3932-6812-1EC784DBB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B4979-2D21-0568-9FFC-E09DE0BEC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88B6F-F256-F83E-83F4-5AF677CC9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FFE4-557E-2D49-AE1F-21B3C6E91D2A}" type="datetimeFigureOut">
              <a:rPr lang="en-US" smtClean="0"/>
              <a:t>8/13/25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03D4F-55DA-C1D0-0F06-47C58A1F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71C69-5024-9EFD-A0AA-58BA90FD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E9EA-2C1A-1346-8F96-3C49517E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5E6A-E67B-863D-0F92-0D13011AC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3059E-AB86-5B28-3135-09259DA52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C74D0-DBF8-DF65-BEF4-54F1EBEA4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4286A-1B17-F2D3-A194-DC7BA0B7E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FAF50-BDDA-26C2-A7FA-DF4BD9F9F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EEC73-DB25-091D-9855-CA61D717A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FFE4-557E-2D49-AE1F-21B3C6E91D2A}" type="datetimeFigureOut">
              <a:rPr lang="en-US" smtClean="0"/>
              <a:t>8/13/25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8E6686-52E3-C61C-2421-F86286EB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A37370-31E6-45F6-54E5-6C449966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E9EA-2C1A-1346-8F96-3C49517E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7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E60B-9C19-320F-A5D5-8CC2C0528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69AB3-DA12-6D33-4673-982D2E65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FFE4-557E-2D49-AE1F-21B3C6E91D2A}" type="datetimeFigureOut">
              <a:rPr lang="en-US" smtClean="0"/>
              <a:t>8/13/25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41182-65C0-293E-3AD1-AC816343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766A9-A6B9-D3C4-9175-06DAAE8C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E9EA-2C1A-1346-8F96-3C49517E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6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D649A0-9806-3040-26ED-6B735414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FFE4-557E-2D49-AE1F-21B3C6E91D2A}" type="datetimeFigureOut">
              <a:rPr lang="en-US" smtClean="0"/>
              <a:t>8/13/25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C46B3-F729-9C7C-CBFC-E08290F7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91363-66A6-7C21-3667-14A3EF42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E9EA-2C1A-1346-8F96-3C49517E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8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3E4A9-DFE1-56D3-6CBF-0BFC509F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35D8E-C6B8-16E8-8D63-FD41206F0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CF53D-96F3-DFFF-1179-D3A5CCC38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C0922-BE0C-A76A-9EF7-F4357EF9C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FFE4-557E-2D49-AE1F-21B3C6E91D2A}" type="datetimeFigureOut">
              <a:rPr lang="en-US" smtClean="0"/>
              <a:t>8/13/25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A2B01-5146-9544-759A-6ADF5C96E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1DE7B-44BE-59B9-B65F-F039B0EB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E9EA-2C1A-1346-8F96-3C49517E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2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0F32-5851-D1B6-B2BA-1D28B821D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73700D-8B1C-4F0D-0852-4121F046A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FA287-9BBD-5EEB-A78F-7643FB3DA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206B5-8B31-FBF3-C1C0-5AFD5956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FFE4-557E-2D49-AE1F-21B3C6E91D2A}" type="datetimeFigureOut">
              <a:rPr lang="en-US" smtClean="0"/>
              <a:t>8/13/25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55C7D-FD7C-C9C9-430A-19E3341B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C676A-37C2-0AE9-F6DD-5D0055EAA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E9EA-2C1A-1346-8F96-3C49517E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6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600744-396F-540E-061D-0C8CE334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5C0E9-5474-50B8-77C6-F18A7E20F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16AA2-6C7D-1924-A0E3-E6EC6BB64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1FFE4-557E-2D49-AE1F-21B3C6E91D2A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2A9A3-416B-0DB8-7617-6BE6EDBCC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D447C-A152-0EB2-145A-EC4F9C78E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8E9EA-2C1A-1346-8F96-3C49517E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3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ovitobarua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24C588-DC96-19A4-23DF-AD6356625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700" i="1" dirty="0"/>
              <a:t>Digital-twin based optimization of bolus insulin dosing in pediatric type 1 diabetes: an in silico feasibility study</a:t>
            </a:r>
            <a:endParaRPr lang="en-US" sz="3700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52674-3819-8069-2166-21B498F98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i="1" dirty="0"/>
              <a:t>E. Pellizzari1, G. Cappon1, G. Sparacino1, A. Deodati2, R. Schiaffini2, S. Cianfarani2, and A. Facchinetti1</a:t>
            </a:r>
          </a:p>
          <a:p>
            <a:endParaRPr lang="en-US" sz="2200" i="1" dirty="0"/>
          </a:p>
          <a:p>
            <a:r>
              <a:rPr lang="en-US" dirty="0"/>
              <a:t>Presenter: </a:t>
            </a:r>
            <a:r>
              <a:rPr lang="en-US" dirty="0">
                <a:hlinkClick r:id="rId3"/>
              </a:rPr>
              <a:t>Shovito Barua Soumma</a:t>
            </a:r>
            <a:endParaRPr lang="en-US" dirty="0"/>
          </a:p>
          <a:p>
            <a:r>
              <a:rPr lang="en-US" dirty="0"/>
              <a:t>Date: </a:t>
            </a:r>
            <a:r>
              <a:rPr lang="en-US"/>
              <a:t>July 23, </a:t>
            </a:r>
            <a:r>
              <a:rPr lang="en-US" dirty="0"/>
              <a:t>2025</a:t>
            </a:r>
          </a:p>
          <a:p>
            <a:pPr algn="l"/>
            <a:endParaRPr lang="en-US" sz="22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6621"/>
                </a:solidFill>
                <a:effectLst/>
                <a:latin typeface="Arial" panose="020B0604020202020204" pitchFamily="34" charset="0"/>
              </a:rPr>
              <a:t>IEEE EMBC 2025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2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592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4E7DF-50FD-BC24-DCCB-8171EF7F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1E8EF-6976-335E-C3F9-30E6B496F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Pediatric patients</a:t>
            </a:r>
          </a:p>
          <a:p>
            <a:pPr lvl="1"/>
            <a:r>
              <a:rPr lang="en-US" dirty="0"/>
              <a:t>Each has 145 days of CGM data</a:t>
            </a:r>
          </a:p>
          <a:p>
            <a:pPr lvl="1"/>
            <a:r>
              <a:rPr lang="en-US" dirty="0"/>
              <a:t>Total CGM: 724 days</a:t>
            </a:r>
          </a:p>
          <a:p>
            <a:r>
              <a:rPr lang="en-US" dirty="0"/>
              <a:t>therapy adjustments were then simulated on a biweekly basis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BC41A7-2EF2-7130-583E-0EC3C4FC1C47}"/>
              </a:ext>
            </a:extLst>
          </p:cNvPr>
          <p:cNvSpPr/>
          <p:nvPr/>
        </p:nvSpPr>
        <p:spPr>
          <a:xfrm>
            <a:off x="1351005" y="3935581"/>
            <a:ext cx="9489989" cy="7475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24 weeks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9ECE76-2CB9-A6F8-6DCD-2CF79BD86A14}"/>
              </a:ext>
            </a:extLst>
          </p:cNvPr>
          <p:cNvSpPr/>
          <p:nvPr/>
        </p:nvSpPr>
        <p:spPr>
          <a:xfrm>
            <a:off x="1351005" y="5150662"/>
            <a:ext cx="9489989" cy="7475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 intervals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FB467D-10BC-6D55-0125-1C6559DB1673}"/>
              </a:ext>
            </a:extLst>
          </p:cNvPr>
          <p:cNvCxnSpPr>
            <a:cxnSpLocks/>
          </p:cNvCxnSpPr>
          <p:nvPr/>
        </p:nvCxnSpPr>
        <p:spPr>
          <a:xfrm>
            <a:off x="2228335" y="5150662"/>
            <a:ext cx="0" cy="7475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58F4C7-2C4C-355A-39BB-E9260DA47E87}"/>
              </a:ext>
            </a:extLst>
          </p:cNvPr>
          <p:cNvCxnSpPr>
            <a:cxnSpLocks/>
          </p:cNvCxnSpPr>
          <p:nvPr/>
        </p:nvCxnSpPr>
        <p:spPr>
          <a:xfrm>
            <a:off x="9695935" y="5150662"/>
            <a:ext cx="0" cy="7475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39DF1B-26B0-BBAF-3C0B-8A709F2608C7}"/>
              </a:ext>
            </a:extLst>
          </p:cNvPr>
          <p:cNvSpPr txBox="1"/>
          <p:nvPr/>
        </p:nvSpPr>
        <p:spPr>
          <a:xfrm>
            <a:off x="1351005" y="5222590"/>
            <a:ext cx="887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2weeks</a:t>
            </a:r>
          </a:p>
          <a:p>
            <a:r>
              <a:rPr lang="en-US" dirty="0">
                <a:solidFill>
                  <a:schemeClr val="bg2"/>
                </a:solidFill>
              </a:rPr>
              <a:t>1,2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399D2B-AEB1-8364-83C4-DE202C458C53}"/>
              </a:ext>
            </a:extLst>
          </p:cNvPr>
          <p:cNvSpPr txBox="1"/>
          <p:nvPr/>
        </p:nvSpPr>
        <p:spPr>
          <a:xfrm>
            <a:off x="9807661" y="5201288"/>
            <a:ext cx="12881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2weeks</a:t>
            </a:r>
          </a:p>
          <a:p>
            <a:r>
              <a:rPr lang="en-US" dirty="0">
                <a:solidFill>
                  <a:schemeClr val="bg2"/>
                </a:solidFill>
              </a:rPr>
              <a:t>23,24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F65A1B-0E4D-905E-DFF5-EBAB49155E77}"/>
              </a:ext>
            </a:extLst>
          </p:cNvPr>
          <p:cNvSpPr txBox="1"/>
          <p:nvPr/>
        </p:nvSpPr>
        <p:spPr>
          <a:xfrm>
            <a:off x="1241590" y="5936390"/>
            <a:ext cx="1086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Interval-1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CF4499-B8D2-C0F5-9026-18BD7B98A62D}"/>
              </a:ext>
            </a:extLst>
          </p:cNvPr>
          <p:cNvSpPr txBox="1"/>
          <p:nvPr/>
        </p:nvSpPr>
        <p:spPr>
          <a:xfrm>
            <a:off x="9609999" y="5921563"/>
            <a:ext cx="1288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Interval-12</a:t>
            </a:r>
          </a:p>
        </p:txBody>
      </p:sp>
    </p:spTree>
    <p:extLst>
      <p:ext uri="{BB962C8B-B14F-4D97-AF65-F5344CB8AC3E}">
        <p14:creationId xmlns:p14="http://schemas.microsoft.com/office/powerpoint/2010/main" val="507450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D0B3-EBFC-0525-EFAE-722D4281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Silico Clinical Trial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3CD03-9ECB-2008-36EB-77B2F3D19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4B0A70-31DF-CEFB-C658-5A37C2971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167" y="1575809"/>
            <a:ext cx="7772400" cy="515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68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209C5-FBA0-EF21-6659-FE539C9C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7D1B-9818-1AD3-993B-546695646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B4BEFC-DCFB-4C3A-D521-C7A6264C2F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472" r="3862"/>
          <a:stretch>
            <a:fillRect/>
          </a:stretch>
        </p:blipFill>
        <p:spPr>
          <a:xfrm>
            <a:off x="7792994" y="1954255"/>
            <a:ext cx="4399006" cy="37298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78C299-DED1-9A72-30D7-9212E33B7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9" y="2551692"/>
            <a:ext cx="7696285" cy="253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52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420F84-6D22-3B92-31E2-0D6036EC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7E437-B362-BD40-4C87-697FB1259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C5E37E32-B2D5-FB68-ECD2-0B6B3068D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854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7C944-8510-1DA4-456F-2C62E742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75345-2B94-2603-68EA-40C4FABBC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T1D: A condition where the body cannot make insulin, so insulin must be taken manually.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Improve insulin therapy for </a:t>
            </a:r>
            <a:r>
              <a:rPr lang="en-US" u="sng" dirty="0"/>
              <a:t>children</a:t>
            </a:r>
            <a:r>
              <a:rPr lang="en-US" dirty="0"/>
              <a:t> with T1D using a </a:t>
            </a:r>
            <a:r>
              <a:rPr lang="en-US" dirty="0">
                <a:highlight>
                  <a:srgbClr val="FFFF00"/>
                </a:highlight>
              </a:rPr>
              <a:t>personalized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adaptive</a:t>
            </a:r>
            <a:r>
              <a:rPr lang="en-US" dirty="0"/>
              <a:t> algorithm powered by Digital Twins (DTs)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6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5523A-8508-21C5-27E8-B2292260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6CD0E-771E-64BC-9D59-CEC84E167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insulin bolus calculators are:</a:t>
            </a:r>
          </a:p>
          <a:p>
            <a:pPr lvl="1"/>
            <a:r>
              <a:rPr lang="en-US" dirty="0"/>
              <a:t>Static: do not adapt to patient’s changing physiology over time</a:t>
            </a:r>
          </a:p>
          <a:p>
            <a:pPr lvl="1"/>
            <a:r>
              <a:rPr lang="en-US" dirty="0"/>
              <a:t>Based on fixed formulas or heuristics</a:t>
            </a:r>
          </a:p>
          <a:p>
            <a:pPr lvl="1"/>
            <a:r>
              <a:rPr lang="en-US" dirty="0"/>
              <a:t>Insufficient for pediatric T1D: Their behavior changes over time due to hormone</a:t>
            </a:r>
          </a:p>
          <a:p>
            <a:pPr lvl="1"/>
            <a:r>
              <a:rPr lang="en-US" dirty="0"/>
              <a:t>No personalization</a:t>
            </a:r>
          </a:p>
          <a:p>
            <a:r>
              <a:rPr lang="en-US" dirty="0"/>
              <a:t>Proposed a </a:t>
            </a:r>
            <a:r>
              <a:rPr lang="en-US" b="1" dirty="0"/>
              <a:t>digital twin–driven optimization for </a:t>
            </a:r>
            <a:r>
              <a:rPr lang="en-US" dirty="0"/>
              <a:t>insulin therapy [Personalized Treatment]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86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3D445-C8A6-9454-64A4-D3A7184F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7FE036-FE23-9598-91F8-10119EB48E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Bolus Insulin Dosing</a:t>
                </a:r>
                <a:r>
                  <a:rPr lang="en-US" dirty="0"/>
                  <a:t>: The insulin taken around meals to control blood sugar spikes.</a:t>
                </a:r>
              </a:p>
              <a:p>
                <a:r>
                  <a:rPr lang="en-US" b="1" dirty="0"/>
                  <a:t>Digital Twin (DT)</a:t>
                </a:r>
                <a:r>
                  <a:rPr lang="en-US" dirty="0"/>
                  <a:t>: A simulated version of a real patient, built from past data, used to test different treatment strategies safely.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𝑀𝐼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𝐿𝐴𝑆𝑆𝑂</m:t>
                            </m:r>
                          </m:sub>
                        </m:sSub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*: A machine learning-based formula that predicts how much insulin to give before meals, using several patient features like body weight, blood sugar, meal size, etc.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7FE036-FE23-9598-91F8-10119EB48E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2F39892-A3D4-2AB5-0A84-C4CD72FCE940}"/>
              </a:ext>
            </a:extLst>
          </p:cNvPr>
          <p:cNvSpPr txBox="1"/>
          <p:nvPr/>
        </p:nvSpPr>
        <p:spPr>
          <a:xfrm>
            <a:off x="2236573" y="6492875"/>
            <a:ext cx="10152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*G. Noaro et al., “Machine-learning based model to improve insulin bolus calculation in type 1 diabetes therapy,” IEEE Transactions on Biomedical Engineering, vol. 68, no. 1, pp. 247–255, 2020.</a:t>
            </a:r>
          </a:p>
        </p:txBody>
      </p:sp>
    </p:spTree>
    <p:extLst>
      <p:ext uri="{BB962C8B-B14F-4D97-AF65-F5344CB8AC3E}">
        <p14:creationId xmlns:p14="http://schemas.microsoft.com/office/powerpoint/2010/main" val="838672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B200B-CD55-6E91-58C6-BE4C92626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6144A-4627-69AE-B1F0-125909A3D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Glycemia Risk Index (GRI)</a:t>
            </a:r>
            <a:r>
              <a:rPr lang="en-US" dirty="0"/>
              <a:t>: A score that measures how risky a patient’s blood sugar levels are (too high or too low).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BE092B-B51C-938A-7B32-F34EF77C4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68" y="2958693"/>
            <a:ext cx="5213005" cy="10426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60B50D-90FC-AFF3-9DE8-B84692796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020" y="2958692"/>
            <a:ext cx="3621604" cy="266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9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A91CF-7A3F-A0BF-1E5C-34F5F4A61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9343CB-499E-5705-6B7C-C1EF4EA32C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3 parts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Calculate the Meal in time Bolus (MIB) using ML based formula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𝑀𝐼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𝐿𝐴𝑆𝑆𝑂</m:t>
                            </m:r>
                          </m:sub>
                        </m:sSub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∗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err="1"/>
                  <a:t>ReplayBG</a:t>
                </a:r>
                <a:r>
                  <a:rPr lang="en-US" dirty="0"/>
                  <a:t>: Digital- twining </a:t>
                </a:r>
              </a:p>
              <a:p>
                <a:pPr marL="1371600" lvl="2" indent="-457200">
                  <a:buFont typeface="+mj-lt"/>
                  <a:buAutoNum type="alphaLcParenR"/>
                </a:pPr>
                <a:r>
                  <a:rPr lang="en-US" dirty="0"/>
                  <a:t>Prepare a personalized model (twinning)</a:t>
                </a:r>
              </a:p>
              <a:p>
                <a:pPr marL="1371600" lvl="2" indent="-457200">
                  <a:buFont typeface="+mj-lt"/>
                  <a:buAutoNum type="alphaLcParenR"/>
                </a:pPr>
                <a:r>
                  <a:rPr lang="en-US" dirty="0"/>
                  <a:t>Simulate treatment plan (Replay) for different MIB</a:t>
                </a:r>
              </a:p>
              <a:p>
                <a:pPr marL="1371600" lvl="2" indent="-457200">
                  <a:buFont typeface="+mj-lt"/>
                  <a:buAutoNum type="alphaLcParenR"/>
                </a:pPr>
                <a:endParaRPr lang="en-US" dirty="0"/>
              </a:p>
              <a:p>
                <a:pPr marL="1371600" lvl="2" indent="-457200">
                  <a:buFont typeface="+mj-lt"/>
                  <a:buAutoNum type="alphaLcParenR"/>
                </a:pPr>
                <a:endParaRPr lang="en-US" dirty="0"/>
              </a:p>
              <a:p>
                <a:pPr marL="1371600" lvl="2" indent="-457200">
                  <a:buFont typeface="+mj-lt"/>
                  <a:buAutoNum type="alphaLcParenR"/>
                </a:pPr>
                <a:endParaRPr lang="en-US" dirty="0"/>
              </a:p>
              <a:p>
                <a:pPr marL="1371600" lvl="2" indent="-457200">
                  <a:buFont typeface="+mj-lt"/>
                  <a:buAutoNum type="alphaLcParenR"/>
                </a:pPr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Optimization Framework: adjust MIB based on patient-specific needs.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pPr marL="1371600" lvl="2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9343CB-499E-5705-6B7C-C1EF4EA32C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3"/>
                <a:stretch>
                  <a:fillRect l="-1086" t="-2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919A81D-BD70-93A5-1261-6FB5134F2649}"/>
              </a:ext>
            </a:extLst>
          </p:cNvPr>
          <p:cNvSpPr txBox="1"/>
          <p:nvPr/>
        </p:nvSpPr>
        <p:spPr>
          <a:xfrm>
            <a:off x="1791730" y="6492875"/>
            <a:ext cx="10152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*G. Noaro et al., “Machine-learning based model to improve insulin bolus calculation in type 1 diabetes therapy,” IEEE Transactions on Biomedical Engineering, vol. 68, no. 1, pp. 247–255, 2020.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D6B6DE-946D-CC56-BA9C-E468647FDFC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31784"/>
          <a:stretch>
            <a:fillRect/>
          </a:stretch>
        </p:blipFill>
        <p:spPr>
          <a:xfrm>
            <a:off x="1304088" y="4159250"/>
            <a:ext cx="9583824" cy="129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4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F6559-1E61-B421-9AA5-9FDE9657B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MIB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D570CF-F8C2-ABA8-B138-0B74FC0730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machine learning formula (based on LASSO regression)</a:t>
                </a:r>
              </a:p>
              <a:p>
                <a:r>
                  <a:rPr lang="en-US" dirty="0"/>
                  <a:t>predicts how much insulin a patient needs before meals</a:t>
                </a:r>
              </a:p>
              <a:p>
                <a:r>
                  <a:rPr lang="en-US" dirty="0"/>
                  <a:t>Input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b="1" dirty="0"/>
                  <a:t>CHO (carbohydrates)</a:t>
                </a:r>
                <a:r>
                  <a:rPr lang="en-US" dirty="0"/>
                  <a:t>: How much carb is in the meal.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b="1" dirty="0"/>
                  <a:t>CR (Carb-to-insulin ratio)</a:t>
                </a:r>
                <a:r>
                  <a:rPr lang="en-US" dirty="0"/>
                  <a:t>: How much carb is covered by 1 unit of insulin.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b="1" dirty="0"/>
                  <a:t>CF (Correction Factor)</a:t>
                </a:r>
                <a:r>
                  <a:rPr lang="en-US" dirty="0"/>
                  <a:t>: How much 1 unit of insulin lowers blood sugar.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b="1" dirty="0"/>
                  <a:t>Body weight (BW), Target blood sugar(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b="1" dirty="0"/>
                  <a:t>), Current blood sugar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b="1" dirty="0"/>
                  <a:t>) during mealtime</a:t>
                </a:r>
                <a:endParaRPr lang="en-US" dirty="0"/>
              </a:p>
              <a:p>
                <a:pPr lvl="1">
                  <a:buFont typeface="Wingdings" pitchFamily="2" charset="2"/>
                  <a:buChar char="§"/>
                </a:pPr>
                <a:r>
                  <a:rPr lang="en-US" b="1" dirty="0"/>
                  <a:t>Blood sugar trend</a:t>
                </a:r>
                <a:r>
                  <a:rPr lang="en-US" dirty="0"/>
                  <a:t> (rising or falling)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b="1" dirty="0"/>
                  <a:t>Insulin on board (IOB)</a:t>
                </a:r>
                <a:r>
                  <a:rPr lang="en-US" dirty="0"/>
                  <a:t>: How much insulin is still active in the body.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b="1" dirty="0"/>
                  <a:t>Standard formula value</a:t>
                </a:r>
                <a:r>
                  <a:rPr lang="en-US" dirty="0"/>
                  <a:t>: The basic dose suggested by traditional formula.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D570CF-F8C2-ABA8-B138-0B74FC0730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216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2ED7E-6520-916A-1807-B16533B06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MIB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FC33C-D234-9590-EB90-E24326CF4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Trained on expanded feature set using </a:t>
            </a:r>
            <a:r>
              <a:rPr lang="en-US" dirty="0" err="1"/>
              <a:t>quadtratic</a:t>
            </a:r>
            <a:r>
              <a:rPr lang="en-US" dirty="0"/>
              <a:t> values</a:t>
            </a:r>
          </a:p>
          <a:p>
            <a:r>
              <a:rPr lang="en-US" dirty="0"/>
              <a:t>Normalized, mean removal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FCBA69-6112-2436-B127-54D8DD0B3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204" y="3429000"/>
            <a:ext cx="5868249" cy="97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40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879CB-0ACD-69FA-767F-53DAB6F5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AF5479-8F9F-3C7B-8A32-3E3183B0F5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Powell’s method</a:t>
                </a:r>
                <a:r>
                  <a:rPr lang="en-US" dirty="0"/>
                  <a:t> (a derivative-free optimization method)</a:t>
                </a:r>
              </a:p>
              <a:p>
                <a:r>
                  <a:rPr lang="en-US" dirty="0"/>
                  <a:t>Optimization function: glycemia risk index (GRI)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 </a:t>
                </a:r>
                <a:r>
                  <a:rPr lang="en-US" dirty="0" err="1"/>
                  <a:t>i’th</a:t>
                </a:r>
                <a:r>
                  <a:rPr lang="en-US" dirty="0"/>
                  <a:t> step </a:t>
                </a:r>
              </a:p>
              <a:p>
                <a:pPr lvl="1"/>
                <a:r>
                  <a:rPr lang="en-US" dirty="0"/>
                  <a:t>E𝑣𝑎𝑙𝑢𝑎𝑡𝑒d 𝑖𝑛 𝑖+1’𝑡</a:t>
                </a:r>
                <a:r>
                  <a:rPr lang="en-US" dirty="0" err="1"/>
                  <a:t>ℎ</a:t>
                </a:r>
                <a:r>
                  <a:rPr lang="en-US" dirty="0"/>
                  <a:t>  𝑠𝑡𝑒𝑝 𝑢𝑠𝑖𝑛𝑔 𝑅𝑒𝑝𝑙𝑎𝑦𝐵𝐺 (𝑅𝑒𝑝𝑙𝑎𝑦 𝑝𝑎𝑟𝑡)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AF5479-8F9F-3C7B-8A32-3E3183B0F5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058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5662</TotalTime>
  <Words>690</Words>
  <Application>Microsoft Macintosh PowerPoint</Application>
  <PresentationFormat>Widescreen</PresentationFormat>
  <Paragraphs>83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</vt:lpstr>
      <vt:lpstr>Office Theme</vt:lpstr>
      <vt:lpstr>Digital-twin based optimization of bolus insulin dosing in pediatric type 1 diabetes: an in silico feasibility study</vt:lpstr>
      <vt:lpstr>Introduction</vt:lpstr>
      <vt:lpstr>Findings</vt:lpstr>
      <vt:lpstr>Key Idea</vt:lpstr>
      <vt:lpstr>Key Idea</vt:lpstr>
      <vt:lpstr>Method</vt:lpstr>
      <vt:lpstr>MIB Calculation</vt:lpstr>
      <vt:lpstr>MIB Calculation</vt:lpstr>
      <vt:lpstr>Optimization Framework</vt:lpstr>
      <vt:lpstr>Assessment Criteria</vt:lpstr>
      <vt:lpstr>Silico Clinical Trial</vt:lpstr>
      <vt:lpstr>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augmentation of wearable sensor data for parkinson’s disease monitoring using convolutional neural networks</dc:title>
  <dc:creator>Shovito Barua Soumma</dc:creator>
  <cp:lastModifiedBy>Shovito Barua Soumma (Student)</cp:lastModifiedBy>
  <cp:revision>355</cp:revision>
  <dcterms:created xsi:type="dcterms:W3CDTF">2023-12-08T04:09:01Z</dcterms:created>
  <dcterms:modified xsi:type="dcterms:W3CDTF">2025-08-13T23:27:41Z</dcterms:modified>
</cp:coreProperties>
</file>