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4AE8-CB4B-47C9-A709-B2903E32A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FDE3B-E203-4BB2-BC8E-66603F7C9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7E07D-3EC9-4ECB-810C-A84564B3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74565-AA0B-46F0-B71A-25CD6D2A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F932-1E83-4E99-94B6-F1F360024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8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905B-F017-471A-8679-E6D0D8CA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D75AC-24B2-49F1-8AE3-E289A1633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FA238-7D9F-4725-8F3E-341867172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170FB-DC6B-474B-91AA-CB658709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9F5D6-EFCD-41F8-8888-CC26D500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50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1F68B-5D09-4D36-9CBA-43D416E492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3B3D2-023E-40E2-AD18-E199C371A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C1D2-3928-44D0-A70C-243848D1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414BD-6147-4932-8DBF-EDB3088B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25DD-9E34-470E-926B-774BF2BE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4127-0AD7-4162-8645-A0EF52162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59C5-E6C8-4288-B737-48352F52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5413D-6138-4F4A-98E8-C64D0F37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01AA8-4A6C-4204-8B57-5D50BBA0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38778-6C3F-4F46-BD95-F65B1AC2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3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4FC9-9113-4A7D-A3AA-231B2FC0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57D9-B575-4E92-97AC-E7703FAD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9D9C8-85CD-45D2-A8B3-B9077485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1546-5945-47DD-A338-6838CFE0A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A1C08-B6CA-4DA9-9426-5FC83D71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57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8BE3-C968-4AED-AA29-B6E8FB59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CD2B9-F31B-43B6-87D1-68D1E422B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6E62B-B456-44CC-A147-02AF6B520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29892-B063-4741-9F60-89D76F6C0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79A47-4358-4487-A709-0AF4B54E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65417-6A76-42D1-A28D-D5FF726C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9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C2A6-9E7A-42B3-BB62-4B570293D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AF965-977C-4E9F-BCF2-1269D9461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42619E-67D7-445F-BBB0-16F7EF0B0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052731-0D6B-4C34-B1BE-A52E443CC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A1F16-654A-4D64-9B75-72BA7383A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B20B3-D5E0-4776-8941-4A31C93B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614EA7-CE97-4D47-AF83-689E34AD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EFC0B2-B7C3-4BBC-A7CC-D781D23F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6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4D32-00EA-464C-A786-AA2E658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4BFFE-0D26-4531-B1D6-5A382295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7C25A-BB28-44AE-8247-EA9CCFBAE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79ABB-A031-4D83-A9C9-651BF658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7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B878A-CF00-4547-948A-9CA7F560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AC891-D31D-493F-A69F-2F2F9738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11039-A6C0-4707-AAC5-39FD33221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95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9D170-1E36-4E82-BDFA-A14DA67E9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EE7FD-B192-4396-AF95-4D5502CD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DF6C4-8EAC-4CEB-BD94-3AAD26391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04B2A-8A4F-482A-91B5-CCD97E6E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93CB97-BC0C-488F-B5C5-F7251463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C42E7-C4C6-4B76-BB89-45509436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1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4FC19-35A9-45D6-86CC-7300ADA6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F0FED-0CED-46F0-BC7E-A4982C1959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D9D1B-4131-45B8-99CB-4654629D1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3081B-A42D-415B-8F57-E2EDB996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647A3-35B1-4EB2-89D2-91CE93BEBB0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68555-AF68-4C17-8C90-438B947B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E541A-CF02-479A-9E2E-D98E900C0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1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FACF1-09E6-4336-9F29-02E851E8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4DEF-A925-4C43-82B7-64DEE8780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F03E1-00F4-4E87-AA3E-8C0AF0FBE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647A3-35B1-4EB2-89D2-91CE93BEBB0B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1700-E042-490C-B12B-ED0FACD3AE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D19E9-3F11-4D35-B71A-B08EE15CA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6A40B-D783-461D-96B3-6DBE4C641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5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F9F5-63F7-4789-9396-CD8B6A88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1400"/>
            <a:ext cx="12192000" cy="2560638"/>
          </a:xfrm>
        </p:spPr>
        <p:txBody>
          <a:bodyPr>
            <a:noAutofit/>
          </a:bodyPr>
          <a:lstStyle/>
          <a:p>
            <a:r>
              <a:rPr lang="en-US" sz="4800" b="1" dirty="0" err="1"/>
              <a:t>DualNet</a:t>
            </a:r>
            <a:r>
              <a:rPr lang="en-US" sz="4800" b="1" dirty="0"/>
              <a:t>: Continual Learning, Fast and Slow</a:t>
            </a:r>
            <a:br>
              <a:rPr lang="en-US" sz="4800" b="1" dirty="0"/>
            </a:br>
            <a:br>
              <a:rPr lang="en-US" sz="4800" b="1" dirty="0"/>
            </a:b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Neural Information Processing Systems 34 (</a:t>
            </a:r>
            <a:r>
              <a:rPr lang="en-US" sz="2800" dirty="0" err="1"/>
              <a:t>NeurIPS</a:t>
            </a:r>
            <a:r>
              <a:rPr lang="en-US" sz="2800" dirty="0"/>
              <a:t> 2021)</a:t>
            </a:r>
            <a:br>
              <a:rPr lang="en-US" sz="28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8E751-92AD-453D-9154-FE67AAF91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8902"/>
            <a:ext cx="9144000" cy="1924119"/>
          </a:xfrm>
        </p:spPr>
        <p:txBody>
          <a:bodyPr>
            <a:normAutofit/>
          </a:bodyPr>
          <a:lstStyle/>
          <a:p>
            <a:r>
              <a:rPr lang="en-US" b="1" dirty="0"/>
              <a:t>Quang Pham, </a:t>
            </a:r>
            <a:r>
              <a:rPr lang="en-US" b="1" dirty="0" err="1"/>
              <a:t>Chenghao</a:t>
            </a:r>
            <a:r>
              <a:rPr lang="en-US" b="1" dirty="0"/>
              <a:t> Liu, Steven C.H. Hoi </a:t>
            </a:r>
            <a:br>
              <a:rPr lang="en-US" dirty="0"/>
            </a:br>
            <a:r>
              <a:rPr lang="en-US" i="1" dirty="0"/>
              <a:t>Salesforce Research Asia </a:t>
            </a:r>
            <a:br>
              <a:rPr lang="en-US" dirty="0"/>
            </a:br>
            <a:br>
              <a:rPr lang="en-US" dirty="0"/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624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Fast Learner (SL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j-lt"/>
              </a:rPr>
              <a:t>Fast Learner leverages the episodic memory.</a:t>
            </a:r>
          </a:p>
          <a:p>
            <a:pPr algn="just"/>
            <a:r>
              <a:rPr lang="en-US" dirty="0">
                <a:latin typeface="+mj-lt"/>
              </a:rPr>
              <a:t>Given the incoming labeled sample </a:t>
            </a:r>
            <a:r>
              <a:rPr lang="en-US" i="1" dirty="0">
                <a:latin typeface="+mj-lt"/>
              </a:rPr>
              <a:t>{</a:t>
            </a:r>
            <a:r>
              <a:rPr lang="en-US" b="1" i="1" dirty="0">
                <a:latin typeface="+mj-lt"/>
              </a:rPr>
              <a:t>x</a:t>
            </a:r>
            <a:r>
              <a:rPr lang="en-US" i="1" dirty="0">
                <a:latin typeface="+mj-lt"/>
              </a:rPr>
              <a:t>, y} </a:t>
            </a:r>
            <a:r>
              <a:rPr lang="en-US" dirty="0">
                <a:latin typeface="+mj-lt"/>
              </a:rPr>
              <a:t>and a mini-batch of memory data </a:t>
            </a:r>
            <a:r>
              <a:rPr lang="en-US" b="1" i="1" dirty="0">
                <a:latin typeface="+mj-lt"/>
              </a:rPr>
              <a:t>M </a:t>
            </a:r>
            <a:r>
              <a:rPr lang="en-US" dirty="0">
                <a:latin typeface="+mj-lt"/>
              </a:rPr>
              <a:t>belonging to a past task </a:t>
            </a:r>
            <a:r>
              <a:rPr lang="en-US" i="1" dirty="0">
                <a:latin typeface="+mj-lt"/>
              </a:rPr>
              <a:t>k:</a:t>
            </a:r>
          </a:p>
          <a:p>
            <a:pPr marL="0" indent="0" algn="just">
              <a:buNone/>
            </a:pPr>
            <a:r>
              <a:rPr lang="en-US" dirty="0">
                <a:latin typeface="+mj-lt"/>
              </a:rPr>
              <a:t> </a:t>
            </a:r>
            <a:br>
              <a:rPr lang="en-US" dirty="0">
                <a:latin typeface="+mj-lt"/>
              </a:rPr>
            </a:br>
            <a:endParaRPr lang="en-US" b="1" dirty="0">
              <a:latin typeface="+mj-lt"/>
            </a:endParaRPr>
          </a:p>
          <a:p>
            <a:pPr algn="just"/>
            <a:endParaRPr lang="en-US" b="1" i="1" baseline="-250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F4BFF-627F-4E1F-B6FF-6C9E2E207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053" y="3289802"/>
            <a:ext cx="9701893" cy="21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0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>
                <a:latin typeface="+mj-lt"/>
              </a:rPr>
              <a:t>CORE50</a:t>
            </a:r>
            <a:r>
              <a:rPr lang="en-US" dirty="0">
                <a:latin typeface="+mj-lt"/>
              </a:rPr>
              <a:t> and </a:t>
            </a:r>
            <a:r>
              <a:rPr lang="en-US" b="1" dirty="0">
                <a:latin typeface="+mj-lt"/>
              </a:rPr>
              <a:t>Split </a:t>
            </a:r>
            <a:r>
              <a:rPr lang="en-US" b="1" dirty="0" err="1">
                <a:latin typeface="+mj-lt"/>
              </a:rPr>
              <a:t>miniImageNet</a:t>
            </a:r>
            <a:r>
              <a:rPr lang="en-US" dirty="0">
                <a:latin typeface="+mj-lt"/>
              </a:rPr>
              <a:t> for evaluating the performance of </a:t>
            </a:r>
            <a:r>
              <a:rPr lang="en-US" dirty="0" err="1">
                <a:latin typeface="+mj-lt"/>
              </a:rPr>
              <a:t>DualNet</a:t>
            </a:r>
            <a:r>
              <a:rPr lang="en-US" dirty="0">
                <a:latin typeface="+mj-lt"/>
              </a:rPr>
              <a:t>, with 17, 10 continual learning tasks, respectively.</a:t>
            </a:r>
          </a:p>
          <a:p>
            <a:r>
              <a:rPr lang="en-US" b="1" dirty="0">
                <a:latin typeface="+mj-lt"/>
              </a:rPr>
              <a:t>Evaluation Metrics:</a:t>
            </a:r>
          </a:p>
          <a:p>
            <a:pPr lvl="1"/>
            <a:r>
              <a:rPr lang="en-US" b="1" dirty="0">
                <a:latin typeface="+mj-lt"/>
              </a:rPr>
              <a:t>Accuracy (ACC):</a:t>
            </a:r>
            <a:r>
              <a:rPr lang="en-US" dirty="0">
                <a:latin typeface="+mj-lt"/>
              </a:rPr>
              <a:t> Measures overall performance across tasks.</a:t>
            </a:r>
          </a:p>
          <a:p>
            <a:pPr lvl="1"/>
            <a:r>
              <a:rPr lang="en-US" b="1" dirty="0">
                <a:latin typeface="+mj-lt"/>
              </a:rPr>
              <a:t>Forgetting Measure (FM):</a:t>
            </a:r>
            <a:r>
              <a:rPr lang="en-US" dirty="0">
                <a:latin typeface="+mj-lt"/>
              </a:rPr>
              <a:t> Quantifies how much the model forgets previous tasks.</a:t>
            </a:r>
          </a:p>
          <a:p>
            <a:pPr lvl="1"/>
            <a:r>
              <a:rPr lang="en-US" b="1" dirty="0">
                <a:latin typeface="+mj-lt"/>
              </a:rPr>
              <a:t>Learning Accuracy (LA):</a:t>
            </a:r>
            <a:r>
              <a:rPr lang="en-US" dirty="0">
                <a:latin typeface="+mj-lt"/>
              </a:rPr>
              <a:t> Reflects how well the model learns new tasks.</a:t>
            </a:r>
          </a:p>
          <a:p>
            <a:pPr algn="just"/>
            <a:r>
              <a:rPr lang="en-US" b="1" dirty="0">
                <a:latin typeface="+mj-lt"/>
              </a:rPr>
              <a:t>Baselines</a:t>
            </a:r>
            <a:r>
              <a:rPr lang="en-US" dirty="0">
                <a:latin typeface="+mj-lt"/>
              </a:rPr>
              <a:t>:</a:t>
            </a:r>
          </a:p>
          <a:p>
            <a:pPr lvl="1" algn="just"/>
            <a:r>
              <a:rPr lang="en-US" dirty="0">
                <a:latin typeface="+mj-lt"/>
              </a:rPr>
              <a:t>ER [9], a simple experience replay method.</a:t>
            </a:r>
          </a:p>
          <a:p>
            <a:pPr lvl="1" algn="just"/>
            <a:r>
              <a:rPr lang="en-US" dirty="0">
                <a:latin typeface="+mj-lt"/>
              </a:rPr>
              <a:t>DER++, an ER variant that augments ER with a </a:t>
            </a:r>
            <a:r>
              <a:rPr lang="en-US" i="1" dirty="0">
                <a:latin typeface="+mj-lt"/>
              </a:rPr>
              <a:t>ℓ</a:t>
            </a:r>
            <a:r>
              <a:rPr lang="en-US" dirty="0">
                <a:latin typeface="+mj-lt"/>
              </a:rPr>
              <a:t>2 loss </a:t>
            </a:r>
          </a:p>
          <a:p>
            <a:pPr lvl="1" algn="just"/>
            <a:r>
              <a:rPr lang="en-US" dirty="0">
                <a:latin typeface="+mj-lt"/>
              </a:rPr>
              <a:t>CTN a recent state-of-the-art method on the online task-aware setting.</a:t>
            </a:r>
          </a:p>
          <a:p>
            <a:pPr marL="457200" lvl="1" indent="0" algn="just">
              <a:buNone/>
            </a:pP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99460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>
                <a:latin typeface="+mj-lt"/>
              </a:rPr>
              <a:t>CORE50</a:t>
            </a:r>
            <a:r>
              <a:rPr lang="en-US" dirty="0">
                <a:latin typeface="+mj-lt"/>
              </a:rPr>
              <a:t> and </a:t>
            </a:r>
            <a:r>
              <a:rPr lang="en-US" b="1" dirty="0">
                <a:latin typeface="+mj-lt"/>
              </a:rPr>
              <a:t>Split </a:t>
            </a:r>
            <a:r>
              <a:rPr lang="en-US" b="1" dirty="0" err="1">
                <a:latin typeface="+mj-lt"/>
              </a:rPr>
              <a:t>miniImageNet</a:t>
            </a:r>
            <a:r>
              <a:rPr lang="en-US" dirty="0">
                <a:latin typeface="+mj-lt"/>
              </a:rPr>
              <a:t> for evaluating the performance of </a:t>
            </a:r>
            <a:r>
              <a:rPr lang="en-US" dirty="0" err="1">
                <a:latin typeface="+mj-lt"/>
              </a:rPr>
              <a:t>DualNet</a:t>
            </a:r>
            <a:r>
              <a:rPr lang="en-US" dirty="0">
                <a:latin typeface="+mj-lt"/>
              </a:rPr>
              <a:t>, with 17, 10 continual learning tasks, respectively.</a:t>
            </a:r>
          </a:p>
          <a:p>
            <a:r>
              <a:rPr lang="en-US" b="1" dirty="0">
                <a:latin typeface="+mj-lt"/>
              </a:rPr>
              <a:t>Evaluation Metrics:</a:t>
            </a:r>
          </a:p>
          <a:p>
            <a:pPr lvl="1"/>
            <a:r>
              <a:rPr lang="en-US" b="1" dirty="0">
                <a:latin typeface="+mj-lt"/>
              </a:rPr>
              <a:t>Accuracy (ACC):</a:t>
            </a:r>
            <a:r>
              <a:rPr lang="en-US" dirty="0">
                <a:latin typeface="+mj-lt"/>
              </a:rPr>
              <a:t> Measures overall performance across tasks.</a:t>
            </a:r>
          </a:p>
          <a:p>
            <a:pPr lvl="1"/>
            <a:r>
              <a:rPr lang="en-US" b="1" dirty="0">
                <a:latin typeface="+mj-lt"/>
              </a:rPr>
              <a:t>Forgetting Measure (FM):</a:t>
            </a:r>
            <a:r>
              <a:rPr lang="en-US" dirty="0">
                <a:latin typeface="+mj-lt"/>
              </a:rPr>
              <a:t> Quantifies how much the model forgets previous tasks.</a:t>
            </a:r>
          </a:p>
          <a:p>
            <a:pPr lvl="1"/>
            <a:r>
              <a:rPr lang="en-US" b="1" dirty="0">
                <a:latin typeface="+mj-lt"/>
              </a:rPr>
              <a:t>Learning Accuracy (LA):</a:t>
            </a:r>
            <a:r>
              <a:rPr lang="en-US" dirty="0">
                <a:latin typeface="+mj-lt"/>
              </a:rPr>
              <a:t> Reflects how well the model learns new tasks.</a:t>
            </a:r>
          </a:p>
          <a:p>
            <a:pPr algn="just"/>
            <a:r>
              <a:rPr lang="en-US" b="1" dirty="0">
                <a:latin typeface="+mj-lt"/>
              </a:rPr>
              <a:t>Baselines</a:t>
            </a:r>
            <a:r>
              <a:rPr lang="en-US" dirty="0">
                <a:latin typeface="+mj-lt"/>
              </a:rPr>
              <a:t>:</a:t>
            </a:r>
          </a:p>
          <a:p>
            <a:pPr lvl="1" algn="just"/>
            <a:r>
              <a:rPr lang="en-US" dirty="0">
                <a:latin typeface="+mj-lt"/>
              </a:rPr>
              <a:t>ER [9], a simple experience replay method.</a:t>
            </a:r>
          </a:p>
          <a:p>
            <a:pPr lvl="1" algn="just"/>
            <a:r>
              <a:rPr lang="en-US" dirty="0">
                <a:latin typeface="+mj-lt"/>
              </a:rPr>
              <a:t>DER++, an ER variant that augments ER with a </a:t>
            </a:r>
            <a:r>
              <a:rPr lang="en-US" i="1" dirty="0">
                <a:latin typeface="+mj-lt"/>
              </a:rPr>
              <a:t>ℓ</a:t>
            </a:r>
            <a:r>
              <a:rPr lang="en-US" dirty="0">
                <a:latin typeface="+mj-lt"/>
              </a:rPr>
              <a:t>2 loss </a:t>
            </a:r>
          </a:p>
          <a:p>
            <a:pPr lvl="1" algn="just"/>
            <a:r>
              <a:rPr lang="en-US" dirty="0">
                <a:latin typeface="+mj-lt"/>
              </a:rPr>
              <a:t>CTN a recent state-of-the-art method on the online task-aware setting.</a:t>
            </a:r>
          </a:p>
          <a:p>
            <a:pPr marL="457200" lvl="1" indent="0" algn="just">
              <a:buNone/>
            </a:pP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467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35C422-0A04-4523-B851-4D32DE96CE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9659" y="1413910"/>
            <a:ext cx="7272682" cy="479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20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Results – Ablation of Self-Supervised Learning Iterations </a:t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6CFDC3E-F28A-4CE1-87BD-787627F4BE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071" y="2219201"/>
            <a:ext cx="8871857" cy="241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36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Results – Ablation Study of </a:t>
            </a:r>
            <a:r>
              <a:rPr lang="en-US" sz="3600" dirty="0" err="1"/>
              <a:t>DualNet’s</a:t>
            </a:r>
            <a:r>
              <a:rPr lang="en-US" sz="3600" dirty="0"/>
              <a:t> Fast Learner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02DAE-5535-484F-993F-035125C6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A2AE50-C804-4BEC-8C75-41E4F0947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2502353"/>
            <a:ext cx="9829800" cy="1853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37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Results – Ablation Study of limited labeled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02DAE-5535-484F-993F-035125C6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7520A-431E-46C8-8EAF-7DB188264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724" y="2381167"/>
            <a:ext cx="9204551" cy="241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0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+mj-lt"/>
              </a:rPr>
              <a:t>In response to external changes, evolution has empowered human and other organisms with strong adaptability to continually acquire knowledge.  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Naturally, we expect artificial intelligence (AI) systems to adapt in a similar way. 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Continual Learning: learn a sequence of contents one by one and behave as if they were observed simultaneously 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sz="2400" dirty="0">
                <a:latin typeface="+mj-lt"/>
              </a:rPr>
              <a:t>As the contents (tasks) are provided incrementally over a lifetime, continual learning is also referred to as </a:t>
            </a:r>
            <a:r>
              <a:rPr lang="en-US" sz="2400" b="1" dirty="0">
                <a:latin typeface="+mj-lt"/>
              </a:rPr>
              <a:t>incremental learning </a:t>
            </a:r>
            <a:r>
              <a:rPr lang="en-US" sz="2400" dirty="0">
                <a:latin typeface="+mj-lt"/>
              </a:rPr>
              <a:t>or </a:t>
            </a:r>
            <a:r>
              <a:rPr lang="en-US" sz="2400" b="1" dirty="0">
                <a:latin typeface="+mj-lt"/>
              </a:rPr>
              <a:t>lifelong learning </a:t>
            </a:r>
            <a:r>
              <a:rPr lang="en-US" sz="2400" dirty="0">
                <a:latin typeface="+mj-lt"/>
              </a:rPr>
              <a:t>in much of the literature, without a strict distinction </a:t>
            </a:r>
          </a:p>
        </p:txBody>
      </p:sp>
    </p:spTree>
    <p:extLst>
      <p:ext uri="{BB962C8B-B14F-4D97-AF65-F5344CB8AC3E}">
        <p14:creationId xmlns:p14="http://schemas.microsoft.com/office/powerpoint/2010/main" val="249808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Continual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+mj-lt"/>
              </a:rPr>
              <a:t>Continual learning is characterized by learning from dynamic data distributions. </a:t>
            </a:r>
          </a:p>
          <a:p>
            <a:pPr algn="just"/>
            <a:endParaRPr lang="en-US" sz="2400" dirty="0">
              <a:latin typeface="+mj-lt"/>
            </a:endParaRPr>
          </a:p>
          <a:p>
            <a:pPr algn="just"/>
            <a:r>
              <a:rPr lang="en-US" sz="2400" b="1" dirty="0">
                <a:latin typeface="+mj-lt"/>
              </a:rPr>
              <a:t>Catastrophic forgetting: </a:t>
            </a:r>
            <a:r>
              <a:rPr lang="en-US" sz="2400" dirty="0">
                <a:latin typeface="+mj-lt"/>
              </a:rPr>
              <a:t>Adaptation to a new distribution generally results in a largely reduced ability to capture the old ones.</a:t>
            </a:r>
          </a:p>
          <a:p>
            <a:pPr algn="just"/>
            <a:endParaRPr lang="en-US" sz="2400" dirty="0">
              <a:latin typeface="+mj-lt"/>
            </a:endParaRPr>
          </a:p>
          <a:p>
            <a:r>
              <a:rPr lang="en-US" sz="2400" dirty="0">
                <a:latin typeface="+mj-lt"/>
              </a:rPr>
              <a:t> Continual learning is primarily intended to ensure the </a:t>
            </a:r>
            <a:r>
              <a:rPr lang="en-US" sz="2400" b="1" dirty="0">
                <a:latin typeface="+mj-lt"/>
              </a:rPr>
              <a:t>resource efficiency </a:t>
            </a:r>
            <a:r>
              <a:rPr lang="en-US" sz="2400" dirty="0">
                <a:latin typeface="+mj-lt"/>
              </a:rPr>
              <a:t>of model updates, preferably close to learning only new training samples. </a:t>
            </a:r>
            <a:br>
              <a:rPr lang="en-US" sz="2400" dirty="0">
                <a:latin typeface="+mj-lt"/>
              </a:rPr>
            </a:br>
            <a:br>
              <a:rPr lang="en-US" sz="2400" dirty="0">
                <a:latin typeface="+mj-lt"/>
              </a:rPr>
            </a:br>
            <a:br>
              <a:rPr lang="en-US" sz="2400" dirty="0">
                <a:latin typeface="+mj-lt"/>
              </a:rPr>
            </a:br>
            <a:br>
              <a:rPr lang="en-US" sz="2400" dirty="0">
                <a:latin typeface="+mj-lt"/>
              </a:rPr>
            </a:br>
            <a:endParaRPr lang="en-US" sz="24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80116-0747-43FE-924C-12F90992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086" y="4623868"/>
            <a:ext cx="3341914" cy="223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94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Net’s 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j-lt"/>
              </a:rPr>
              <a:t>One reason why humans don’t experience catastrophic forgetting is described in </a:t>
            </a:r>
            <a:r>
              <a:rPr lang="en-US" b="1" dirty="0">
                <a:latin typeface="+mj-lt"/>
              </a:rPr>
              <a:t>the Complementary Learning Systems (CLS)</a:t>
            </a:r>
            <a:r>
              <a:rPr lang="en-US" dirty="0">
                <a:latin typeface="+mj-lt"/>
              </a:rPr>
              <a:t> Theory</a:t>
            </a:r>
          </a:p>
          <a:p>
            <a:pPr lvl="1" algn="just"/>
            <a:r>
              <a:rPr lang="en-US" b="1" dirty="0">
                <a:latin typeface="+mj-lt"/>
              </a:rPr>
              <a:t>Fast Learning System (Hippocampus):</a:t>
            </a:r>
            <a:r>
              <a:rPr lang="en-US" dirty="0">
                <a:latin typeface="+mj-lt"/>
              </a:rPr>
              <a:t> Responsible for rapid learning of specific experiences.</a:t>
            </a:r>
            <a:endParaRPr lang="en-US" sz="2800" dirty="0">
              <a:latin typeface="+mj-lt"/>
            </a:endParaRPr>
          </a:p>
          <a:p>
            <a:pPr lvl="1" algn="just"/>
            <a:r>
              <a:rPr lang="en-US" b="1" dirty="0">
                <a:latin typeface="+mj-lt"/>
              </a:rPr>
              <a:t>Slow Learning System (Neocortex):</a:t>
            </a:r>
            <a:r>
              <a:rPr lang="en-US" dirty="0">
                <a:latin typeface="+mj-lt"/>
              </a:rPr>
              <a:t> Gradual learning of general knowledge that supports long-term memory.</a:t>
            </a:r>
          </a:p>
          <a:p>
            <a:pPr algn="just"/>
            <a:endParaRPr lang="en-US" b="1" dirty="0">
              <a:latin typeface="+mj-lt"/>
            </a:endParaRPr>
          </a:p>
          <a:p>
            <a:pPr algn="just"/>
            <a:r>
              <a:rPr lang="en-US" b="1" dirty="0" err="1">
                <a:latin typeface="+mj-lt"/>
              </a:rPr>
              <a:t>DualNet's</a:t>
            </a:r>
            <a:r>
              <a:rPr lang="en-US" b="1" dirty="0">
                <a:latin typeface="+mj-lt"/>
              </a:rPr>
              <a:t> Inspiration </a:t>
            </a:r>
            <a:r>
              <a:rPr lang="en-US" dirty="0">
                <a:latin typeface="+mj-lt"/>
              </a:rPr>
              <a:t>is replicating this dual-system approach in artificial neural networks for better continual learning.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2832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Net’s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b="1" dirty="0">
                <a:latin typeface="+mj-lt"/>
              </a:rPr>
              <a:t>Dual Systems in </a:t>
            </a:r>
            <a:r>
              <a:rPr lang="en-US" b="1" dirty="0" err="1">
                <a:latin typeface="+mj-lt"/>
              </a:rPr>
              <a:t>DualNet</a:t>
            </a:r>
            <a:r>
              <a:rPr lang="en-US" b="1" dirty="0">
                <a:latin typeface="+mj-lt"/>
              </a:rPr>
              <a:t>:</a:t>
            </a:r>
          </a:p>
          <a:p>
            <a:pPr lvl="1"/>
            <a:r>
              <a:rPr lang="en-US" b="1" dirty="0">
                <a:latin typeface="+mj-lt"/>
              </a:rPr>
              <a:t>Fast Learner </a:t>
            </a:r>
            <a:r>
              <a:rPr lang="en-US" dirty="0">
                <a:latin typeface="+mj-lt"/>
              </a:rPr>
              <a:t>focuses on supervised learning of specific tasks using labeled data.</a:t>
            </a:r>
          </a:p>
          <a:p>
            <a:pPr lvl="1" algn="just"/>
            <a:r>
              <a:rPr lang="en-US" b="1" dirty="0">
                <a:latin typeface="+mj-lt"/>
              </a:rPr>
              <a:t>Slow Learner</a:t>
            </a:r>
            <a:r>
              <a:rPr lang="en-US" dirty="0">
                <a:latin typeface="+mj-lt"/>
              </a:rPr>
              <a:t> utilizes Self-Supervised Learning (SSL) to learn task-agnostic, general representations.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Fast learner adapts slow learner’s representations to quickly learn new tasks.	</a:t>
            </a: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6C197-90A2-4304-8862-38D0BB3AC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79" y="4495076"/>
            <a:ext cx="6975021" cy="236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71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Slow Learner (SSL Model)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1A1558-EBAF-4022-9DCC-3F561DF0F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dirty="0">
                    <a:latin typeface="+mj-lt"/>
                  </a:rPr>
                  <a:t>SSL helps the slow learner build robust, general features that are less prone to forgetting.</a:t>
                </a:r>
              </a:p>
              <a:p>
                <a:pPr algn="just"/>
                <a:r>
                  <a:rPr lang="en-US" dirty="0">
                    <a:latin typeface="+mj-lt"/>
                  </a:rPr>
                  <a:t>Barlow Twins Loss, a recent state-of-the-art SSL method that achieved promising results with minimal computational overheads.</a:t>
                </a:r>
              </a:p>
              <a:p>
                <a:pPr algn="just"/>
                <a:r>
                  <a:rPr lang="en-US" dirty="0">
                    <a:latin typeface="+mj-lt"/>
                  </a:rPr>
                  <a:t> Barlow Twins requires two views </a:t>
                </a:r>
                <a:r>
                  <a:rPr lang="en-US" b="1" i="1" dirty="0">
                    <a:latin typeface="+mj-lt"/>
                  </a:rPr>
                  <a:t>M</a:t>
                </a:r>
                <a:r>
                  <a:rPr lang="en-US" i="1" baseline="-25000" dirty="0">
                    <a:latin typeface="+mj-lt"/>
                  </a:rPr>
                  <a:t>A</a:t>
                </a:r>
                <a:r>
                  <a:rPr lang="en-US" i="1" dirty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and </a:t>
                </a:r>
                <a:r>
                  <a:rPr lang="en-US" b="1" i="1" dirty="0">
                    <a:latin typeface="+mj-lt"/>
                  </a:rPr>
                  <a:t>M</a:t>
                </a:r>
                <a:r>
                  <a:rPr lang="en-US" i="1" baseline="-25000" dirty="0">
                    <a:latin typeface="+mj-lt"/>
                  </a:rPr>
                  <a:t>B</a:t>
                </a:r>
                <a:r>
                  <a:rPr lang="en-US" i="1" dirty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by applying two different data transformations to a batch of images </a:t>
                </a:r>
                <a:r>
                  <a:rPr lang="en-US" b="1" i="1" dirty="0">
                    <a:latin typeface="+mj-lt"/>
                  </a:rPr>
                  <a:t>M </a:t>
                </a:r>
                <a:r>
                  <a:rPr lang="en-US" dirty="0">
                    <a:latin typeface="+mj-lt"/>
                  </a:rPr>
                  <a:t>sampled from the memory. </a:t>
                </a:r>
              </a:p>
              <a:p>
                <a:pPr algn="just"/>
                <a:r>
                  <a:rPr lang="en-US" dirty="0">
                    <a:latin typeface="+mj-lt"/>
                  </a:rPr>
                  <a:t>The augmented data are then passed to the slow net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+mj-lt"/>
                      </a:rPr>
                      <m:t>𝝓</m:t>
                    </m:r>
                  </m:oMath>
                </a14:m>
                <a:r>
                  <a:rPr lang="en-US" b="1" i="1" dirty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to obtain two representations </a:t>
                </a:r>
                <a:r>
                  <a:rPr lang="en-US" b="1" i="1" dirty="0">
                    <a:latin typeface="+mj-lt"/>
                  </a:rPr>
                  <a:t>Z</a:t>
                </a:r>
                <a:r>
                  <a:rPr lang="en-US" b="1" i="1" baseline="-25000" dirty="0">
                    <a:latin typeface="+mj-lt"/>
                  </a:rPr>
                  <a:t>A</a:t>
                </a:r>
                <a:r>
                  <a:rPr lang="en-US" i="1" dirty="0">
                    <a:latin typeface="+mj-lt"/>
                  </a:rPr>
                  <a:t> </a:t>
                </a:r>
                <a:r>
                  <a:rPr lang="en-US" dirty="0">
                    <a:latin typeface="+mj-lt"/>
                  </a:rPr>
                  <a:t>and </a:t>
                </a:r>
                <a:r>
                  <a:rPr lang="en-US" b="1" i="1" dirty="0">
                    <a:latin typeface="+mj-lt"/>
                  </a:rPr>
                  <a:t>Z</a:t>
                </a:r>
                <a:r>
                  <a:rPr lang="en-US" b="1" i="1" baseline="-25000" dirty="0">
                    <a:latin typeface="+mj-lt"/>
                  </a:rPr>
                  <a:t>B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1A1558-EBAF-4022-9DCC-3F561DF0F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4FC80D49-0E7F-4B89-A4F2-99A08B64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393" y="5532647"/>
            <a:ext cx="7170964" cy="13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71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Slow Learner (SSL Model)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FA4D01-BB8C-4EC5-816C-725F4F1A4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187" y="3320936"/>
            <a:ext cx="4619625" cy="1295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C80D49-0E7F-4B89-A4F2-99A08B640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393" y="5532647"/>
            <a:ext cx="7170964" cy="1329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95AAE9-007B-43FE-89E4-F3339E04AA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7099" y="1901598"/>
            <a:ext cx="52578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79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Fast Learner (SL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1558-EBAF-4022-9DCC-3F561DF0F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j-lt"/>
              </a:rPr>
              <a:t>Given a labeled sample </a:t>
            </a:r>
            <a:r>
              <a:rPr lang="en-US" i="1" dirty="0">
                <a:latin typeface="+mj-lt"/>
              </a:rPr>
              <a:t>{</a:t>
            </a:r>
            <a:r>
              <a:rPr lang="en-US" b="1" i="1" dirty="0">
                <a:latin typeface="+mj-lt"/>
              </a:rPr>
              <a:t>x</a:t>
            </a:r>
            <a:r>
              <a:rPr lang="en-US" i="1" dirty="0">
                <a:latin typeface="+mj-lt"/>
              </a:rPr>
              <a:t>, y}</a:t>
            </a:r>
            <a:r>
              <a:rPr lang="en-US" dirty="0">
                <a:latin typeface="+mj-lt"/>
              </a:rPr>
              <a:t>, the fast learner’s goal is utilizing the slow learner’s representation to quickly learn this sample via an adaptation mechanism.</a:t>
            </a:r>
          </a:p>
          <a:p>
            <a:pPr algn="just"/>
            <a:r>
              <a:rPr lang="en-US" dirty="0">
                <a:latin typeface="+mj-lt"/>
              </a:rPr>
              <a:t> The fast learner modifies the general representations from the slow learner to be task-specific.</a:t>
            </a:r>
            <a:endParaRPr lang="en-US" b="1" i="1" baseline="-250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E1C64A-D62F-43CF-9223-097DA5787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828" y="3834028"/>
            <a:ext cx="7564891" cy="265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2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2FF9C-D18A-49FA-8C50-327A38C25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Fast Learner (SL Model)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1A1558-EBAF-4022-9DCC-3F561DF0F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dirty="0">
                    <a:latin typeface="+mj-lt"/>
                  </a:rPr>
                  <a:t>Formally,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+mj-lt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+mj-lt"/>
                          </a:rPr>
                          <m:t>{</m:t>
                        </m:r>
                        <m:sSub>
                          <m:sSubPr>
                            <m:ctrlPr>
                              <a:rPr lang="en-US" b="0" i="1" smtClean="0">
                                <a:latin typeface="+mj-lt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+mj-lt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+mj-lt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+mj-lt"/>
                          </a:rPr>
                          <m:t>}</m:t>
                        </m:r>
                      </m:e>
                      <m:sub>
                        <m:r>
                          <a:rPr lang="en-US" b="0" i="1" smtClean="0">
                            <a:latin typeface="+mj-lt"/>
                          </a:rPr>
                          <m:t>𝑖</m:t>
                        </m:r>
                        <m:r>
                          <a:rPr lang="en-US" b="0" i="1" smtClean="0">
                            <a:latin typeface="+mj-lt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+mj-lt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dirty="0">
                    <a:latin typeface="+mj-lt"/>
                  </a:rPr>
                  <a:t> be the feature maps from the slow learner’s layers on the image </a:t>
                </a:r>
                <a:r>
                  <a:rPr lang="en-US" b="1" i="1" dirty="0">
                    <a:latin typeface="+mj-lt"/>
                  </a:rPr>
                  <a:t>x</a:t>
                </a:r>
                <a:r>
                  <a:rPr lang="en-US" dirty="0">
                    <a:latin typeface="+mj-lt"/>
                  </a:rPr>
                  <a:t>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+mj-lt"/>
                          </a:rPr>
                          <m:t>h</m:t>
                        </m:r>
                      </m:e>
                      <m:sub>
                        <m:r>
                          <a:rPr lang="en-US" i="1" dirty="0" smtClean="0">
                            <a:latin typeface="+mj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+mj-lt"/>
                          </a:rPr>
                        </m:ctrlPr>
                      </m:sSubPr>
                      <m:e>
                        <m:r>
                          <a:rPr lang="en-US" i="1" dirty="0">
                            <a:latin typeface="+mj-lt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+mj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+mj-lt"/>
                          </a:rPr>
                        </m:ctrlPr>
                      </m:sSubPr>
                      <m:e>
                        <m:r>
                          <a:rPr lang="en-US" i="1" dirty="0">
                            <a:latin typeface="+mj-lt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+mj-lt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i="1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+mj-lt"/>
                          </a:rPr>
                        </m:ctrlPr>
                      </m:sSubPr>
                      <m:e>
                        <m:r>
                          <a:rPr lang="en-US" i="1" dirty="0">
                            <a:latin typeface="+mj-lt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+mj-lt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are outputs from four residual blocks in </a:t>
                </a:r>
                <a:r>
                  <a:rPr lang="en-US" dirty="0" err="1">
                    <a:latin typeface="+mj-lt"/>
                  </a:rPr>
                  <a:t>ResNets</a:t>
                </a:r>
                <a:r>
                  <a:rPr lang="en-US" dirty="0">
                    <a:latin typeface="+mj-lt"/>
                  </a:rPr>
                  <a:t> .</a:t>
                </a:r>
                <a:endParaRPr lang="en-US" b="1" i="1" baseline="-25000" dirty="0">
                  <a:latin typeface="+mj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1A1558-EBAF-4022-9DCC-3F561DF0F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5E1C64A-D62F-43CF-9223-097DA5787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107" y="4502626"/>
            <a:ext cx="5662612" cy="1990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D9177F-A9C1-4F68-A0C9-6B6F2BA42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171" y="3285377"/>
            <a:ext cx="5747657" cy="90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4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1536</TotalTime>
  <Words>782</Words>
  <Application>Microsoft Office PowerPoint</Application>
  <PresentationFormat>Widescreen</PresentationFormat>
  <Paragraphs>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DualNet: Continual Learning, Fast and Slow    Neural Information Processing Systems 34 (NeurIPS 2021) </vt:lpstr>
      <vt:lpstr>Continual Learning</vt:lpstr>
      <vt:lpstr>Continual Learning</vt:lpstr>
      <vt:lpstr>Dual Net’s General Idea</vt:lpstr>
      <vt:lpstr>Dual Net’s Architecture</vt:lpstr>
      <vt:lpstr>1. Slow Learner (SSL Model)</vt:lpstr>
      <vt:lpstr>1. Slow Learner (SSL Model)</vt:lpstr>
      <vt:lpstr>2. Fast Learner (SL Model)</vt:lpstr>
      <vt:lpstr>2. Fast Learner (SL Model)</vt:lpstr>
      <vt:lpstr>2. Fast Learner (SL Model)</vt:lpstr>
      <vt:lpstr>Experimental Setup</vt:lpstr>
      <vt:lpstr>Experimental Setup</vt:lpstr>
      <vt:lpstr>Results</vt:lpstr>
      <vt:lpstr>Results – Ablation of Self-Supervised Learning Iterations  </vt:lpstr>
      <vt:lpstr>Results – Ablation Study of DualNet’s Fast Learner</vt:lpstr>
      <vt:lpstr>Results – Ablation Study of limited labeled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Introduction to Propensity Score Methods  for Reducing the Effects of Confounding  in Observational Studies</dc:title>
  <dc:creator>Reza Rahimi Azghan</dc:creator>
  <cp:lastModifiedBy>Reza Rahimi Azghan</cp:lastModifiedBy>
  <cp:revision>222</cp:revision>
  <dcterms:created xsi:type="dcterms:W3CDTF">2023-08-02T02:32:03Z</dcterms:created>
  <dcterms:modified xsi:type="dcterms:W3CDTF">2024-09-04T19:02:28Z</dcterms:modified>
</cp:coreProperties>
</file>