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CD86-FE4E-4C74-941D-46CCCDF62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80065-6E12-47AC-A654-F8F68C97B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F3AA9-7951-4E85-9A10-504F3A75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EE75-7AB6-4EDF-BA33-4B2C894AA1D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DFA3B-9B67-4B0B-B545-27B5480A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D3B2E-42F1-49DF-99B5-7E9E42F3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4EA0-1A35-44ED-8823-01970FC4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6B6B-12E5-4634-B9E5-9D7D6B02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8088D-DBE2-4DEC-A09B-644BBDE23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A11AC-9D47-4D05-8E85-04A23D77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EE75-7AB6-4EDF-BA33-4B2C894AA1D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F38A9-29C5-4254-B0CE-29829E77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D630E-461E-414D-B52C-99D70440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4EA0-1A35-44ED-8823-01970FC4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7C9E4-1874-4BF0-AEDB-B667EDCA5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1C069-9307-4483-90B6-6255EB433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F8EC9-BC56-4F4C-ADC9-483F8BBC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EE75-7AB6-4EDF-BA33-4B2C894AA1D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CAF2-CBE1-452F-94BB-14B3030A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E112E-3706-48CE-BB3E-8C28675B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4EA0-1A35-44ED-8823-01970FC4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8CAD-C960-49BD-B1A5-61406ECE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6850-D455-48A8-85AC-BCA855DF5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58DB-81B7-4AC1-A191-5D96FB91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EE75-7AB6-4EDF-BA33-4B2C894AA1D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8DCE-936A-4C44-899F-0FFE5A4E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DED1A-8332-4EE3-9C37-23A507E1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4EA0-1A35-44ED-8823-01970FC4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7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93BE-333F-417A-9866-E5FA181E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5B94B-F419-4F1F-BFBD-B45897293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0F20-DB87-45F1-940F-C71DAE49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EE75-7AB6-4EDF-BA33-4B2C894AA1D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A65A1-F3DC-4073-9DFB-16509C0D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5AD37-4760-4E7A-A4AC-2FDC20F4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4EA0-1A35-44ED-8823-01970FC4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4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A047-E684-4915-BC39-6E070D23F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96EA-FDB5-4A5E-8FF9-BCB5B7FA3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D8CC0-2DCD-40E8-AEBC-47F01EB42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E881C-04D6-4CCB-BBFA-58FD2192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EE75-7AB6-4EDF-BA33-4B2C894AA1D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9903B-9EE6-435E-9A9A-305BA75F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23A3C-5A18-4DB4-B669-FCCE3490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4EA0-1A35-44ED-8823-01970FC4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6B68-AEFC-49FB-89F0-87E26557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756B7-E0B8-41C1-8BFB-9B324B11D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48900-11BD-401F-8ADA-3CF3A419B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3C129-B007-467D-B5EB-24E6DDDC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9E109-445E-4354-8E25-6B170A0E6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2A52A-5461-4ACB-9915-B9021972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EE75-7AB6-4EDF-BA33-4B2C894AA1D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A0896-F793-4B9A-9F10-84298063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F9A43-1A20-4FC3-ADD8-45A224E7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4EA0-1A35-44ED-8823-01970FC4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6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B303-03D9-4985-8D99-38F1335A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4469C-851E-4A91-8747-58E9A6A2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EE75-7AB6-4EDF-BA33-4B2C894AA1D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6984C-73AB-4951-A2E2-88F29A22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804BE-E9FE-4F09-AA00-E30547A4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4EA0-1A35-44ED-8823-01970FC4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4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4CA82-6ADE-4D03-BCF2-DBDC6E5F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EE75-7AB6-4EDF-BA33-4B2C894AA1D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AB3E3-CC0C-4009-BA3C-EE17B658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26ECC-3A00-4395-AB3D-3BFA1838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4EA0-1A35-44ED-8823-01970FC4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E1F1-8434-43A3-8F39-CAFEB26E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F595-640A-4EE2-B483-2A729395F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657BC-B9F8-415C-99F8-205B6563D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1CAD2-B31C-42CF-88D6-A84DA56F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EE75-7AB6-4EDF-BA33-4B2C894AA1D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3DD4F-B7E6-45C3-84A8-D6A0D890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CAB5F-8508-412B-9510-351AADC3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4EA0-1A35-44ED-8823-01970FC4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3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50CA-50C5-4203-8AB3-FA855585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70CD6-B519-4EE4-83D5-F8C149C0A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C021D-2F3A-4CD8-98C2-613846AD0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5ED6F-6C23-4FB8-BB0F-449C18CA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EE75-7AB6-4EDF-BA33-4B2C894AA1D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9D6C-257B-40A3-8920-B58ABE55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F16AA-191B-4D09-81F2-7B2AC53F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04EA0-1A35-44ED-8823-01970FC4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1B070-B7A3-4626-B0AB-8A13B45A1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D1509-2F23-4EE6-BF5D-1338B5777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840A6-3226-4B80-B451-5FAF43065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EE75-7AB6-4EDF-BA33-4B2C894AA1D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EBE2E-CA70-43EF-A8C2-5D34B372A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F0F9B-5404-4DEC-8F71-14EC5A3B5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04EA0-1A35-44ED-8823-01970FC4B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8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5AF4-40DB-4E66-AC0E-7C60EBCF9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 TIME SERIES IS WORTH 64 WORDS:</a:t>
            </a:r>
            <a:br>
              <a:rPr lang="en-US" sz="4000" dirty="0"/>
            </a:br>
            <a:r>
              <a:rPr lang="en-US" sz="4000" dirty="0"/>
              <a:t>LONG-TERM FORECASTING WITH TRANSFORMERS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BFE19-CE6B-4104-A307-024BD61945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Published at </a:t>
            </a:r>
            <a:r>
              <a:rPr lang="en-US" dirty="0"/>
              <a:t>ICLR 2023, cited by 1515</a:t>
            </a:r>
          </a:p>
        </p:txBody>
      </p:sp>
    </p:spTree>
    <p:extLst>
      <p:ext uri="{BB962C8B-B14F-4D97-AF65-F5344CB8AC3E}">
        <p14:creationId xmlns:p14="http://schemas.microsoft.com/office/powerpoint/2010/main" val="181475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B445-1613-4B4D-B2D0-F7F78513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0316ED-090E-45F0-9CF0-41F82D68C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326" y="1511860"/>
            <a:ext cx="612824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9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CA13-B0DF-4DD6-83F8-372470BB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18255"/>
            <a:ext cx="10515600" cy="1325563"/>
          </a:xfrm>
        </p:spPr>
        <p:txBody>
          <a:bodyPr/>
          <a:lstStyle/>
          <a:p>
            <a:r>
              <a:rPr lang="en-US" dirty="0"/>
              <a:t>Transfer Learning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DE70-9758-40D9-8332-D76E66F1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1027766"/>
            <a:ext cx="10515600" cy="4351338"/>
          </a:xfrm>
        </p:spPr>
        <p:txBody>
          <a:bodyPr/>
          <a:lstStyle/>
          <a:p>
            <a:r>
              <a:rPr lang="en-US" sz="2400" dirty="0"/>
              <a:t>Evaluates the ability of the pre-trained model to adapt to new datasets.</a:t>
            </a:r>
          </a:p>
          <a:p>
            <a:pPr lvl="1"/>
            <a:r>
              <a:rPr lang="en-US" sz="2000" dirty="0"/>
              <a:t>Pre-training: The model is first trained on the Electricity dataset and then fine-tuned on other datasets.</a:t>
            </a:r>
          </a:p>
          <a:p>
            <a:pPr lvl="1"/>
            <a:r>
              <a:rPr lang="en-US" sz="2000" dirty="0"/>
              <a:t>Fine-tuning Performance: Slightly worse than fine-tuning on the same dataset.</a:t>
            </a:r>
          </a:p>
          <a:p>
            <a:r>
              <a:rPr lang="en-US" sz="2400" dirty="0"/>
              <a:t>Fine-tuning outperforms other baseline models in forecasting accuracy.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03CFF-BD88-454E-A878-93C1DC60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06" y="3043817"/>
            <a:ext cx="10022541" cy="31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6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E65C-34E5-400F-B62A-87BAF27C5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687"/>
          </a:xfrm>
        </p:spPr>
        <p:txBody>
          <a:bodyPr>
            <a:normAutofit/>
          </a:bodyPr>
          <a:lstStyle/>
          <a:p>
            <a:r>
              <a:rPr lang="en-US" sz="4000" dirty="0"/>
              <a:t>Ablation Study: Evaluating Model 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BE1DB-C2B2-4B9E-B738-D83612B4A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Patching and Channel-Independence: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F579E-4D46-42CB-B564-65EA82F77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32"/>
          <a:stretch/>
        </p:blipFill>
        <p:spPr>
          <a:xfrm>
            <a:off x="1739684" y="2582117"/>
            <a:ext cx="8498244" cy="35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49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B52F-F1FC-4896-BF2F-8F21AD22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Ablation Study: Evaluating Model 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32F8-CF16-47CD-9165-0DAF54EBF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Effect of Look-Back Window: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Advantages: Learns more adaptable attention patterns for different time series. Requires less training data to converge. Reduces overfitting, making it more stable during training.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91DB8-CB18-431E-9617-E99050481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264" y="1321458"/>
            <a:ext cx="5986040" cy="40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1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8741-71DF-45B2-A59A-771A0B1B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0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CDA0F5-11BA-49ED-8545-50FFBC0B6C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371" y="1532973"/>
            <a:ext cx="10911257" cy="429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fontAlgn="base">
              <a:spcAft>
                <a:spcPct val="0"/>
              </a:spcAft>
              <a:buNone/>
            </a:pPr>
            <a:r>
              <a:rPr lang="en-US" altLang="en-US" dirty="0" err="1"/>
              <a:t>PatchTST</a:t>
            </a:r>
            <a:r>
              <a:rPr lang="en-US" altLang="en-US" dirty="0"/>
              <a:t>: A novel Transformer-based Model for Time Series Forecasting 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en-US" altLang="en-US" dirty="0"/>
              <a:t>leveraging patching and channel independence 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 b="1" dirty="0"/>
              <a:t>Patching Strategy: </a:t>
            </a:r>
          </a:p>
          <a:p>
            <a:pPr lvl="2" fontAlgn="base">
              <a:spcAft>
                <a:spcPct val="0"/>
              </a:spcAft>
            </a:pPr>
            <a:r>
              <a:rPr lang="en-US" altLang="en-US" sz="1600" dirty="0"/>
              <a:t>Segments time series into subseries-level patches (input tokens for Transformer) </a:t>
            </a:r>
          </a:p>
          <a:p>
            <a:pPr lvl="2" fontAlgn="base">
              <a:spcAft>
                <a:spcPct val="0"/>
              </a:spcAft>
            </a:pPr>
            <a:r>
              <a:rPr lang="en-US" altLang="en-US" sz="1600" dirty="0"/>
              <a:t>Retains local semantic information </a:t>
            </a:r>
          </a:p>
          <a:p>
            <a:pPr lvl="2" fontAlgn="base">
              <a:spcAft>
                <a:spcPct val="0"/>
              </a:spcAft>
            </a:pPr>
            <a:r>
              <a:rPr lang="en-US" altLang="en-US" sz="1600" dirty="0"/>
              <a:t>Reduces computation &amp; memory (quadratic savings in attention maps) </a:t>
            </a:r>
          </a:p>
          <a:p>
            <a:pPr lvl="2" fontAlgn="base">
              <a:spcAft>
                <a:spcPct val="0"/>
              </a:spcAft>
            </a:pPr>
            <a:r>
              <a:rPr lang="en-US" altLang="en-US" sz="1600" dirty="0"/>
              <a:t>Enables longer historical dependencies 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 b="1" dirty="0"/>
              <a:t>Channel Independence: </a:t>
            </a:r>
          </a:p>
          <a:p>
            <a:pPr lvl="2" fontAlgn="base">
              <a:spcAft>
                <a:spcPct val="0"/>
              </a:spcAft>
            </a:pPr>
            <a:r>
              <a:rPr lang="en-US" altLang="en-US" sz="1600" dirty="0"/>
              <a:t>Each channel processes a single univariate time series </a:t>
            </a:r>
          </a:p>
          <a:p>
            <a:pPr lvl="2" fontAlgn="base">
              <a:spcAft>
                <a:spcPct val="0"/>
              </a:spcAft>
            </a:pPr>
            <a:r>
              <a:rPr lang="en-US" altLang="en-US" sz="1600" dirty="0"/>
              <a:t>Shares embedding and Transformer weights across all series 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 b="1" dirty="0"/>
              <a:t>Performance: </a:t>
            </a:r>
          </a:p>
          <a:p>
            <a:pPr lvl="2" fontAlgn="base">
              <a:spcAft>
                <a:spcPct val="0"/>
              </a:spcAft>
            </a:pPr>
            <a:r>
              <a:rPr lang="en-US" altLang="en-US" sz="1600" dirty="0"/>
              <a:t>Outperforms SOTA Transformer models in long-term forecasting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5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27A0-6F60-4830-BA1A-FF270B34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and Address the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E446-1EEA-4ED0-9AEB-8BFDBFAD5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96" y="160616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Limitation: </a:t>
            </a:r>
          </a:p>
          <a:p>
            <a:pPr lvl="1"/>
            <a:r>
              <a:rPr lang="en-US" dirty="0"/>
              <a:t>Regardless of the complicated design of Transformer-based models, it is shown in recent papers that a very </a:t>
            </a:r>
            <a:r>
              <a:rPr lang="en-US" b="1" dirty="0"/>
              <a:t>simple linear model can outperform all of the previous models</a:t>
            </a:r>
            <a:r>
              <a:rPr lang="en-US" dirty="0"/>
              <a:t> on a variety of common benchmarks, and it challenges the usefulness of Transformer for time series forecasting.</a:t>
            </a:r>
          </a:p>
          <a:p>
            <a:r>
              <a:rPr lang="en-US" dirty="0"/>
              <a:t>To address this challenge, they proposed a channel-independence patch time series Transformer (</a:t>
            </a:r>
            <a:r>
              <a:rPr lang="en-US" dirty="0" err="1"/>
              <a:t>PatchTST</a:t>
            </a:r>
            <a:r>
              <a:rPr lang="en-US" dirty="0"/>
              <a:t>) model that contains the following key designs:</a:t>
            </a:r>
          </a:p>
          <a:p>
            <a:pPr lvl="1"/>
            <a:r>
              <a:rPr lang="en-US" dirty="0"/>
              <a:t>Patching</a:t>
            </a:r>
          </a:p>
          <a:p>
            <a:pPr lvl="1"/>
            <a:r>
              <a:rPr lang="en-US" dirty="0"/>
              <a:t>Channel Independent</a:t>
            </a:r>
          </a:p>
          <a:p>
            <a:pPr lvl="1"/>
            <a:r>
              <a:rPr lang="en-US" dirty="0"/>
              <a:t>Using self-supervised learning to enhance the accuracy</a:t>
            </a:r>
          </a:p>
        </p:txBody>
      </p:sp>
    </p:spTree>
    <p:extLst>
      <p:ext uri="{BB962C8B-B14F-4D97-AF65-F5344CB8AC3E}">
        <p14:creationId xmlns:p14="http://schemas.microsoft.com/office/powerpoint/2010/main" val="57489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7F95-8B59-4B73-B3DF-25D3C2D4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Patching and Channel-Independence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599E8-E929-4B19-A472-1F5E19E7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Patching in Time Series Forecasting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Time series forecasting analyzes </a:t>
            </a:r>
            <a:r>
              <a:rPr lang="en-US" b="1" dirty="0"/>
              <a:t>correlations across time steps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Unlike words in a sentence, </a:t>
            </a:r>
            <a:r>
              <a:rPr lang="en-US" b="1" dirty="0"/>
              <a:t>a single time step lacks semantic meaning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Extracting local semantic information</a:t>
            </a:r>
            <a:r>
              <a:rPr lang="en-US" dirty="0"/>
              <a:t> is crucial for understanding connections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Patching helps capture </a:t>
            </a:r>
            <a:r>
              <a:rPr lang="en-US" b="1" dirty="0"/>
              <a:t>meaningful patterns</a:t>
            </a:r>
            <a:r>
              <a:rPr lang="en-US" dirty="0"/>
              <a:t> within time series 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Channel-Independence in Multivariate Time Series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 multivariate time series is a </a:t>
            </a:r>
            <a:r>
              <a:rPr lang="en-US" b="1" dirty="0"/>
              <a:t>multi-channel signal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Two input token designs</a:t>
            </a:r>
            <a:r>
              <a:rPr lang="en-US" dirty="0"/>
              <a:t> for Transformer models: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Channel-mixing</a:t>
            </a:r>
            <a:r>
              <a:rPr lang="en-US" dirty="0"/>
              <a:t>: Combines all time series features into a single token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Channel-independence</a:t>
            </a:r>
            <a:r>
              <a:rPr lang="en-US" dirty="0"/>
              <a:t>: Each token represents a </a:t>
            </a:r>
            <a:r>
              <a:rPr lang="en-US" b="1" dirty="0"/>
              <a:t>single channel</a:t>
            </a:r>
            <a:r>
              <a:rPr lang="en-US" dirty="0"/>
              <a:t> only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Channel-independence</a:t>
            </a:r>
            <a:r>
              <a:rPr lang="en-US" dirty="0"/>
              <a:t> has been successful in CNNs and linear models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 this work, this channel-independence method is effective in Transformer-based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8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5923-24B8-4902-8568-7349E401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novelty of this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645DD-780F-49D3-AE07-26C661563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Reduction of time and space complexity: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Patching reduces N by a factor of the stride:</a:t>
            </a:r>
            <a:r>
              <a:rPr lang="en-US" b="1" dirty="0"/>
              <a:t> N ≈ L / 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 = Number of input tokens, L= input sequence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Capability of learning from the longer look-back window: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en-US" sz="2000" dirty="0"/>
              <a:t>Longer sequences due to memory and computation costs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en-US" sz="2000" dirty="0"/>
              <a:t>Time series data contains temporal redundancy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ts val="0"/>
              </a:spcBef>
              <a:buFontTx/>
              <a:buChar char="•"/>
            </a:pPr>
            <a:r>
              <a:rPr lang="en-US" altLang="en-US" sz="2000" dirty="0"/>
              <a:t>Models can still retain sufficient information for accurate forecasting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Capability of representation learning: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Using representation learning can further enhance forecasting performance.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3C9369-550C-4B7A-8AF7-39531D87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9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45F7-DD87-4655-A37F-34F014AC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EF403B-D59C-4777-9640-3EFC6C40C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301" y="1452282"/>
            <a:ext cx="5792545" cy="47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3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3275-35F5-4341-94CE-3BCECDF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590A-08D3-4854-B745-4ADECFF01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Forward path (instance Normalization &amp; Patching): </a:t>
            </a:r>
          </a:p>
          <a:p>
            <a:pPr lvl="1"/>
            <a:r>
              <a:rPr lang="en-US" dirty="0"/>
              <a:t>Channel-Independence: Each time series channel is processed independently through the Transformer backbone, sharing weights across all series.</a:t>
            </a:r>
          </a:p>
          <a:p>
            <a:pPr lvl="1"/>
            <a:r>
              <a:rPr lang="en-US" dirty="0"/>
              <a:t>Each univariate time series is normalized and divided into patches (subseries) instead of using individual time steps. </a:t>
            </a:r>
          </a:p>
          <a:p>
            <a:r>
              <a:rPr lang="en-US" dirty="0"/>
              <a:t>Transformer Backbone: </a:t>
            </a:r>
          </a:p>
          <a:p>
            <a:pPr lvl="1"/>
            <a:r>
              <a:rPr lang="en-US" dirty="0"/>
              <a:t>Patches are mapped to an embedding space and processed through a vanilla Transformer encoder. Multi-head self-attention mechanism captures dependencies within each series. </a:t>
            </a:r>
          </a:p>
          <a:p>
            <a:r>
              <a:rPr lang="en-US" dirty="0"/>
              <a:t>Prediction Mechanism: </a:t>
            </a:r>
          </a:p>
          <a:p>
            <a:pPr lvl="1"/>
            <a:r>
              <a:rPr lang="en-US" dirty="0"/>
              <a:t>The encoded features are flattened and passed through a linear head to produce future time steps. Uses Mean Squared Error (MSE) loss for training.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7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9FC8-3223-4F7E-8B17-B8818191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6F25E-6A8C-4372-AC44-C6EC58BF1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Representation Learning:</a:t>
            </a:r>
          </a:p>
          <a:p>
            <a:pPr lvl="1"/>
            <a:r>
              <a:rPr lang="en-US" dirty="0"/>
              <a:t>Leverage self-supervised learning to extract meaningful representations from time series data that can be transferred to forecasting tasks. </a:t>
            </a:r>
          </a:p>
          <a:p>
            <a:pPr lvl="1"/>
            <a:r>
              <a:rPr lang="en-US" dirty="0"/>
              <a:t>Masked Autoencoder Approach: Uses masked patch prediction, where a subset of time series patches is randomly masked and the model learns to reconstruct them</a:t>
            </a:r>
          </a:p>
          <a:p>
            <a:pPr lvl="2"/>
            <a:r>
              <a:rPr lang="en-US" dirty="0"/>
              <a:t>Unlike existing methods that mask individual time steps, this approach forces the model to understand broader temporal dependencies. </a:t>
            </a:r>
          </a:p>
          <a:p>
            <a:pPr lvl="1"/>
            <a:r>
              <a:rPr lang="en-US" dirty="0"/>
              <a:t>Patch-based Representation Learning: Patches are non-overlapping to ensure masked patches don’t contain information from adjacent observed patches. </a:t>
            </a:r>
          </a:p>
          <a:p>
            <a:pPr lvl="1"/>
            <a:r>
              <a:rPr lang="en-US" dirty="0"/>
              <a:t>The model is trained using MSE loss to reconstruct missing patches. </a:t>
            </a:r>
          </a:p>
          <a:p>
            <a:r>
              <a:rPr lang="en-US" dirty="0"/>
              <a:t> The advantage of using representation learning:</a:t>
            </a:r>
          </a:p>
          <a:p>
            <a:pPr lvl="1"/>
            <a:r>
              <a:rPr lang="en-US" dirty="0"/>
              <a:t>Captures high-level patterns: rather than simple interpolation between adjacent time points. </a:t>
            </a:r>
          </a:p>
          <a:p>
            <a:pPr lvl="1"/>
            <a:r>
              <a:rPr lang="en-US" dirty="0"/>
              <a:t>Transferability: The pre-trained model can be fine-tuned for different forecasting tasks, outperforming fully supervised training. </a:t>
            </a:r>
          </a:p>
        </p:txBody>
      </p:sp>
    </p:spTree>
    <p:extLst>
      <p:ext uri="{BB962C8B-B14F-4D97-AF65-F5344CB8AC3E}">
        <p14:creationId xmlns:p14="http://schemas.microsoft.com/office/powerpoint/2010/main" val="424676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B2E9-A58C-481B-8F9D-A15E46E4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B020-27D0-4811-B1DA-B8CFE147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It evaluates the performance of our proposed </a:t>
            </a:r>
            <a:r>
              <a:rPr lang="en-US" sz="2600" dirty="0" err="1"/>
              <a:t>PatchTST</a:t>
            </a:r>
            <a:r>
              <a:rPr lang="en-US" sz="2600" dirty="0"/>
              <a:t> on 8 popular datasets, including Weather, Traffic, Electricity, ILI and 4 ETT datasets (ETTh1, ETTh2, ETTm1, ETTm2).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 err="1"/>
              <a:t>PatchTST</a:t>
            </a:r>
            <a:r>
              <a:rPr lang="en-US" sz="2600" dirty="0"/>
              <a:t>/64 implies the number of input patches is 64, which uses the look-back window L = 512. </a:t>
            </a:r>
          </a:p>
          <a:p>
            <a:r>
              <a:rPr lang="en-US" sz="2600" dirty="0" err="1"/>
              <a:t>PatchTST</a:t>
            </a:r>
            <a:r>
              <a:rPr lang="en-US" sz="2600" dirty="0"/>
              <a:t>/42 means the number of input patches is 42, which has the default look-back window L = 336. </a:t>
            </a:r>
          </a:p>
          <a:p>
            <a:pPr lvl="1"/>
            <a:r>
              <a:rPr lang="en-US" sz="2200" dirty="0"/>
              <a:t>Both of them use patch length P = 16 and stride S = 8.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692B5-709F-4AD9-9737-A6C41CBB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815" y="2667454"/>
            <a:ext cx="641807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8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833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 TIME SERIES IS WORTH 64 WORDS: LONG-TERM FORECASTING WITH TRANSFORMERS</vt:lpstr>
      <vt:lpstr>Overview</vt:lpstr>
      <vt:lpstr>Limitation and Address the limitation</vt:lpstr>
      <vt:lpstr>Patching and Channel-Independence</vt:lpstr>
      <vt:lpstr>The key novelty of this work</vt:lpstr>
      <vt:lpstr>Overview of architecture</vt:lpstr>
      <vt:lpstr>Proposed Method</vt:lpstr>
      <vt:lpstr>Proposed Method</vt:lpstr>
      <vt:lpstr>Results</vt:lpstr>
      <vt:lpstr>Results</vt:lpstr>
      <vt:lpstr>Transfer Learning Experiment</vt:lpstr>
      <vt:lpstr>Ablation Study: Evaluating Model  Components</vt:lpstr>
      <vt:lpstr>Ablation Study: Evaluating Model 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TIME SERIES IS WORTH 64 WORDS: LONG-TERM FORECASTING WITH TRANSFORMERS</dc:title>
  <dc:creator>Ebrahim Farahmand (Student)</dc:creator>
  <cp:lastModifiedBy>Ebrahim Farahmand (Student)</cp:lastModifiedBy>
  <cp:revision>25</cp:revision>
  <dcterms:created xsi:type="dcterms:W3CDTF">2025-03-19T07:11:54Z</dcterms:created>
  <dcterms:modified xsi:type="dcterms:W3CDTF">2025-03-19T19:13:01Z</dcterms:modified>
</cp:coreProperties>
</file>