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9"/>
    <p:restoredTop sz="96250"/>
  </p:normalViewPr>
  <p:slideViewPr>
    <p:cSldViewPr snapToGrid="0">
      <p:cViewPr>
        <p:scale>
          <a:sx n="130" d="100"/>
          <a:sy n="130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5043-9FB9-1F2D-F5A9-EB20FA17A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3889B-6DDF-5A9D-11A4-6160D55C4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F205-553B-D900-636F-6318AF52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5789-C79A-CDD8-D177-CDD496AD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F6C2-997A-2E36-EA25-AD3B7EFB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A7EF-F65C-F037-960B-9278B05F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DAEDC-54AF-5964-F90E-A07EF661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3C5D-ACFF-E30F-0D65-0D77DD6C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C447-B552-133E-C916-6DC5495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A9FE-C7A7-1BDF-6166-D89E6780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4D42D-1AD5-CB8A-96B9-3D5CE96B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C6B5-7809-4065-EABF-5DC2DD84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643D-886F-D87F-924F-7EE8DDB2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ACD0-F516-8777-943A-2B798AE2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652E-87BB-DF11-5979-57F084F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7A3-3C99-CB47-E38F-223A4E6A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42BB-7DCD-7EE4-A7B4-A9BFEB04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AEE6-A45D-94D9-89ED-2DE4C92E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2580-E951-3151-0EB6-DDEF486E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AB18-0F51-ABD3-BD12-E305A37C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E15D-2443-64EF-FD90-045E782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204A-499B-A4C9-C486-E0EEDCCD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E266-99EF-CEBC-8744-717A394E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BD9C-31B9-AB09-0547-D92E7C27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1B4B-D1F6-E05C-F209-9A9E5C7E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8B34-4E5B-277F-AF05-3590AB14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69A6-AA5E-A77F-9D79-DAB4F9B6C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0A02F-6AB9-E092-DF8F-B90D1DBC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9FE1-BE7E-CA7E-D74A-EFE1B195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F71C7-000D-EAE4-59F1-B893B285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E4A-25AD-A990-5070-7F7E9E01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4D2C-4AB9-CD60-3F38-663DA76E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5A1F-0301-84F9-44FB-6B2B6F7C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3DB2-3B6F-1DA1-68FA-36FDFD06A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A7217-ABD0-282B-C708-AEA0BCC0F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E1A65-09D1-23DB-C4EB-B84E918A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F983B-5281-D84E-3654-65F771F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A504-9389-87E0-7097-1CB298B1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50EF7-C6BA-78E2-F19B-F4FB6E9D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8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414C-DC90-A300-0C84-4F10025A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9D36A-0E42-1327-5792-5E6BB9C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D5EA4-88AE-4EB1-56C2-61AA42C8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C95A3-8D9A-033C-3FA2-6F5FC4FB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9CAB6-3F78-5886-BBBA-A07A0F19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48F66-0AFE-8C29-6F61-FE394EBA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F6EB-85AD-7888-BECA-5906A3E4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A5B1-8023-4ABF-16DF-67EC04D9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421E-1DD8-F283-13B2-E72C662F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7E94B-0E94-DCA0-59AD-6216FA42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7EDC-9923-1EFE-865D-392A806C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21642-74B7-C55B-E107-E4F82A15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7F0B6-0062-36AD-37B4-2BA27D64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E47E-0B1B-5415-6A21-29603697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18054-7B8D-CD3D-F94C-C3FCAA310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F7D69-9C5A-C312-A1D8-6E77ED1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9717-FC62-F636-1892-153816E7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657D-CCC1-C9C3-D991-885E890E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E9C0-41AD-73BF-478D-66291CE5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B9C1-E741-8430-F3C7-BCC242C7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8A3E-AC6D-AE6E-5DD7-E3808E14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0B1F-5FF4-7CD7-3E1D-46647A3F1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090A-1710-604A-B211-B19B66B7F2B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4C59-2F69-E223-4016-9365D2BB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9C5E-FF83-BC46-BC9A-53CCB2EA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109A-4BF6-AD41-9800-E712BAFB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9A17-BCA9-3907-EAF7-4FF408F21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9040"/>
            <a:ext cx="9144000" cy="207264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Counterfactual Explanations for Multivariate Time Series </a:t>
            </a:r>
            <a:br>
              <a:rPr lang="en-US" sz="2800" dirty="0">
                <a:effectLst/>
              </a:rPr>
            </a:br>
            <a:br>
              <a:rPr lang="en-US" dirty="0"/>
            </a:br>
            <a:r>
              <a:rPr lang="en-US" sz="2800" dirty="0"/>
              <a:t>﻿On the Mining of Time Series Data Counterfactual Explanations</a:t>
            </a:r>
            <a:br>
              <a:rPr lang="en-US" sz="2800" dirty="0"/>
            </a:br>
            <a:r>
              <a:rPr lang="en-US" sz="2800" dirty="0"/>
              <a:t>using </a:t>
            </a:r>
            <a:r>
              <a:rPr lang="en-US" sz="2800" dirty="0" err="1"/>
              <a:t>Barycenters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D551-EA61-36B9-2800-E66683FE4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4160"/>
            <a:ext cx="9144000" cy="49276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Counterfactual Explanations for timeseries</a:t>
            </a:r>
          </a:p>
        </p:txBody>
      </p:sp>
    </p:spTree>
    <p:extLst>
      <p:ext uri="{BB962C8B-B14F-4D97-AF65-F5344CB8AC3E}">
        <p14:creationId xmlns:p14="http://schemas.microsoft.com/office/powerpoint/2010/main" val="32065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F0A0189-7DC2-47F0-F1D0-2C5E1A628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735"/>
            <a:ext cx="4700752" cy="96499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456DFC-4DBD-14C7-5068-5D3B2DA6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07261-B101-6E55-3AB3-9018138149C7}"/>
              </a:ext>
            </a:extLst>
          </p:cNvPr>
          <p:cNvSpPr txBox="1"/>
          <p:nvPr/>
        </p:nvSpPr>
        <p:spPr>
          <a:xfrm>
            <a:off x="838200" y="2367856"/>
            <a:ext cx="10365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﻿</a:t>
            </a:r>
            <a:r>
              <a:rPr lang="en-US" b="1" dirty="0">
                <a:latin typeface="+mj-lt"/>
              </a:rPr>
              <a:t>Dynamic Barycenter Averaging (DBA) </a:t>
            </a:r>
            <a:r>
              <a:rPr lang="en-US" dirty="0">
                <a:latin typeface="+mj-lt"/>
              </a:rPr>
              <a:t>method to find the centroid approximation of the desired class 𝑦˜ that is maximally representative of that class.</a:t>
            </a:r>
          </a:p>
        </p:txBody>
      </p:sp>
      <p:pic>
        <p:nvPicPr>
          <p:cNvPr id="10" name="Picture 9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19D14F3B-0D7A-7E1C-6ED6-A3F4759E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15" y="3363656"/>
            <a:ext cx="2265199" cy="737983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C30C8561-74EC-8A71-3F36-95119084A7D0}"/>
              </a:ext>
            </a:extLst>
          </p:cNvPr>
          <p:cNvSpPr/>
          <p:nvPr/>
        </p:nvSpPr>
        <p:spPr>
          <a:xfrm>
            <a:off x="8449497" y="3471890"/>
            <a:ext cx="2292670" cy="2936240"/>
          </a:xfrm>
          <a:custGeom>
            <a:avLst/>
            <a:gdLst>
              <a:gd name="connsiteX0" fmla="*/ 26396 w 2292670"/>
              <a:gd name="connsiteY0" fmla="*/ 0 h 2936240"/>
              <a:gd name="connsiteX1" fmla="*/ 26396 w 2292670"/>
              <a:gd name="connsiteY1" fmla="*/ 426720 h 2936240"/>
              <a:gd name="connsiteX2" fmla="*/ 300716 w 2292670"/>
              <a:gd name="connsiteY2" fmla="*/ 711200 h 2936240"/>
              <a:gd name="connsiteX3" fmla="*/ 808716 w 2292670"/>
              <a:gd name="connsiteY3" fmla="*/ 721360 h 2936240"/>
              <a:gd name="connsiteX4" fmla="*/ 1184636 w 2292670"/>
              <a:gd name="connsiteY4" fmla="*/ 751840 h 2936240"/>
              <a:gd name="connsiteX5" fmla="*/ 1499596 w 2292670"/>
              <a:gd name="connsiteY5" fmla="*/ 1026160 h 2936240"/>
              <a:gd name="connsiteX6" fmla="*/ 1611356 w 2292670"/>
              <a:gd name="connsiteY6" fmla="*/ 1270000 h 2936240"/>
              <a:gd name="connsiteX7" fmla="*/ 1641836 w 2292670"/>
              <a:gd name="connsiteY7" fmla="*/ 1686560 h 2936240"/>
              <a:gd name="connsiteX8" fmla="*/ 1692636 w 2292670"/>
              <a:gd name="connsiteY8" fmla="*/ 2113280 h 2936240"/>
              <a:gd name="connsiteX9" fmla="*/ 1794236 w 2292670"/>
              <a:gd name="connsiteY9" fmla="*/ 2265680 h 2936240"/>
              <a:gd name="connsiteX10" fmla="*/ 2170156 w 2292670"/>
              <a:gd name="connsiteY10" fmla="*/ 2600960 h 2936240"/>
              <a:gd name="connsiteX11" fmla="*/ 2281916 w 2292670"/>
              <a:gd name="connsiteY11" fmla="*/ 2722880 h 2936240"/>
              <a:gd name="connsiteX12" fmla="*/ 2281916 w 2292670"/>
              <a:gd name="connsiteY12" fmla="*/ 293624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2670" h="2936240">
                <a:moveTo>
                  <a:pt x="26396" y="0"/>
                </a:moveTo>
                <a:cubicBezTo>
                  <a:pt x="3536" y="154093"/>
                  <a:pt x="-19324" y="308187"/>
                  <a:pt x="26396" y="426720"/>
                </a:cubicBezTo>
                <a:cubicBezTo>
                  <a:pt x="72116" y="545253"/>
                  <a:pt x="170329" y="662093"/>
                  <a:pt x="300716" y="711200"/>
                </a:cubicBezTo>
                <a:cubicBezTo>
                  <a:pt x="431103" y="760307"/>
                  <a:pt x="661396" y="714587"/>
                  <a:pt x="808716" y="721360"/>
                </a:cubicBezTo>
                <a:cubicBezTo>
                  <a:pt x="956036" y="728133"/>
                  <a:pt x="1069489" y="701040"/>
                  <a:pt x="1184636" y="751840"/>
                </a:cubicBezTo>
                <a:cubicBezTo>
                  <a:pt x="1299783" y="802640"/>
                  <a:pt x="1428476" y="939800"/>
                  <a:pt x="1499596" y="1026160"/>
                </a:cubicBezTo>
                <a:cubicBezTo>
                  <a:pt x="1570716" y="1112520"/>
                  <a:pt x="1587649" y="1159933"/>
                  <a:pt x="1611356" y="1270000"/>
                </a:cubicBezTo>
                <a:cubicBezTo>
                  <a:pt x="1635063" y="1380067"/>
                  <a:pt x="1628289" y="1546013"/>
                  <a:pt x="1641836" y="1686560"/>
                </a:cubicBezTo>
                <a:cubicBezTo>
                  <a:pt x="1655383" y="1827107"/>
                  <a:pt x="1667236" y="2016760"/>
                  <a:pt x="1692636" y="2113280"/>
                </a:cubicBezTo>
                <a:cubicBezTo>
                  <a:pt x="1718036" y="2209800"/>
                  <a:pt x="1714649" y="2184400"/>
                  <a:pt x="1794236" y="2265680"/>
                </a:cubicBezTo>
                <a:cubicBezTo>
                  <a:pt x="1873823" y="2346960"/>
                  <a:pt x="2088876" y="2524760"/>
                  <a:pt x="2170156" y="2600960"/>
                </a:cubicBezTo>
                <a:cubicBezTo>
                  <a:pt x="2251436" y="2677160"/>
                  <a:pt x="2263289" y="2667000"/>
                  <a:pt x="2281916" y="2722880"/>
                </a:cubicBezTo>
                <a:cubicBezTo>
                  <a:pt x="2300543" y="2778760"/>
                  <a:pt x="2291229" y="2857500"/>
                  <a:pt x="2281916" y="293624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23EF0-AA79-B9BB-60BB-D5480ADC1554}"/>
              </a:ext>
            </a:extLst>
          </p:cNvPr>
          <p:cNvSpPr/>
          <p:nvPr/>
        </p:nvSpPr>
        <p:spPr>
          <a:xfrm>
            <a:off x="8110378" y="4162924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B9891-05B3-8A84-B23C-620031190824}"/>
              </a:ext>
            </a:extLst>
          </p:cNvPr>
          <p:cNvSpPr/>
          <p:nvPr/>
        </p:nvSpPr>
        <p:spPr>
          <a:xfrm>
            <a:off x="7892912" y="461841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F84F1E-61DB-A735-7CF4-EFD78B93B067}"/>
              </a:ext>
            </a:extLst>
          </p:cNvPr>
          <p:cNvSpPr/>
          <p:nvPr/>
        </p:nvSpPr>
        <p:spPr>
          <a:xfrm>
            <a:off x="8752114" y="461841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2D3405-F250-3747-E8EA-5971D0D75887}"/>
              </a:ext>
            </a:extLst>
          </p:cNvPr>
          <p:cNvSpPr/>
          <p:nvPr/>
        </p:nvSpPr>
        <p:spPr>
          <a:xfrm>
            <a:off x="8556186" y="5320458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1BB336-3988-6AC1-0929-2845F3439F06}"/>
              </a:ext>
            </a:extLst>
          </p:cNvPr>
          <p:cNvSpPr/>
          <p:nvPr/>
        </p:nvSpPr>
        <p:spPr>
          <a:xfrm>
            <a:off x="9212492" y="5066965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84EC44-DACE-F2DE-7373-467C4B44D6DC}"/>
              </a:ext>
            </a:extLst>
          </p:cNvPr>
          <p:cNvSpPr/>
          <p:nvPr/>
        </p:nvSpPr>
        <p:spPr>
          <a:xfrm>
            <a:off x="9352564" y="4572639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5A34A-39CA-ABD5-19EB-168119DDDFD5}"/>
              </a:ext>
            </a:extLst>
          </p:cNvPr>
          <p:cNvSpPr/>
          <p:nvPr/>
        </p:nvSpPr>
        <p:spPr>
          <a:xfrm>
            <a:off x="9134703" y="5802452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C596FE-A425-26AB-3D3C-A9825CEA26CB}"/>
              </a:ext>
            </a:extLst>
          </p:cNvPr>
          <p:cNvSpPr/>
          <p:nvPr/>
        </p:nvSpPr>
        <p:spPr>
          <a:xfrm>
            <a:off x="9703792" y="5320458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E9A56-59D3-3869-E840-743D2F25C873}"/>
              </a:ext>
            </a:extLst>
          </p:cNvPr>
          <p:cNvSpPr/>
          <p:nvPr/>
        </p:nvSpPr>
        <p:spPr>
          <a:xfrm>
            <a:off x="9439503" y="566957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01AB89-C60A-24B1-B089-ACCAE4578F0B}"/>
              </a:ext>
            </a:extLst>
          </p:cNvPr>
          <p:cNvSpPr/>
          <p:nvPr/>
        </p:nvSpPr>
        <p:spPr>
          <a:xfrm>
            <a:off x="9582928" y="6280763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707B3-D5DE-AA7D-03AE-B0C50C5AD285}"/>
              </a:ext>
            </a:extLst>
          </p:cNvPr>
          <p:cNvSpPr/>
          <p:nvPr/>
        </p:nvSpPr>
        <p:spPr>
          <a:xfrm>
            <a:off x="10126043" y="6006255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BD1F57-3915-EB05-3407-7CC0D9FE6F89}"/>
              </a:ext>
            </a:extLst>
          </p:cNvPr>
          <p:cNvSpPr/>
          <p:nvPr/>
        </p:nvSpPr>
        <p:spPr>
          <a:xfrm>
            <a:off x="8829903" y="365896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DD150E-DC91-6B82-40CB-2E30307354EB}"/>
              </a:ext>
            </a:extLst>
          </p:cNvPr>
          <p:cNvSpPr/>
          <p:nvPr/>
        </p:nvSpPr>
        <p:spPr>
          <a:xfrm>
            <a:off x="9259196" y="316428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3D585D-088B-B2F1-1E26-55755AC9B093}"/>
              </a:ext>
            </a:extLst>
          </p:cNvPr>
          <p:cNvSpPr/>
          <p:nvPr/>
        </p:nvSpPr>
        <p:spPr>
          <a:xfrm>
            <a:off x="9553008" y="3698653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E0A8D8-E894-AF23-0AEC-4A896F3A0D6B}"/>
              </a:ext>
            </a:extLst>
          </p:cNvPr>
          <p:cNvSpPr/>
          <p:nvPr/>
        </p:nvSpPr>
        <p:spPr>
          <a:xfrm>
            <a:off x="10127869" y="390247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0C0B4-7F5B-B7B5-31D2-DAD5D3510A96}"/>
              </a:ext>
            </a:extLst>
          </p:cNvPr>
          <p:cNvSpPr/>
          <p:nvPr/>
        </p:nvSpPr>
        <p:spPr>
          <a:xfrm>
            <a:off x="10315008" y="427441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8F310-E1E0-2673-9313-9E190958B434}"/>
              </a:ext>
            </a:extLst>
          </p:cNvPr>
          <p:cNvSpPr/>
          <p:nvPr/>
        </p:nvSpPr>
        <p:spPr>
          <a:xfrm>
            <a:off x="9767762" y="388916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7AC9A-40D3-36E8-6BCE-2A487609C795}"/>
              </a:ext>
            </a:extLst>
          </p:cNvPr>
          <p:cNvSpPr/>
          <p:nvPr/>
        </p:nvSpPr>
        <p:spPr>
          <a:xfrm>
            <a:off x="10333420" y="458202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BBAA23-ABFD-E3BE-3E88-305AC449A618}"/>
              </a:ext>
            </a:extLst>
          </p:cNvPr>
          <p:cNvSpPr/>
          <p:nvPr/>
        </p:nvSpPr>
        <p:spPr>
          <a:xfrm>
            <a:off x="10925708" y="483321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FB0A8-D3E3-E37C-51F0-2A06B8F74BD9}"/>
              </a:ext>
            </a:extLst>
          </p:cNvPr>
          <p:cNvSpPr/>
          <p:nvPr/>
        </p:nvSpPr>
        <p:spPr>
          <a:xfrm>
            <a:off x="10565849" y="492166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C6C70C-40B7-1B65-C467-687AF496B9F5}"/>
              </a:ext>
            </a:extLst>
          </p:cNvPr>
          <p:cNvSpPr/>
          <p:nvPr/>
        </p:nvSpPr>
        <p:spPr>
          <a:xfrm>
            <a:off x="10879827" y="541473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CB2799-4AE3-8855-53C2-688D62472849}"/>
              </a:ext>
            </a:extLst>
          </p:cNvPr>
          <p:cNvSpPr/>
          <p:nvPr/>
        </p:nvSpPr>
        <p:spPr>
          <a:xfrm>
            <a:off x="10353903" y="518296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DB0D42-C8E5-9E24-B382-BC2721D04A25}"/>
              </a:ext>
            </a:extLst>
          </p:cNvPr>
          <p:cNvSpPr/>
          <p:nvPr/>
        </p:nvSpPr>
        <p:spPr>
          <a:xfrm>
            <a:off x="10506303" y="533536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C4F102-C1E7-E938-DD2C-124EA87FC144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670926" y="3360092"/>
            <a:ext cx="63382" cy="44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9CF72-BA2D-AC01-6FF8-8D2D55DCDB4D}"/>
                  </a:ext>
                </a:extLst>
              </p:cNvPr>
              <p:cNvSpPr txBox="1"/>
              <p:nvPr/>
            </p:nvSpPr>
            <p:spPr>
              <a:xfrm>
                <a:off x="9577710" y="2968831"/>
                <a:ext cx="218643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𝑑𝑏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(vortex) sample</a:t>
                </a:r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09CF72-BA2D-AC01-6FF8-8D2D55DC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10" y="2968831"/>
                <a:ext cx="2186432" cy="391261"/>
              </a:xfrm>
              <a:prstGeom prst="rect">
                <a:avLst/>
              </a:prstGeom>
              <a:blipFill>
                <a:blip r:embed="rId4"/>
                <a:stretch>
                  <a:fillRect t="-6250" r="-115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5BF2E76-8D3B-624C-3290-A242DF5AE54C}"/>
              </a:ext>
            </a:extLst>
          </p:cNvPr>
          <p:cNvSpPr txBox="1"/>
          <p:nvPr/>
        </p:nvSpPr>
        <p:spPr>
          <a:xfrm>
            <a:off x="7314608" y="398845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BAC5A1-BD00-A702-EC29-4F8AFF73BE59}"/>
              </a:ext>
            </a:extLst>
          </p:cNvPr>
          <p:cNvSpPr/>
          <p:nvPr/>
        </p:nvSpPr>
        <p:spPr>
          <a:xfrm>
            <a:off x="10694313" y="394122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E95431-753E-5E73-708D-4786C1B0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82178D7-B58F-8C5D-550F-EE7B9E79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020" y="2564920"/>
            <a:ext cx="2842285" cy="742315"/>
          </a:xfrm>
          <a:prstGeom prst="rect">
            <a:avLst/>
          </a:prstGeom>
        </p:spPr>
      </p:pic>
      <p:pic>
        <p:nvPicPr>
          <p:cNvPr id="6" name="Picture 5" descr="A red line graph with black text&#10;&#10;Description automatically generated">
            <a:extLst>
              <a:ext uri="{FF2B5EF4-FFF2-40B4-BE49-F238E27FC236}">
                <a16:creationId xmlns:a16="http://schemas.microsoft.com/office/drawing/2014/main" id="{527C61F0-1CCA-50E7-A440-A1A4F327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474" y="228120"/>
            <a:ext cx="3594100" cy="2336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ADB0F-77B6-3D52-18BD-4A4F4103E5DB}"/>
              </a:ext>
            </a:extLst>
          </p:cNvPr>
          <p:cNvSpPr/>
          <p:nvPr/>
        </p:nvSpPr>
        <p:spPr>
          <a:xfrm>
            <a:off x="9222825" y="681037"/>
            <a:ext cx="178677" cy="1587062"/>
          </a:xfrm>
          <a:prstGeom prst="rect">
            <a:avLst/>
          </a:prstGeom>
          <a:solidFill>
            <a:srgbClr val="00CEF3">
              <a:alpha val="639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9F51058-8D07-6911-ED74-84B24EFDD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4445"/>
                <a:ext cx="10515600" cy="493251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+mj-lt"/>
                  </a:rPr>
                  <a:t>Identify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𝑑𝑏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(vortex) sample using DTW method</a:t>
                </a:r>
              </a:p>
              <a:p>
                <a:r>
                  <a:rPr lang="en-US" sz="2000" dirty="0">
                    <a:latin typeface="+mj-lt"/>
                  </a:rPr>
                  <a:t>Finding important feature/modality</a:t>
                </a:r>
                <a:endParaRPr lang="en-US" sz="1600" dirty="0">
                  <a:latin typeface="+mj-lt"/>
                </a:endParaRPr>
              </a:p>
              <a:p>
                <a:pPr lvl="1"/>
                <a:r>
                  <a:rPr lang="en-US" sz="1600" dirty="0">
                    <a:latin typeface="+mj-lt"/>
                  </a:rPr>
                  <a:t>Derive feature importance based on the expected change in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+mj-lt"/>
                  </a:rPr>
                  <a:t>𝑃(𝐶|𝑇𝑆) when 𝑇𝑆 is perturbed. The feature attribution can be measured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+mj-lt"/>
                  </a:rPr>
                  <a:t>using |𝑃(𝐶|𝑇𝑆) −𝑃(𝐶|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acc>
                  </m:oMath>
                </a14:m>
                <a:r>
                  <a:rPr lang="en-US" sz="1600" dirty="0">
                    <a:latin typeface="+mj-lt"/>
                  </a:rPr>
                  <a:t>)|</a:t>
                </a:r>
              </a:p>
              <a:p>
                <a:r>
                  <a:rPr lang="en-US" sz="2000" dirty="0">
                    <a:latin typeface="+mj-lt"/>
                  </a:rPr>
                  <a:t>For the most important feature, identify the important time segment</a:t>
                </a:r>
              </a:p>
              <a:p>
                <a:pPr lvl="1"/>
                <a:r>
                  <a:rPr lang="en-US" sz="1600" dirty="0">
                    <a:latin typeface="+mj-lt"/>
                  </a:rPr>
                  <a:t>For the important segment, inject random noise and optimize for </a:t>
                </a:r>
              </a:p>
              <a:p>
                <a:pPr lvl="1"/>
                <a:endParaRPr lang="en-US" sz="1600" dirty="0">
                  <a:latin typeface="+mj-lt"/>
                </a:endParaRPr>
              </a:p>
              <a:p>
                <a:pPr lvl="1"/>
                <a:endParaRPr lang="en-US" sz="1600" dirty="0">
                  <a:latin typeface="+mj-lt"/>
                </a:endParaRPr>
              </a:p>
              <a:p>
                <a:pPr lvl="1"/>
                <a:r>
                  <a:rPr lang="en-US" sz="1600" dirty="0">
                    <a:latin typeface="+mj-lt"/>
                  </a:rPr>
                  <a:t>Using the classifier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+mj-lt"/>
                  </a:rPr>
                  <a:t>, check if the class changed (if a valid counterfactual is generated)</a:t>
                </a:r>
              </a:p>
              <a:p>
                <a:pPr lvl="1"/>
                <a:r>
                  <a:rPr lang="en-US" sz="1600" dirty="0">
                    <a:latin typeface="+mj-lt"/>
                  </a:rPr>
                  <a:t>If the counterfactual is not valid i.e.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acc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)&lt;0.5</m:t>
                    </m:r>
                  </m:oMath>
                </a14:m>
                <a:r>
                  <a:rPr lang="en-US" sz="1600" dirty="0">
                    <a:latin typeface="+mj-lt"/>
                  </a:rPr>
                  <a:t>, understand that the segment length is too small to influence the classification</a:t>
                </a:r>
              </a:p>
              <a:p>
                <a:pPr lvl="1"/>
                <a:r>
                  <a:rPr lang="en-US" sz="1600" dirty="0">
                    <a:latin typeface="+mj-lt"/>
                  </a:rPr>
                  <a:t>Increase the segment length and repeat</a:t>
                </a:r>
              </a:p>
              <a:p>
                <a:pPr lvl="1"/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9F51058-8D07-6911-ED74-84B24EFDD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4445"/>
                <a:ext cx="10515600" cy="4932518"/>
              </a:xfrm>
              <a:blipFill>
                <a:blip r:embed="rId4"/>
                <a:stretch>
                  <a:fillRect l="-603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29BE97-8492-F701-F7D9-33795F5215F0}"/>
                  </a:ext>
                </a:extLst>
              </p:cNvPr>
              <p:cNvSpPr txBox="1"/>
              <p:nvPr/>
            </p:nvSpPr>
            <p:spPr>
              <a:xfrm>
                <a:off x="8902259" y="3184175"/>
                <a:ext cx="31292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+mj-lt"/>
                  </a:rPr>
                  <a:t>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j-lt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a sparse perturbation vector of the same size of 𝑇𝑆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29BE97-8492-F701-F7D9-33795F52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59" y="3184175"/>
                <a:ext cx="3129237" cy="646331"/>
              </a:xfrm>
              <a:prstGeom prst="rect">
                <a:avLst/>
              </a:prstGeom>
              <a:blipFill>
                <a:blip r:embed="rId5"/>
                <a:stretch>
                  <a:fillRect l="-1613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6A3F8DD-3098-FB11-D3D6-2C083E2E6096}"/>
              </a:ext>
            </a:extLst>
          </p:cNvPr>
          <p:cNvSpPr txBox="1"/>
          <p:nvPr/>
        </p:nvSpPr>
        <p:spPr>
          <a:xfrm>
            <a:off x="9183763" y="2286158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pic>
        <p:nvPicPr>
          <p:cNvPr id="12" name="Picture 11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BC75C439-987B-3B47-D61A-B95B8814C6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039"/>
          <a:stretch/>
        </p:blipFill>
        <p:spPr>
          <a:xfrm>
            <a:off x="3733516" y="3649188"/>
            <a:ext cx="2273428" cy="362636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C5DAAE4F-D974-D457-8C16-B23A43F5D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259" y="4781870"/>
            <a:ext cx="2585793" cy="20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2BBE-A902-E975-DDAC-83510D6B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Counterfactual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EFBB-FDAA-30F4-DE06-A78B7159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/>
          <a:lstStyle/>
          <a:p>
            <a:r>
              <a:rPr lang="en-US" sz="2000" dirty="0">
                <a:effectLst/>
                <a:latin typeface="+mj-lt"/>
              </a:rPr>
              <a:t>The counterfactual explanations consist of hypothetical samples that are as similar as possible to the sample that is explained, while having a different classification label; i.e., “if the values of these particular time series were different in the given sample, the classification label would have been different.” </a:t>
            </a:r>
            <a:endParaRPr lang="en-US" sz="2000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096F59-D982-714D-4B2E-ADBE9B012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6810"/>
              </p:ext>
            </p:extLst>
          </p:nvPr>
        </p:nvGraphicFramePr>
        <p:xfrm>
          <a:off x="1031240" y="2850197"/>
          <a:ext cx="7848600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349002128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33498175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2552130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52149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12760822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7942527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588416550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10362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6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31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F3F6FD-E2D7-4E66-6A76-7831204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19676"/>
              </p:ext>
            </p:extLst>
          </p:nvPr>
        </p:nvGraphicFramePr>
        <p:xfrm>
          <a:off x="3256280" y="4323397"/>
          <a:ext cx="7848600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349002128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33498175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2552130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52149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12760822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7942527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588416550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10362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6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3149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5CDDF5-4945-3773-2315-92D670F21526}"/>
              </a:ext>
            </a:extLst>
          </p:cNvPr>
          <p:cNvCxnSpPr/>
          <p:nvPr/>
        </p:nvCxnSpPr>
        <p:spPr>
          <a:xfrm>
            <a:off x="4955540" y="3718401"/>
            <a:ext cx="632460" cy="457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4646C3-7E02-99C4-1240-C3A8C4A4EBB2}"/>
              </a:ext>
            </a:extLst>
          </p:cNvPr>
          <p:cNvSpPr txBox="1"/>
          <p:nvPr/>
        </p:nvSpPr>
        <p:spPr>
          <a:xfrm>
            <a:off x="3982720" y="2404665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13514-B0EE-68F1-EC06-9EEE38F7CBE2}"/>
              </a:ext>
            </a:extLst>
          </p:cNvPr>
          <p:cNvSpPr txBox="1"/>
          <p:nvPr/>
        </p:nvSpPr>
        <p:spPr>
          <a:xfrm>
            <a:off x="6451600" y="387786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counterfactual</a:t>
            </a:r>
          </a:p>
        </p:txBody>
      </p:sp>
    </p:spTree>
    <p:extLst>
      <p:ext uri="{BB962C8B-B14F-4D97-AF65-F5344CB8AC3E}">
        <p14:creationId xmlns:p14="http://schemas.microsoft.com/office/powerpoint/2010/main" val="4345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2BBE-A902-E975-DDAC-83510D6B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Counterfactual Explanation for 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EFBB-FDAA-30F4-DE06-A78B7159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/>
          <a:lstStyle/>
          <a:p>
            <a:r>
              <a:rPr lang="en-US" sz="2000" dirty="0">
                <a:effectLst/>
                <a:latin typeface="+mj-lt"/>
              </a:rPr>
              <a:t>Manipulating the </a:t>
            </a:r>
            <a:r>
              <a:rPr lang="en-US" sz="2000" dirty="0" err="1">
                <a:effectLst/>
                <a:latin typeface="+mj-lt"/>
              </a:rPr>
              <a:t>tiemseries</a:t>
            </a:r>
            <a:r>
              <a:rPr lang="en-US" sz="2000" dirty="0">
                <a:effectLst/>
                <a:latin typeface="+mj-lt"/>
              </a:rPr>
              <a:t> in a way that the class is altered</a:t>
            </a:r>
            <a:endParaRPr lang="en-US" sz="2000" dirty="0">
              <a:latin typeface="+mj-lt"/>
            </a:endParaRPr>
          </a:p>
          <a:p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5B107D4-BBA9-B496-08B5-21A714FA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30" y="2014461"/>
            <a:ext cx="3273670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D494B80-C88D-40A4-C76F-B61AC8CB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47" y="3003239"/>
            <a:ext cx="3367453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10245D36-CB78-F734-BA8B-18172415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47" y="3992017"/>
            <a:ext cx="3367453" cy="9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6F40E5ED-43EC-7435-D8A5-B1B80DBD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47" y="4806376"/>
            <a:ext cx="3367453" cy="113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6170DED-75B5-9D98-8491-A7FC6D2C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8" y="1872481"/>
            <a:ext cx="3273670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5D1B04A3-3972-EF8C-4842-D93FE7422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5" y="2861259"/>
            <a:ext cx="3367453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528E7D09-8DEF-0029-CFFF-60633D19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5" y="3850037"/>
            <a:ext cx="3367453" cy="9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260ABEF0-943B-3D98-CACA-5CB1B639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5" y="4664396"/>
            <a:ext cx="3367453" cy="113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C90A74-2B3B-5932-A34A-3C3DEB3CF5C9}"/>
              </a:ext>
            </a:extLst>
          </p:cNvPr>
          <p:cNvSpPr/>
          <p:nvPr/>
        </p:nvSpPr>
        <p:spPr>
          <a:xfrm>
            <a:off x="5178903" y="3289816"/>
            <a:ext cx="1106198" cy="844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73A79-BED7-DBB3-1E1E-E70C41097496}"/>
              </a:ext>
            </a:extLst>
          </p:cNvPr>
          <p:cNvSpPr txBox="1"/>
          <p:nvPr/>
        </p:nvSpPr>
        <p:spPr>
          <a:xfrm>
            <a:off x="7878878" y="5807631"/>
            <a:ext cx="49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CFs</a:t>
            </a:r>
          </a:p>
        </p:txBody>
      </p:sp>
    </p:spTree>
    <p:extLst>
      <p:ext uri="{BB962C8B-B14F-4D97-AF65-F5344CB8AC3E}">
        <p14:creationId xmlns:p14="http://schemas.microsoft.com/office/powerpoint/2010/main" val="245289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2BBE-A902-E975-DDAC-83510D6B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Counterfactual Explanation for 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EFBB-FDAA-30F4-DE06-A78B7159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/>
          <a:lstStyle/>
          <a:p>
            <a:r>
              <a:rPr lang="en-US" sz="2000" dirty="0">
                <a:effectLst/>
                <a:latin typeface="+mj-lt"/>
              </a:rPr>
              <a:t>Manipulating the </a:t>
            </a:r>
            <a:r>
              <a:rPr lang="en-US" sz="2000" dirty="0" err="1">
                <a:effectLst/>
                <a:latin typeface="+mj-lt"/>
              </a:rPr>
              <a:t>tiemseries</a:t>
            </a:r>
            <a:r>
              <a:rPr lang="en-US" sz="2000" dirty="0">
                <a:effectLst/>
                <a:latin typeface="+mj-lt"/>
              </a:rPr>
              <a:t> in a way that the class is altered</a:t>
            </a:r>
            <a:endParaRPr lang="en-US" sz="2000" dirty="0">
              <a:latin typeface="+mj-lt"/>
            </a:endParaRPr>
          </a:p>
          <a:p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5B107D4-BBA9-B496-08B5-21A714FA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0" y="2014461"/>
            <a:ext cx="3273670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D494B80-C88D-40A4-C76F-B61AC8CB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7" y="3003239"/>
            <a:ext cx="3367453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10245D36-CB78-F734-BA8B-18172415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7" y="3992017"/>
            <a:ext cx="3367453" cy="9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6F40E5ED-43EC-7435-D8A5-B1B80DBD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7" y="4806376"/>
            <a:ext cx="3367453" cy="113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6170DED-75B5-9D98-8491-A7FC6D2C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08" y="1872481"/>
            <a:ext cx="3273670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5D1B04A3-3972-EF8C-4842-D93FE7422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25" y="2861259"/>
            <a:ext cx="3367453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528E7D09-8DEF-0029-CFFF-60633D19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25" y="3850037"/>
            <a:ext cx="3367453" cy="9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260ABEF0-943B-3D98-CACA-5CB1B639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25" y="4664396"/>
            <a:ext cx="3367453" cy="113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C90A74-2B3B-5932-A34A-3C3DEB3CF5C9}"/>
              </a:ext>
            </a:extLst>
          </p:cNvPr>
          <p:cNvSpPr/>
          <p:nvPr/>
        </p:nvSpPr>
        <p:spPr>
          <a:xfrm>
            <a:off x="3624423" y="3289816"/>
            <a:ext cx="1106198" cy="844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73A79-BED7-DBB3-1E1E-E70C41097496}"/>
              </a:ext>
            </a:extLst>
          </p:cNvPr>
          <p:cNvSpPr txBox="1"/>
          <p:nvPr/>
        </p:nvSpPr>
        <p:spPr>
          <a:xfrm>
            <a:off x="6324398" y="5807631"/>
            <a:ext cx="49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5E73CAC-074F-10EA-8F1A-C2C716A12ED8}"/>
              </a:ext>
            </a:extLst>
          </p:cNvPr>
          <p:cNvSpPr/>
          <p:nvPr/>
        </p:nvSpPr>
        <p:spPr>
          <a:xfrm>
            <a:off x="9290324" y="1849120"/>
            <a:ext cx="2292670" cy="2936240"/>
          </a:xfrm>
          <a:custGeom>
            <a:avLst/>
            <a:gdLst>
              <a:gd name="connsiteX0" fmla="*/ 26396 w 2292670"/>
              <a:gd name="connsiteY0" fmla="*/ 0 h 2936240"/>
              <a:gd name="connsiteX1" fmla="*/ 26396 w 2292670"/>
              <a:gd name="connsiteY1" fmla="*/ 426720 h 2936240"/>
              <a:gd name="connsiteX2" fmla="*/ 300716 w 2292670"/>
              <a:gd name="connsiteY2" fmla="*/ 711200 h 2936240"/>
              <a:gd name="connsiteX3" fmla="*/ 808716 w 2292670"/>
              <a:gd name="connsiteY3" fmla="*/ 721360 h 2936240"/>
              <a:gd name="connsiteX4" fmla="*/ 1184636 w 2292670"/>
              <a:gd name="connsiteY4" fmla="*/ 751840 h 2936240"/>
              <a:gd name="connsiteX5" fmla="*/ 1499596 w 2292670"/>
              <a:gd name="connsiteY5" fmla="*/ 1026160 h 2936240"/>
              <a:gd name="connsiteX6" fmla="*/ 1611356 w 2292670"/>
              <a:gd name="connsiteY6" fmla="*/ 1270000 h 2936240"/>
              <a:gd name="connsiteX7" fmla="*/ 1641836 w 2292670"/>
              <a:gd name="connsiteY7" fmla="*/ 1686560 h 2936240"/>
              <a:gd name="connsiteX8" fmla="*/ 1692636 w 2292670"/>
              <a:gd name="connsiteY8" fmla="*/ 2113280 h 2936240"/>
              <a:gd name="connsiteX9" fmla="*/ 1794236 w 2292670"/>
              <a:gd name="connsiteY9" fmla="*/ 2265680 h 2936240"/>
              <a:gd name="connsiteX10" fmla="*/ 2170156 w 2292670"/>
              <a:gd name="connsiteY10" fmla="*/ 2600960 h 2936240"/>
              <a:gd name="connsiteX11" fmla="*/ 2281916 w 2292670"/>
              <a:gd name="connsiteY11" fmla="*/ 2722880 h 2936240"/>
              <a:gd name="connsiteX12" fmla="*/ 2281916 w 2292670"/>
              <a:gd name="connsiteY12" fmla="*/ 293624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2670" h="2936240">
                <a:moveTo>
                  <a:pt x="26396" y="0"/>
                </a:moveTo>
                <a:cubicBezTo>
                  <a:pt x="3536" y="154093"/>
                  <a:pt x="-19324" y="308187"/>
                  <a:pt x="26396" y="426720"/>
                </a:cubicBezTo>
                <a:cubicBezTo>
                  <a:pt x="72116" y="545253"/>
                  <a:pt x="170329" y="662093"/>
                  <a:pt x="300716" y="711200"/>
                </a:cubicBezTo>
                <a:cubicBezTo>
                  <a:pt x="431103" y="760307"/>
                  <a:pt x="661396" y="714587"/>
                  <a:pt x="808716" y="721360"/>
                </a:cubicBezTo>
                <a:cubicBezTo>
                  <a:pt x="956036" y="728133"/>
                  <a:pt x="1069489" y="701040"/>
                  <a:pt x="1184636" y="751840"/>
                </a:cubicBezTo>
                <a:cubicBezTo>
                  <a:pt x="1299783" y="802640"/>
                  <a:pt x="1428476" y="939800"/>
                  <a:pt x="1499596" y="1026160"/>
                </a:cubicBezTo>
                <a:cubicBezTo>
                  <a:pt x="1570716" y="1112520"/>
                  <a:pt x="1587649" y="1159933"/>
                  <a:pt x="1611356" y="1270000"/>
                </a:cubicBezTo>
                <a:cubicBezTo>
                  <a:pt x="1635063" y="1380067"/>
                  <a:pt x="1628289" y="1546013"/>
                  <a:pt x="1641836" y="1686560"/>
                </a:cubicBezTo>
                <a:cubicBezTo>
                  <a:pt x="1655383" y="1827107"/>
                  <a:pt x="1667236" y="2016760"/>
                  <a:pt x="1692636" y="2113280"/>
                </a:cubicBezTo>
                <a:cubicBezTo>
                  <a:pt x="1718036" y="2209800"/>
                  <a:pt x="1714649" y="2184400"/>
                  <a:pt x="1794236" y="2265680"/>
                </a:cubicBezTo>
                <a:cubicBezTo>
                  <a:pt x="1873823" y="2346960"/>
                  <a:pt x="2088876" y="2524760"/>
                  <a:pt x="2170156" y="2600960"/>
                </a:cubicBezTo>
                <a:cubicBezTo>
                  <a:pt x="2251436" y="2677160"/>
                  <a:pt x="2263289" y="2667000"/>
                  <a:pt x="2281916" y="2722880"/>
                </a:cubicBezTo>
                <a:cubicBezTo>
                  <a:pt x="2300543" y="2778760"/>
                  <a:pt x="2291229" y="2857500"/>
                  <a:pt x="2281916" y="293624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EC4E0-6236-A94E-A388-442B0F79851F}"/>
              </a:ext>
            </a:extLst>
          </p:cNvPr>
          <p:cNvSpPr/>
          <p:nvPr/>
        </p:nvSpPr>
        <p:spPr>
          <a:xfrm>
            <a:off x="8951205" y="2540154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03408-3B4D-7A30-2B3B-5E27DBBDAF3C}"/>
              </a:ext>
            </a:extLst>
          </p:cNvPr>
          <p:cNvSpPr/>
          <p:nvPr/>
        </p:nvSpPr>
        <p:spPr>
          <a:xfrm>
            <a:off x="8733739" y="299564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C8030-063A-912F-0036-0CAB454DC6E7}"/>
              </a:ext>
            </a:extLst>
          </p:cNvPr>
          <p:cNvSpPr/>
          <p:nvPr/>
        </p:nvSpPr>
        <p:spPr>
          <a:xfrm>
            <a:off x="9592941" y="299564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05314-DFE7-A124-9BFF-7D88E9B01F9F}"/>
              </a:ext>
            </a:extLst>
          </p:cNvPr>
          <p:cNvSpPr/>
          <p:nvPr/>
        </p:nvSpPr>
        <p:spPr>
          <a:xfrm>
            <a:off x="9397013" y="3697688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FF7DD-E0F8-8D56-A7C9-E9048AA6C169}"/>
              </a:ext>
            </a:extLst>
          </p:cNvPr>
          <p:cNvSpPr/>
          <p:nvPr/>
        </p:nvSpPr>
        <p:spPr>
          <a:xfrm>
            <a:off x="10053319" y="3444195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2F19A-988D-6BD6-B13F-E5B8BCC9C0F2}"/>
              </a:ext>
            </a:extLst>
          </p:cNvPr>
          <p:cNvSpPr/>
          <p:nvPr/>
        </p:nvSpPr>
        <p:spPr>
          <a:xfrm>
            <a:off x="10193391" y="2949869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C554B-29E1-B8A8-3331-AAFDABCF637D}"/>
              </a:ext>
            </a:extLst>
          </p:cNvPr>
          <p:cNvSpPr/>
          <p:nvPr/>
        </p:nvSpPr>
        <p:spPr>
          <a:xfrm>
            <a:off x="9975530" y="4179682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98492-70B4-20F1-B9E9-74869A16A518}"/>
              </a:ext>
            </a:extLst>
          </p:cNvPr>
          <p:cNvSpPr/>
          <p:nvPr/>
        </p:nvSpPr>
        <p:spPr>
          <a:xfrm>
            <a:off x="10544619" y="3697688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1A45D-ED24-75A3-DD01-FBEF0EDE9C38}"/>
              </a:ext>
            </a:extLst>
          </p:cNvPr>
          <p:cNvSpPr/>
          <p:nvPr/>
        </p:nvSpPr>
        <p:spPr>
          <a:xfrm>
            <a:off x="10280330" y="404680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71E0EA-8C35-3DF6-5720-282B937E00B0}"/>
              </a:ext>
            </a:extLst>
          </p:cNvPr>
          <p:cNvSpPr/>
          <p:nvPr/>
        </p:nvSpPr>
        <p:spPr>
          <a:xfrm>
            <a:off x="10423755" y="4657993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94E4E-59AC-8132-6815-7CBFFB7C9DA4}"/>
              </a:ext>
            </a:extLst>
          </p:cNvPr>
          <p:cNvSpPr/>
          <p:nvPr/>
        </p:nvSpPr>
        <p:spPr>
          <a:xfrm>
            <a:off x="10966870" y="4383485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F114C-E3A1-EEDB-BD05-797F1BD2E9F2}"/>
              </a:ext>
            </a:extLst>
          </p:cNvPr>
          <p:cNvSpPr/>
          <p:nvPr/>
        </p:nvSpPr>
        <p:spPr>
          <a:xfrm>
            <a:off x="9670730" y="203619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488078-BC98-4CAE-A15E-2D9AA8E02295}"/>
              </a:ext>
            </a:extLst>
          </p:cNvPr>
          <p:cNvSpPr/>
          <p:nvPr/>
        </p:nvSpPr>
        <p:spPr>
          <a:xfrm>
            <a:off x="10100023" y="154151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45DA9C-19BC-19C0-009E-EBEEE3656317}"/>
              </a:ext>
            </a:extLst>
          </p:cNvPr>
          <p:cNvSpPr/>
          <p:nvPr/>
        </p:nvSpPr>
        <p:spPr>
          <a:xfrm>
            <a:off x="10393835" y="2075883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C8E2FA-68BC-E6E2-4887-7A490BDE0ABD}"/>
              </a:ext>
            </a:extLst>
          </p:cNvPr>
          <p:cNvSpPr/>
          <p:nvPr/>
        </p:nvSpPr>
        <p:spPr>
          <a:xfrm>
            <a:off x="10968696" y="227970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660EA9-73DE-649C-DE5C-47533BB3F2A5}"/>
              </a:ext>
            </a:extLst>
          </p:cNvPr>
          <p:cNvSpPr/>
          <p:nvPr/>
        </p:nvSpPr>
        <p:spPr>
          <a:xfrm>
            <a:off x="11155835" y="265164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0274C2-F609-2ABE-6E3F-F5D071383507}"/>
              </a:ext>
            </a:extLst>
          </p:cNvPr>
          <p:cNvSpPr/>
          <p:nvPr/>
        </p:nvSpPr>
        <p:spPr>
          <a:xfrm>
            <a:off x="10608589" y="226639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8B8EC-E630-1AE3-1FA6-6B5D0CD15650}"/>
              </a:ext>
            </a:extLst>
          </p:cNvPr>
          <p:cNvSpPr/>
          <p:nvPr/>
        </p:nvSpPr>
        <p:spPr>
          <a:xfrm>
            <a:off x="11174247" y="295925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C6356A-C2E9-6D9F-C9B5-66DD70A85A65}"/>
              </a:ext>
            </a:extLst>
          </p:cNvPr>
          <p:cNvSpPr/>
          <p:nvPr/>
        </p:nvSpPr>
        <p:spPr>
          <a:xfrm>
            <a:off x="11766535" y="321044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AF987B-ACD2-F9C2-0A29-125D13E6190D}"/>
              </a:ext>
            </a:extLst>
          </p:cNvPr>
          <p:cNvSpPr/>
          <p:nvPr/>
        </p:nvSpPr>
        <p:spPr>
          <a:xfrm>
            <a:off x="11406676" y="329889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268160-4153-C73B-2717-D39CC1651AEA}"/>
              </a:ext>
            </a:extLst>
          </p:cNvPr>
          <p:cNvSpPr/>
          <p:nvPr/>
        </p:nvSpPr>
        <p:spPr>
          <a:xfrm>
            <a:off x="11720654" y="379196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6E44B-49EC-39FC-D2BC-81A63318FC77}"/>
              </a:ext>
            </a:extLst>
          </p:cNvPr>
          <p:cNvSpPr/>
          <p:nvPr/>
        </p:nvSpPr>
        <p:spPr>
          <a:xfrm>
            <a:off x="11194730" y="356019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53058-AD3B-598E-C0BE-3DB5678CBE11}"/>
              </a:ext>
            </a:extLst>
          </p:cNvPr>
          <p:cNvSpPr/>
          <p:nvPr/>
        </p:nvSpPr>
        <p:spPr>
          <a:xfrm>
            <a:off x="11347130" y="371259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1559A3-89A2-736F-7520-DE58B37C1117}"/>
              </a:ext>
            </a:extLst>
          </p:cNvPr>
          <p:cNvCxnSpPr/>
          <p:nvPr/>
        </p:nvCxnSpPr>
        <p:spPr>
          <a:xfrm flipH="1">
            <a:off x="9837683" y="1620884"/>
            <a:ext cx="1129187" cy="39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D17594-507F-3073-1FBE-D95D4B40D393}"/>
              </a:ext>
            </a:extLst>
          </p:cNvPr>
          <p:cNvSpPr txBox="1"/>
          <p:nvPr/>
        </p:nvSpPr>
        <p:spPr>
          <a:xfrm>
            <a:off x="10805122" y="130359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14374D-BF01-6131-CEE1-138C84412488}"/>
              </a:ext>
            </a:extLst>
          </p:cNvPr>
          <p:cNvSpPr txBox="1"/>
          <p:nvPr/>
        </p:nvSpPr>
        <p:spPr>
          <a:xfrm>
            <a:off x="8155435" y="236568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6584B-551C-5D3F-0F6F-38546D20F9B6}"/>
              </a:ext>
            </a:extLst>
          </p:cNvPr>
          <p:cNvSpPr/>
          <p:nvPr/>
        </p:nvSpPr>
        <p:spPr>
          <a:xfrm>
            <a:off x="11535140" y="231845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2BBE-A902-E975-DDAC-83510D6B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Finding the minimally distant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EFBB-FDAA-30F4-DE06-A78B7159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/>
          <a:lstStyle/>
          <a:p>
            <a:r>
              <a:rPr lang="en-US" sz="2000" dirty="0">
                <a:effectLst/>
                <a:latin typeface="+mj-lt"/>
              </a:rPr>
              <a:t>Manipulating the </a:t>
            </a:r>
            <a:r>
              <a:rPr lang="en-US" sz="2000" dirty="0" err="1">
                <a:effectLst/>
                <a:latin typeface="+mj-lt"/>
              </a:rPr>
              <a:t>tiemseries</a:t>
            </a:r>
            <a:r>
              <a:rPr lang="en-US" sz="2000" dirty="0">
                <a:effectLst/>
                <a:latin typeface="+mj-lt"/>
              </a:rPr>
              <a:t> in a way that the class is altered</a:t>
            </a:r>
          </a:p>
          <a:p>
            <a:r>
              <a:rPr lang="en-US" sz="2000" dirty="0">
                <a:latin typeface="+mj-lt"/>
              </a:rPr>
              <a:t>Distance to be calculated using </a:t>
            </a:r>
            <a:r>
              <a:rPr lang="en-US" sz="2000" dirty="0" err="1">
                <a:latin typeface="+mj-lt"/>
              </a:rPr>
              <a:t>kd</a:t>
            </a:r>
            <a:r>
              <a:rPr lang="en-US" sz="2000" dirty="0">
                <a:latin typeface="+mj-lt"/>
              </a:rPr>
              <a:t>-tree (Euclidean, n-</a:t>
            </a:r>
            <a:r>
              <a:rPr lang="en-US" sz="2000" dirty="0" err="1">
                <a:latin typeface="+mj-lt"/>
              </a:rPr>
              <a:t>neigbors</a:t>
            </a:r>
            <a:r>
              <a:rPr lang="en-US" sz="2000" dirty="0">
                <a:latin typeface="+mj-lt"/>
              </a:rPr>
              <a:t>) or Dynamic Time Warping (DTW)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5E73CAC-074F-10EA-8F1A-C2C716A12ED8}"/>
              </a:ext>
            </a:extLst>
          </p:cNvPr>
          <p:cNvSpPr/>
          <p:nvPr/>
        </p:nvSpPr>
        <p:spPr>
          <a:xfrm>
            <a:off x="1481138" y="2742499"/>
            <a:ext cx="2292670" cy="2936240"/>
          </a:xfrm>
          <a:custGeom>
            <a:avLst/>
            <a:gdLst>
              <a:gd name="connsiteX0" fmla="*/ 26396 w 2292670"/>
              <a:gd name="connsiteY0" fmla="*/ 0 h 2936240"/>
              <a:gd name="connsiteX1" fmla="*/ 26396 w 2292670"/>
              <a:gd name="connsiteY1" fmla="*/ 426720 h 2936240"/>
              <a:gd name="connsiteX2" fmla="*/ 300716 w 2292670"/>
              <a:gd name="connsiteY2" fmla="*/ 711200 h 2936240"/>
              <a:gd name="connsiteX3" fmla="*/ 808716 w 2292670"/>
              <a:gd name="connsiteY3" fmla="*/ 721360 h 2936240"/>
              <a:gd name="connsiteX4" fmla="*/ 1184636 w 2292670"/>
              <a:gd name="connsiteY4" fmla="*/ 751840 h 2936240"/>
              <a:gd name="connsiteX5" fmla="*/ 1499596 w 2292670"/>
              <a:gd name="connsiteY5" fmla="*/ 1026160 h 2936240"/>
              <a:gd name="connsiteX6" fmla="*/ 1611356 w 2292670"/>
              <a:gd name="connsiteY6" fmla="*/ 1270000 h 2936240"/>
              <a:gd name="connsiteX7" fmla="*/ 1641836 w 2292670"/>
              <a:gd name="connsiteY7" fmla="*/ 1686560 h 2936240"/>
              <a:gd name="connsiteX8" fmla="*/ 1692636 w 2292670"/>
              <a:gd name="connsiteY8" fmla="*/ 2113280 h 2936240"/>
              <a:gd name="connsiteX9" fmla="*/ 1794236 w 2292670"/>
              <a:gd name="connsiteY9" fmla="*/ 2265680 h 2936240"/>
              <a:gd name="connsiteX10" fmla="*/ 2170156 w 2292670"/>
              <a:gd name="connsiteY10" fmla="*/ 2600960 h 2936240"/>
              <a:gd name="connsiteX11" fmla="*/ 2281916 w 2292670"/>
              <a:gd name="connsiteY11" fmla="*/ 2722880 h 2936240"/>
              <a:gd name="connsiteX12" fmla="*/ 2281916 w 2292670"/>
              <a:gd name="connsiteY12" fmla="*/ 293624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2670" h="2936240">
                <a:moveTo>
                  <a:pt x="26396" y="0"/>
                </a:moveTo>
                <a:cubicBezTo>
                  <a:pt x="3536" y="154093"/>
                  <a:pt x="-19324" y="308187"/>
                  <a:pt x="26396" y="426720"/>
                </a:cubicBezTo>
                <a:cubicBezTo>
                  <a:pt x="72116" y="545253"/>
                  <a:pt x="170329" y="662093"/>
                  <a:pt x="300716" y="711200"/>
                </a:cubicBezTo>
                <a:cubicBezTo>
                  <a:pt x="431103" y="760307"/>
                  <a:pt x="661396" y="714587"/>
                  <a:pt x="808716" y="721360"/>
                </a:cubicBezTo>
                <a:cubicBezTo>
                  <a:pt x="956036" y="728133"/>
                  <a:pt x="1069489" y="701040"/>
                  <a:pt x="1184636" y="751840"/>
                </a:cubicBezTo>
                <a:cubicBezTo>
                  <a:pt x="1299783" y="802640"/>
                  <a:pt x="1428476" y="939800"/>
                  <a:pt x="1499596" y="1026160"/>
                </a:cubicBezTo>
                <a:cubicBezTo>
                  <a:pt x="1570716" y="1112520"/>
                  <a:pt x="1587649" y="1159933"/>
                  <a:pt x="1611356" y="1270000"/>
                </a:cubicBezTo>
                <a:cubicBezTo>
                  <a:pt x="1635063" y="1380067"/>
                  <a:pt x="1628289" y="1546013"/>
                  <a:pt x="1641836" y="1686560"/>
                </a:cubicBezTo>
                <a:cubicBezTo>
                  <a:pt x="1655383" y="1827107"/>
                  <a:pt x="1667236" y="2016760"/>
                  <a:pt x="1692636" y="2113280"/>
                </a:cubicBezTo>
                <a:cubicBezTo>
                  <a:pt x="1718036" y="2209800"/>
                  <a:pt x="1714649" y="2184400"/>
                  <a:pt x="1794236" y="2265680"/>
                </a:cubicBezTo>
                <a:cubicBezTo>
                  <a:pt x="1873823" y="2346960"/>
                  <a:pt x="2088876" y="2524760"/>
                  <a:pt x="2170156" y="2600960"/>
                </a:cubicBezTo>
                <a:cubicBezTo>
                  <a:pt x="2251436" y="2677160"/>
                  <a:pt x="2263289" y="2667000"/>
                  <a:pt x="2281916" y="2722880"/>
                </a:cubicBezTo>
                <a:cubicBezTo>
                  <a:pt x="2300543" y="2778760"/>
                  <a:pt x="2291229" y="2857500"/>
                  <a:pt x="2281916" y="293624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EC4E0-6236-A94E-A388-442B0F79851F}"/>
              </a:ext>
            </a:extLst>
          </p:cNvPr>
          <p:cNvSpPr/>
          <p:nvPr/>
        </p:nvSpPr>
        <p:spPr>
          <a:xfrm>
            <a:off x="1142019" y="3433533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03408-3B4D-7A30-2B3B-5E27DBBDAF3C}"/>
              </a:ext>
            </a:extLst>
          </p:cNvPr>
          <p:cNvSpPr/>
          <p:nvPr/>
        </p:nvSpPr>
        <p:spPr>
          <a:xfrm>
            <a:off x="924553" y="3889026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C8030-063A-912F-0036-0CAB454DC6E7}"/>
              </a:ext>
            </a:extLst>
          </p:cNvPr>
          <p:cNvSpPr/>
          <p:nvPr/>
        </p:nvSpPr>
        <p:spPr>
          <a:xfrm>
            <a:off x="1783755" y="3889026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05314-DFE7-A124-9BFF-7D88E9B01F9F}"/>
              </a:ext>
            </a:extLst>
          </p:cNvPr>
          <p:cNvSpPr/>
          <p:nvPr/>
        </p:nvSpPr>
        <p:spPr>
          <a:xfrm>
            <a:off x="1587827" y="459106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FF7DD-E0F8-8D56-A7C9-E9048AA6C169}"/>
              </a:ext>
            </a:extLst>
          </p:cNvPr>
          <p:cNvSpPr/>
          <p:nvPr/>
        </p:nvSpPr>
        <p:spPr>
          <a:xfrm>
            <a:off x="2244133" y="4337574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2F19A-988D-6BD6-B13F-E5B8BCC9C0F2}"/>
              </a:ext>
            </a:extLst>
          </p:cNvPr>
          <p:cNvSpPr/>
          <p:nvPr/>
        </p:nvSpPr>
        <p:spPr>
          <a:xfrm>
            <a:off x="2384205" y="3843248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C554B-29E1-B8A8-3331-AAFDABCF637D}"/>
              </a:ext>
            </a:extLst>
          </p:cNvPr>
          <p:cNvSpPr/>
          <p:nvPr/>
        </p:nvSpPr>
        <p:spPr>
          <a:xfrm>
            <a:off x="2166344" y="5073061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98492-70B4-20F1-B9E9-74869A16A518}"/>
              </a:ext>
            </a:extLst>
          </p:cNvPr>
          <p:cNvSpPr/>
          <p:nvPr/>
        </p:nvSpPr>
        <p:spPr>
          <a:xfrm>
            <a:off x="2735433" y="459106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1A45D-ED24-75A3-DD01-FBEF0EDE9C38}"/>
              </a:ext>
            </a:extLst>
          </p:cNvPr>
          <p:cNvSpPr/>
          <p:nvPr/>
        </p:nvSpPr>
        <p:spPr>
          <a:xfrm>
            <a:off x="2471144" y="4940186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71E0EA-8C35-3DF6-5720-282B937E00B0}"/>
              </a:ext>
            </a:extLst>
          </p:cNvPr>
          <p:cNvSpPr/>
          <p:nvPr/>
        </p:nvSpPr>
        <p:spPr>
          <a:xfrm>
            <a:off x="2614569" y="5551372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94E4E-59AC-8132-6815-7CBFFB7C9DA4}"/>
              </a:ext>
            </a:extLst>
          </p:cNvPr>
          <p:cNvSpPr/>
          <p:nvPr/>
        </p:nvSpPr>
        <p:spPr>
          <a:xfrm>
            <a:off x="3157684" y="5276864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F114C-E3A1-EEDB-BD05-797F1BD2E9F2}"/>
              </a:ext>
            </a:extLst>
          </p:cNvPr>
          <p:cNvSpPr/>
          <p:nvPr/>
        </p:nvSpPr>
        <p:spPr>
          <a:xfrm>
            <a:off x="1861544" y="2929576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488078-BC98-4CAE-A15E-2D9AA8E02295}"/>
              </a:ext>
            </a:extLst>
          </p:cNvPr>
          <p:cNvSpPr/>
          <p:nvPr/>
        </p:nvSpPr>
        <p:spPr>
          <a:xfrm>
            <a:off x="2290837" y="2434891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45DA9C-19BC-19C0-009E-EBEEE3656317}"/>
              </a:ext>
            </a:extLst>
          </p:cNvPr>
          <p:cNvSpPr/>
          <p:nvPr/>
        </p:nvSpPr>
        <p:spPr>
          <a:xfrm>
            <a:off x="2584649" y="296926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C8E2FA-68BC-E6E2-4887-7A490BDE0ABD}"/>
              </a:ext>
            </a:extLst>
          </p:cNvPr>
          <p:cNvSpPr/>
          <p:nvPr/>
        </p:nvSpPr>
        <p:spPr>
          <a:xfrm>
            <a:off x="3159510" y="3173088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660EA9-73DE-649C-DE5C-47533BB3F2A5}"/>
              </a:ext>
            </a:extLst>
          </p:cNvPr>
          <p:cNvSpPr/>
          <p:nvPr/>
        </p:nvSpPr>
        <p:spPr>
          <a:xfrm>
            <a:off x="3346649" y="3545023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0274C2-F609-2ABE-6E3F-F5D071383507}"/>
              </a:ext>
            </a:extLst>
          </p:cNvPr>
          <p:cNvSpPr/>
          <p:nvPr/>
        </p:nvSpPr>
        <p:spPr>
          <a:xfrm>
            <a:off x="2799403" y="3159778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8B8EC-E630-1AE3-1FA6-6B5D0CD15650}"/>
              </a:ext>
            </a:extLst>
          </p:cNvPr>
          <p:cNvSpPr/>
          <p:nvPr/>
        </p:nvSpPr>
        <p:spPr>
          <a:xfrm>
            <a:off x="3365061" y="3852631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C6356A-C2E9-6D9F-C9B5-66DD70A85A65}"/>
              </a:ext>
            </a:extLst>
          </p:cNvPr>
          <p:cNvSpPr/>
          <p:nvPr/>
        </p:nvSpPr>
        <p:spPr>
          <a:xfrm>
            <a:off x="3957349" y="4103823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AF987B-ACD2-F9C2-0A29-125D13E6190D}"/>
              </a:ext>
            </a:extLst>
          </p:cNvPr>
          <p:cNvSpPr/>
          <p:nvPr/>
        </p:nvSpPr>
        <p:spPr>
          <a:xfrm>
            <a:off x="3597490" y="4192278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268160-4153-C73B-2717-D39CC1651AEA}"/>
              </a:ext>
            </a:extLst>
          </p:cNvPr>
          <p:cNvSpPr/>
          <p:nvPr/>
        </p:nvSpPr>
        <p:spPr>
          <a:xfrm>
            <a:off x="3911468" y="4685348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6E44B-49EC-39FC-D2BC-81A63318FC77}"/>
              </a:ext>
            </a:extLst>
          </p:cNvPr>
          <p:cNvSpPr/>
          <p:nvPr/>
        </p:nvSpPr>
        <p:spPr>
          <a:xfrm>
            <a:off x="3385544" y="4453576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53058-AD3B-598E-C0BE-3DB5678CBE11}"/>
              </a:ext>
            </a:extLst>
          </p:cNvPr>
          <p:cNvSpPr/>
          <p:nvPr/>
        </p:nvSpPr>
        <p:spPr>
          <a:xfrm>
            <a:off x="3537944" y="4605976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1559A3-89A2-736F-7520-DE58B37C1117}"/>
              </a:ext>
            </a:extLst>
          </p:cNvPr>
          <p:cNvCxnSpPr/>
          <p:nvPr/>
        </p:nvCxnSpPr>
        <p:spPr>
          <a:xfrm flipH="1">
            <a:off x="2028497" y="2514263"/>
            <a:ext cx="1129187" cy="39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D17594-507F-3073-1FBE-D95D4B40D393}"/>
              </a:ext>
            </a:extLst>
          </p:cNvPr>
          <p:cNvSpPr txBox="1"/>
          <p:nvPr/>
        </p:nvSpPr>
        <p:spPr>
          <a:xfrm>
            <a:off x="2995936" y="2196973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14374D-BF01-6131-CEE1-138C84412488}"/>
              </a:ext>
            </a:extLst>
          </p:cNvPr>
          <p:cNvSpPr txBox="1"/>
          <p:nvPr/>
        </p:nvSpPr>
        <p:spPr>
          <a:xfrm>
            <a:off x="346249" y="3259062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531B26-31A0-F47F-10C2-63321E803D91}"/>
              </a:ext>
            </a:extLst>
          </p:cNvPr>
          <p:cNvCxnSpPr/>
          <p:nvPr/>
        </p:nvCxnSpPr>
        <p:spPr>
          <a:xfrm flipV="1">
            <a:off x="1247728" y="3048634"/>
            <a:ext cx="536027" cy="36034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3" name="Picture 42" descr="A close-up of a diagram&#10;&#10;Description automatically generated">
            <a:extLst>
              <a:ext uri="{FF2B5EF4-FFF2-40B4-BE49-F238E27FC236}">
                <a16:creationId xmlns:a16="http://schemas.microsoft.com/office/drawing/2014/main" id="{A29C064F-7EFB-A5F1-221D-00C4E439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15" y="2235389"/>
            <a:ext cx="6377741" cy="34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2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415B006-CD9E-CF45-52CF-405977BB71B5}"/>
              </a:ext>
            </a:extLst>
          </p:cNvPr>
          <p:cNvSpPr/>
          <p:nvPr/>
        </p:nvSpPr>
        <p:spPr>
          <a:xfrm>
            <a:off x="8754987" y="2626885"/>
            <a:ext cx="2292670" cy="2936240"/>
          </a:xfrm>
          <a:custGeom>
            <a:avLst/>
            <a:gdLst>
              <a:gd name="connsiteX0" fmla="*/ 26396 w 2292670"/>
              <a:gd name="connsiteY0" fmla="*/ 0 h 2936240"/>
              <a:gd name="connsiteX1" fmla="*/ 26396 w 2292670"/>
              <a:gd name="connsiteY1" fmla="*/ 426720 h 2936240"/>
              <a:gd name="connsiteX2" fmla="*/ 300716 w 2292670"/>
              <a:gd name="connsiteY2" fmla="*/ 711200 h 2936240"/>
              <a:gd name="connsiteX3" fmla="*/ 808716 w 2292670"/>
              <a:gd name="connsiteY3" fmla="*/ 721360 h 2936240"/>
              <a:gd name="connsiteX4" fmla="*/ 1184636 w 2292670"/>
              <a:gd name="connsiteY4" fmla="*/ 751840 h 2936240"/>
              <a:gd name="connsiteX5" fmla="*/ 1499596 w 2292670"/>
              <a:gd name="connsiteY5" fmla="*/ 1026160 h 2936240"/>
              <a:gd name="connsiteX6" fmla="*/ 1611356 w 2292670"/>
              <a:gd name="connsiteY6" fmla="*/ 1270000 h 2936240"/>
              <a:gd name="connsiteX7" fmla="*/ 1641836 w 2292670"/>
              <a:gd name="connsiteY7" fmla="*/ 1686560 h 2936240"/>
              <a:gd name="connsiteX8" fmla="*/ 1692636 w 2292670"/>
              <a:gd name="connsiteY8" fmla="*/ 2113280 h 2936240"/>
              <a:gd name="connsiteX9" fmla="*/ 1794236 w 2292670"/>
              <a:gd name="connsiteY9" fmla="*/ 2265680 h 2936240"/>
              <a:gd name="connsiteX10" fmla="*/ 2170156 w 2292670"/>
              <a:gd name="connsiteY10" fmla="*/ 2600960 h 2936240"/>
              <a:gd name="connsiteX11" fmla="*/ 2281916 w 2292670"/>
              <a:gd name="connsiteY11" fmla="*/ 2722880 h 2936240"/>
              <a:gd name="connsiteX12" fmla="*/ 2281916 w 2292670"/>
              <a:gd name="connsiteY12" fmla="*/ 293624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2670" h="2936240">
                <a:moveTo>
                  <a:pt x="26396" y="0"/>
                </a:moveTo>
                <a:cubicBezTo>
                  <a:pt x="3536" y="154093"/>
                  <a:pt x="-19324" y="308187"/>
                  <a:pt x="26396" y="426720"/>
                </a:cubicBezTo>
                <a:cubicBezTo>
                  <a:pt x="72116" y="545253"/>
                  <a:pt x="170329" y="662093"/>
                  <a:pt x="300716" y="711200"/>
                </a:cubicBezTo>
                <a:cubicBezTo>
                  <a:pt x="431103" y="760307"/>
                  <a:pt x="661396" y="714587"/>
                  <a:pt x="808716" y="721360"/>
                </a:cubicBezTo>
                <a:cubicBezTo>
                  <a:pt x="956036" y="728133"/>
                  <a:pt x="1069489" y="701040"/>
                  <a:pt x="1184636" y="751840"/>
                </a:cubicBezTo>
                <a:cubicBezTo>
                  <a:pt x="1299783" y="802640"/>
                  <a:pt x="1428476" y="939800"/>
                  <a:pt x="1499596" y="1026160"/>
                </a:cubicBezTo>
                <a:cubicBezTo>
                  <a:pt x="1570716" y="1112520"/>
                  <a:pt x="1587649" y="1159933"/>
                  <a:pt x="1611356" y="1270000"/>
                </a:cubicBezTo>
                <a:cubicBezTo>
                  <a:pt x="1635063" y="1380067"/>
                  <a:pt x="1628289" y="1546013"/>
                  <a:pt x="1641836" y="1686560"/>
                </a:cubicBezTo>
                <a:cubicBezTo>
                  <a:pt x="1655383" y="1827107"/>
                  <a:pt x="1667236" y="2016760"/>
                  <a:pt x="1692636" y="2113280"/>
                </a:cubicBezTo>
                <a:cubicBezTo>
                  <a:pt x="1718036" y="2209800"/>
                  <a:pt x="1714649" y="2184400"/>
                  <a:pt x="1794236" y="2265680"/>
                </a:cubicBezTo>
                <a:cubicBezTo>
                  <a:pt x="1873823" y="2346960"/>
                  <a:pt x="2088876" y="2524760"/>
                  <a:pt x="2170156" y="2600960"/>
                </a:cubicBezTo>
                <a:cubicBezTo>
                  <a:pt x="2251436" y="2677160"/>
                  <a:pt x="2263289" y="2667000"/>
                  <a:pt x="2281916" y="2722880"/>
                </a:cubicBezTo>
                <a:cubicBezTo>
                  <a:pt x="2300543" y="2778760"/>
                  <a:pt x="2291229" y="2857500"/>
                  <a:pt x="2281916" y="293624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23406-3EFC-16E2-46D5-682F99562768}"/>
              </a:ext>
            </a:extLst>
          </p:cNvPr>
          <p:cNvSpPr/>
          <p:nvPr/>
        </p:nvSpPr>
        <p:spPr>
          <a:xfrm>
            <a:off x="8415868" y="3317919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6B3BF-094B-3673-BDF7-922E190F7CE0}"/>
              </a:ext>
            </a:extLst>
          </p:cNvPr>
          <p:cNvSpPr/>
          <p:nvPr/>
        </p:nvSpPr>
        <p:spPr>
          <a:xfrm>
            <a:off x="8198402" y="3773412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61477-C4B7-494A-1F4F-E30E4BB6F73A}"/>
              </a:ext>
            </a:extLst>
          </p:cNvPr>
          <p:cNvSpPr/>
          <p:nvPr/>
        </p:nvSpPr>
        <p:spPr>
          <a:xfrm>
            <a:off x="9057604" y="3773412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0894D-4D2E-5BFA-D012-04E573DB9A32}"/>
              </a:ext>
            </a:extLst>
          </p:cNvPr>
          <p:cNvSpPr/>
          <p:nvPr/>
        </p:nvSpPr>
        <p:spPr>
          <a:xfrm>
            <a:off x="8861676" y="4475453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7611B-74A2-0C50-6BE1-65D88C7F16A1}"/>
              </a:ext>
            </a:extLst>
          </p:cNvPr>
          <p:cNvSpPr/>
          <p:nvPr/>
        </p:nvSpPr>
        <p:spPr>
          <a:xfrm>
            <a:off x="9517982" y="4221960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E48D8-5469-AD5B-2026-ED0F5987983D}"/>
              </a:ext>
            </a:extLst>
          </p:cNvPr>
          <p:cNvSpPr/>
          <p:nvPr/>
        </p:nvSpPr>
        <p:spPr>
          <a:xfrm>
            <a:off x="9658054" y="3727634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C8C0B-E01D-5E24-DF6C-A31C6C00F8DA}"/>
              </a:ext>
            </a:extLst>
          </p:cNvPr>
          <p:cNvSpPr/>
          <p:nvPr/>
        </p:nvSpPr>
        <p:spPr>
          <a:xfrm>
            <a:off x="9440193" y="4957447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41914-DBD1-C1B1-1144-715B9CB932E4}"/>
              </a:ext>
            </a:extLst>
          </p:cNvPr>
          <p:cNvSpPr/>
          <p:nvPr/>
        </p:nvSpPr>
        <p:spPr>
          <a:xfrm>
            <a:off x="10009282" y="4475453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E9098-CED8-13FF-39E8-F362838EF421}"/>
              </a:ext>
            </a:extLst>
          </p:cNvPr>
          <p:cNvSpPr/>
          <p:nvPr/>
        </p:nvSpPr>
        <p:spPr>
          <a:xfrm>
            <a:off x="9744993" y="4824572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A4C86-ED84-58F9-D346-C9A4BC25BBBC}"/>
              </a:ext>
            </a:extLst>
          </p:cNvPr>
          <p:cNvSpPr/>
          <p:nvPr/>
        </p:nvSpPr>
        <p:spPr>
          <a:xfrm>
            <a:off x="9888418" y="5435758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E5365-05E5-3844-7615-DFB5A752A112}"/>
              </a:ext>
            </a:extLst>
          </p:cNvPr>
          <p:cNvSpPr/>
          <p:nvPr/>
        </p:nvSpPr>
        <p:spPr>
          <a:xfrm>
            <a:off x="10431533" y="5161250"/>
            <a:ext cx="77789" cy="793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9DEA4D-E155-ED4D-3C55-86C7F5907999}"/>
              </a:ext>
            </a:extLst>
          </p:cNvPr>
          <p:cNvSpPr/>
          <p:nvPr/>
        </p:nvSpPr>
        <p:spPr>
          <a:xfrm>
            <a:off x="9135393" y="281396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9E6E27-B94D-1474-6A3F-8C7D28E36BB5}"/>
              </a:ext>
            </a:extLst>
          </p:cNvPr>
          <p:cNvSpPr/>
          <p:nvPr/>
        </p:nvSpPr>
        <p:spPr>
          <a:xfrm>
            <a:off x="9564686" y="231927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5DB71-8AC3-E367-2F7B-328B7C3DF1C3}"/>
              </a:ext>
            </a:extLst>
          </p:cNvPr>
          <p:cNvSpPr/>
          <p:nvPr/>
        </p:nvSpPr>
        <p:spPr>
          <a:xfrm>
            <a:off x="9858498" y="2853648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CD17C-1053-8B9C-513B-483F53F5FC92}"/>
              </a:ext>
            </a:extLst>
          </p:cNvPr>
          <p:cNvSpPr/>
          <p:nvPr/>
        </p:nvSpPr>
        <p:spPr>
          <a:xfrm>
            <a:off x="10433359" y="305747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6151E-A240-52C0-A166-9BC63F9B86AC}"/>
              </a:ext>
            </a:extLst>
          </p:cNvPr>
          <p:cNvSpPr/>
          <p:nvPr/>
        </p:nvSpPr>
        <p:spPr>
          <a:xfrm>
            <a:off x="10620498" y="342940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83CC17-2F6B-1171-6CC2-981705AA5590}"/>
              </a:ext>
            </a:extLst>
          </p:cNvPr>
          <p:cNvSpPr/>
          <p:nvPr/>
        </p:nvSpPr>
        <p:spPr>
          <a:xfrm>
            <a:off x="10073252" y="304416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1B5F0-D063-0824-58F4-F626A7AE7DB6}"/>
              </a:ext>
            </a:extLst>
          </p:cNvPr>
          <p:cNvSpPr/>
          <p:nvPr/>
        </p:nvSpPr>
        <p:spPr>
          <a:xfrm>
            <a:off x="10638910" y="3737017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0C563-E80F-398E-711E-353DE5D0336A}"/>
              </a:ext>
            </a:extLst>
          </p:cNvPr>
          <p:cNvSpPr/>
          <p:nvPr/>
        </p:nvSpPr>
        <p:spPr>
          <a:xfrm>
            <a:off x="11231198" y="3988209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69E816-F2DC-B68D-65B4-1A698140520F}"/>
              </a:ext>
            </a:extLst>
          </p:cNvPr>
          <p:cNvSpPr/>
          <p:nvPr/>
        </p:nvSpPr>
        <p:spPr>
          <a:xfrm>
            <a:off x="10871339" y="407666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B387B8-1856-F84A-F20F-44EE4A4E2CFB}"/>
              </a:ext>
            </a:extLst>
          </p:cNvPr>
          <p:cNvSpPr/>
          <p:nvPr/>
        </p:nvSpPr>
        <p:spPr>
          <a:xfrm>
            <a:off x="11185317" y="4569734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A24B5C-3130-8EE1-5EE6-35A585109F00}"/>
              </a:ext>
            </a:extLst>
          </p:cNvPr>
          <p:cNvSpPr/>
          <p:nvPr/>
        </p:nvSpPr>
        <p:spPr>
          <a:xfrm>
            <a:off x="10659393" y="433796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A9B2A6-ED25-6863-D618-D2D50D7A0838}"/>
              </a:ext>
            </a:extLst>
          </p:cNvPr>
          <p:cNvSpPr/>
          <p:nvPr/>
        </p:nvSpPr>
        <p:spPr>
          <a:xfrm>
            <a:off x="10811793" y="4490362"/>
            <a:ext cx="77789" cy="793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E70DCE-4C0F-B097-0894-1F49BE756B36}"/>
              </a:ext>
            </a:extLst>
          </p:cNvPr>
          <p:cNvCxnSpPr/>
          <p:nvPr/>
        </p:nvCxnSpPr>
        <p:spPr>
          <a:xfrm flipH="1">
            <a:off x="9302346" y="2398649"/>
            <a:ext cx="1129187" cy="39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F898DF-A690-A440-5611-FC025F8F73A3}"/>
              </a:ext>
            </a:extLst>
          </p:cNvPr>
          <p:cNvSpPr txBox="1"/>
          <p:nvPr/>
        </p:nvSpPr>
        <p:spPr>
          <a:xfrm>
            <a:off x="10269785" y="2081359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 </a:t>
            </a:r>
            <a:r>
              <a:rPr lang="en-US" dirty="0" err="1"/>
              <a:t>X_dist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9EDBB-E94A-F227-8ECC-EC7C4B9D33A2}"/>
              </a:ext>
            </a:extLst>
          </p:cNvPr>
          <p:cNvSpPr txBox="1"/>
          <p:nvPr/>
        </p:nvSpPr>
        <p:spPr>
          <a:xfrm>
            <a:off x="7620098" y="3143448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DE4F6EF-2E5F-70EB-CF56-B813B831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Manipulating the test sample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EDFED89-F3C7-286F-0BB7-499F7492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423"/>
            <a:ext cx="10515600" cy="4351338"/>
          </a:xfrm>
        </p:spPr>
        <p:txBody>
          <a:bodyPr/>
          <a:lstStyle/>
          <a:p>
            <a:r>
              <a:rPr lang="en-US" sz="2800" dirty="0">
                <a:effectLst/>
                <a:latin typeface="NimbusRomNo9L"/>
              </a:rPr>
              <a:t>use a single distractor instead of combining various distractors in one explanation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Empirically, set </a:t>
            </a:r>
            <a:r>
              <a:rPr lang="el-GR" sz="2400" dirty="0">
                <a:effectLst/>
                <a:latin typeface="CMMI10"/>
              </a:rPr>
              <a:t>τ </a:t>
            </a:r>
            <a:r>
              <a:rPr lang="el-GR" sz="2400" dirty="0">
                <a:effectLst/>
                <a:latin typeface="CMR10"/>
              </a:rPr>
              <a:t>= 0</a:t>
            </a:r>
            <a:r>
              <a:rPr lang="el-GR" sz="2400" dirty="0">
                <a:effectLst/>
                <a:latin typeface="CMMI10"/>
              </a:rPr>
              <a:t>.</a:t>
            </a:r>
            <a:r>
              <a:rPr lang="el-GR" sz="2400" dirty="0">
                <a:effectLst/>
                <a:latin typeface="CMR10"/>
              </a:rPr>
              <a:t>95 </a:t>
            </a:r>
            <a:r>
              <a:rPr lang="en-US" sz="2400" dirty="0">
                <a:effectLst/>
                <a:latin typeface="NimbusRomNo9L"/>
              </a:rPr>
              <a:t>and </a:t>
            </a:r>
            <a:r>
              <a:rPr lang="el-GR" sz="2400" dirty="0">
                <a:effectLst/>
                <a:latin typeface="CMMI10"/>
              </a:rPr>
              <a:t>δ </a:t>
            </a:r>
            <a:r>
              <a:rPr lang="el-GR" sz="2400" dirty="0">
                <a:effectLst/>
                <a:latin typeface="CMR10"/>
              </a:rPr>
              <a:t>= 3 </a:t>
            </a:r>
            <a:endParaRPr lang="el-GR" sz="3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AD7573B-FEED-A5E6-3B3B-70CFC1B7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8140"/>
            <a:ext cx="5014574" cy="499918"/>
          </a:xfrm>
          <a:prstGeom prst="rect">
            <a:avLst/>
          </a:prstGeom>
        </p:spPr>
      </p:pic>
      <p:pic>
        <p:nvPicPr>
          <p:cNvPr id="39" name="Picture 3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1CC0FF-0878-115B-C0BF-C93EE770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4141"/>
            <a:ext cx="3272905" cy="42540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2FE8C8-91CC-257C-8093-863AAD20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95" y="4147017"/>
            <a:ext cx="5861148" cy="5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6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C3C0-AE02-8B41-9EA3-20D1EDB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Sequential Greedy algorithm</a:t>
            </a:r>
          </a:p>
          <a:p>
            <a:pPr lvl="1"/>
            <a:r>
              <a:rPr lang="en-US" sz="2000" dirty="0">
                <a:latin typeface="+mj-lt"/>
              </a:rPr>
              <a:t>Replace one variable at a time</a:t>
            </a:r>
          </a:p>
          <a:p>
            <a:pPr lvl="1"/>
            <a:r>
              <a:rPr lang="en-US" sz="2000" dirty="0">
                <a:latin typeface="+mj-lt"/>
              </a:rPr>
              <a:t>Keep the one that maximizes the class probability</a:t>
            </a:r>
          </a:p>
          <a:p>
            <a:pPr lvl="1"/>
            <a:r>
              <a:rPr lang="en-US" sz="2000" dirty="0">
                <a:latin typeface="+mj-lt"/>
              </a:rPr>
              <a:t>Repeat that until desired class probability is reached</a:t>
            </a:r>
          </a:p>
          <a:p>
            <a:r>
              <a:rPr lang="en-US" sz="2400" dirty="0">
                <a:latin typeface="+mj-lt"/>
              </a:rPr>
              <a:t>Random Hill Start</a:t>
            </a:r>
          </a:p>
          <a:p>
            <a:pPr lvl="1"/>
            <a:r>
              <a:rPr lang="en-US" sz="2000" dirty="0">
                <a:latin typeface="+mj-lt"/>
              </a:rPr>
              <a:t>Start with a random initialization for </a:t>
            </a:r>
            <a:r>
              <a:rPr lang="en-US" sz="2000" i="1" dirty="0">
                <a:latin typeface="+mj-lt"/>
              </a:rPr>
              <a:t>A </a:t>
            </a:r>
          </a:p>
          <a:p>
            <a:pPr lvl="1"/>
            <a:r>
              <a:rPr lang="en-US" sz="2000" dirty="0">
                <a:latin typeface="+mj-lt"/>
              </a:rPr>
              <a:t>Look for random neighbors and evaluate</a:t>
            </a:r>
            <a:r>
              <a:rPr lang="en-US" sz="2000" i="1" dirty="0">
                <a:latin typeface="+mj-lt"/>
              </a:rPr>
              <a:t> L</a:t>
            </a:r>
          </a:p>
          <a:p>
            <a:pPr lvl="1"/>
            <a:r>
              <a:rPr lang="en-US" sz="2000" dirty="0">
                <a:latin typeface="+mj-lt"/>
              </a:rPr>
              <a:t>Repeat until a better neighbor is found</a:t>
            </a:r>
          </a:p>
          <a:p>
            <a:pPr lvl="1"/>
            <a:r>
              <a:rPr lang="en-US" sz="2000" dirty="0">
                <a:latin typeface="+mj-lt"/>
              </a:rPr>
              <a:t>Start with a new </a:t>
            </a:r>
            <a:r>
              <a:rPr lang="en-US" sz="2000" i="1" dirty="0">
                <a:latin typeface="+mj-lt"/>
              </a:rPr>
              <a:t>A</a:t>
            </a:r>
          </a:p>
          <a:p>
            <a:pPr lvl="1"/>
            <a:endParaRPr lang="en-US" sz="2000" i="1" dirty="0">
              <a:latin typeface="+mj-lt"/>
            </a:endParaRPr>
          </a:p>
          <a:p>
            <a:pPr lvl="1"/>
            <a:endParaRPr lang="en-US" sz="2000" i="1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D144C-F0E2-240B-039F-D8985D36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Manipulating the test sample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4608A24-6BCB-F8FF-0DE3-9F523382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0" y="0"/>
            <a:ext cx="3273670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15D30A5-C7A6-7D32-667F-1BD731ED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67" y="988778"/>
            <a:ext cx="3367453" cy="11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625A105-CCA8-36ED-490E-CB1BB2D8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67" y="1977556"/>
            <a:ext cx="3367453" cy="9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F8C5A2AE-C5D3-65FB-3BBF-43653979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67" y="2791915"/>
            <a:ext cx="3367453" cy="113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CD96FB42-63DE-AA44-CEA0-5E57AB7BA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558" y="3971440"/>
            <a:ext cx="2822868" cy="26999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9F71E6-6720-B246-86ED-D17F69F941C5}"/>
              </a:ext>
            </a:extLst>
          </p:cNvPr>
          <p:cNvCxnSpPr>
            <a:cxnSpLocks/>
          </p:cNvCxnSpPr>
          <p:nvPr/>
        </p:nvCxnSpPr>
        <p:spPr>
          <a:xfrm flipH="1" flipV="1">
            <a:off x="5864772" y="4288221"/>
            <a:ext cx="1408387" cy="809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2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C3C0-AE02-8B41-9EA3-20D1EDB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Faithfulness to the original model: </a:t>
            </a:r>
            <a:r>
              <a:rPr lang="en-US" sz="1800" dirty="0">
                <a:effectLst/>
                <a:latin typeface="+mj-lt"/>
              </a:rPr>
              <a:t>An explanation is faithful to the classifier if it reflects the actual reasoning process of the model. We explain a simple model with a known reasoning process and report the precision and recall of our explanations. </a:t>
            </a:r>
            <a:endParaRPr lang="en-US" sz="1800" dirty="0">
              <a:latin typeface="+mj-lt"/>
            </a:endParaRPr>
          </a:p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Comprehensibility by humans: </a:t>
            </a:r>
            <a:r>
              <a:rPr lang="en-US" sz="1800" dirty="0">
                <a:effectLst/>
                <a:latin typeface="+mj-lt"/>
              </a:rPr>
              <a:t>Understanding an explanation should not require specialized knowledge about ML. A recent survey states that humans prefer only 1 or 2 causes instead of an explanation that covers the actual and full list of causes </a:t>
            </a:r>
            <a:endParaRPr lang="en-US" sz="1800" dirty="0">
              <a:latin typeface="+mj-lt"/>
            </a:endParaRPr>
          </a:p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Robustness to changes in the sample: </a:t>
            </a:r>
            <a:r>
              <a:rPr lang="en-US" sz="1800" dirty="0">
                <a:effectLst/>
                <a:latin typeface="+mj-lt"/>
              </a:rPr>
              <a:t>A good explanation would not only explain the given sample, but provide similar explanations for similar samples. 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effectLst/>
              <a:latin typeface="+mj-lt"/>
            </a:endParaRPr>
          </a:p>
          <a:p>
            <a:endParaRPr lang="en-US" sz="1800" dirty="0">
              <a:effectLst/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Generalizability of explanations: </a:t>
            </a:r>
            <a:r>
              <a:rPr lang="en-US" sz="1800" dirty="0">
                <a:effectLst/>
                <a:latin typeface="+mj-lt"/>
              </a:rPr>
              <a:t>Each explanation should be generalizable to similar samples, i.e., the lessons learned from one explanation should apply to other predictions of the classifier; otherwise, humans using the explanations would not be able to gain an intuitive understanding of the model. </a:t>
            </a:r>
            <a:endParaRPr lang="en-US" sz="1800" i="1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D144C-F0E2-240B-039F-D8985D36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Evaluation Metric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6DD66F-687C-4D87-0ABE-1A1ED991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3719102"/>
            <a:ext cx="50927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BC237-2945-8935-9909-A4994FC8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1241"/>
                <a:ext cx="10515600" cy="4915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+mj-lt"/>
                  </a:rPr>
                  <a:t>Desired characteristics:</a:t>
                </a:r>
              </a:p>
              <a:p>
                <a:r>
                  <a:rPr lang="en-US" sz="2000" dirty="0">
                    <a:latin typeface="+mj-lt"/>
                  </a:rPr>
                  <a:t>﻿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Closeness: </a:t>
                </a:r>
                <a:r>
                  <a:rPr lang="en-US" sz="2000" dirty="0">
                    <a:latin typeface="+mj-lt"/>
                  </a:rPr>
                  <a:t>The explainer M should generate counterfactual 𝑥′ that are close to the original time series query 𝑥. </a:t>
                </a:r>
              </a:p>
              <a:p>
                <a:r>
                  <a:rPr lang="en-US" sz="2000" dirty="0">
                    <a:latin typeface="+mj-lt"/>
                  </a:rPr>
                  <a:t>﻿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Sparsity:</a:t>
                </a:r>
                <a:r>
                  <a:rPr lang="en-US" sz="2000" dirty="0">
                    <a:latin typeface="+mj-lt"/>
                  </a:rPr>
                  <a:t> The time series perturbations made to 𝑥 should be minimal.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+mj-lt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+mj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norm measure has been used to count the number of features that change between the query instance 𝑥 and the counterfactual candidate 𝑥′</a:t>
                </a:r>
              </a:p>
              <a:p>
                <a:r>
                  <a:rPr lang="en-US" sz="2000" dirty="0">
                    <a:latin typeface="+mj-lt"/>
                  </a:rPr>
                  <a:t>﻿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Interpretability:</a:t>
                </a:r>
                <a:r>
                  <a:rPr lang="en-US" sz="2000" dirty="0">
                    <a:latin typeface="+mj-lt"/>
                  </a:rPr>
                  <a:t> M should produce counterfactuals that follow the training data manifold.</a:t>
                </a:r>
              </a:p>
              <a:p>
                <a:r>
                  <a:rPr lang="en-US" sz="2000" dirty="0">
                    <a:latin typeface="+mj-lt"/>
                  </a:rPr>
                  <a:t>﻿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Contiguity:</a:t>
                </a:r>
                <a:r>
                  <a:rPr lang="en-US" sz="2000" dirty="0">
                    <a:latin typeface="+mj-lt"/>
                  </a:rPr>
                  <a:t> ﻿ Contiguous perturbations signify time series changes that are semantically meaningful.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BC237-2945-8935-9909-A4994FC8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1241"/>
                <a:ext cx="10515600" cy="4915722"/>
              </a:xfrm>
              <a:blipFill>
                <a:blip r:embed="rId2"/>
                <a:stretch>
                  <a:fillRect l="-724" t="-154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D456DFC-4DBD-14C7-5068-5D3B2DA6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Multivariate timeseries (paper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43A10-41EF-74BF-9749-217E30F50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65" y="4085177"/>
            <a:ext cx="6388538" cy="26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2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734</Words>
  <Application>Microsoft Macintosh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CMMI10</vt:lpstr>
      <vt:lpstr>CMR10</vt:lpstr>
      <vt:lpstr>NimbusRomNo9L</vt:lpstr>
      <vt:lpstr>Office Theme</vt:lpstr>
      <vt:lpstr>Counterfactual Explanations for Multivariate Time Series   ﻿On the Mining of Time Series Data Counterfactual Explanations using Barycenters</vt:lpstr>
      <vt:lpstr>Counterfactual Explanation</vt:lpstr>
      <vt:lpstr>Counterfactual Explanation for timeseries</vt:lpstr>
      <vt:lpstr>Counterfactual Explanation for timeseries</vt:lpstr>
      <vt:lpstr>Finding the minimally distant sample</vt:lpstr>
      <vt:lpstr>Manipulating the test sample</vt:lpstr>
      <vt:lpstr>Manipulating the test sample</vt:lpstr>
      <vt:lpstr>Evaluation Metric</vt:lpstr>
      <vt:lpstr>Multivariate timeseries (paper 2)</vt:lpstr>
      <vt:lpstr>Objective function</vt:lpstr>
      <vt:lpstr>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Counterfactual Explanations for Multivariate Time Series   ﻿On the Mining of Time Series Data Counterfactual Explanations using Barycenters</dc:title>
  <dc:creator>Asiful Arefeen (Student)</dc:creator>
  <cp:lastModifiedBy>Asiful Arefeen (Student)</cp:lastModifiedBy>
  <cp:revision>3</cp:revision>
  <dcterms:created xsi:type="dcterms:W3CDTF">2023-10-05T03:38:56Z</dcterms:created>
  <dcterms:modified xsi:type="dcterms:W3CDTF">2023-10-05T19:59:53Z</dcterms:modified>
</cp:coreProperties>
</file>