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9"/>
    <p:restoredTop sz="96250"/>
  </p:normalViewPr>
  <p:slideViewPr>
    <p:cSldViewPr snapToGrid="0">
      <p:cViewPr>
        <p:scale>
          <a:sx n="125" d="100"/>
          <a:sy n="12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7370-EECF-077C-F5AE-9A8ED14E9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1C1CA-D0E9-C150-C548-B69B443D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C785-7320-B355-7FB9-91A43AAE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404-EB9A-0044-9885-601D28A4129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A6C47-5590-B99A-CAA4-0C76E70D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E92C-43EB-E7A5-E77B-E6C61299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55FC-3B5C-5442-8738-A9831C9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AB19-764B-C293-492F-C54A1D85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C442F-C731-41DC-A8E7-2E47300C3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D1E1-08DD-C658-027A-EB928FA8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404-EB9A-0044-9885-601D28A4129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AE54-ABEF-5758-4A89-B1AE9D86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F860-498B-4A0E-B6B8-CB107879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55FC-3B5C-5442-8738-A9831C9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30418-7511-D0CA-A47B-14C09F6B4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EF0A4-788D-3695-BE9D-69BDB352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C6F3-736E-00F4-70F4-06E454FE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404-EB9A-0044-9885-601D28A4129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F13C-0246-B17F-6D73-A3458051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883D-830B-C066-73B2-C2358CEC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55FC-3B5C-5442-8738-A9831C9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7EEA-716C-EF09-B38F-34D57DBD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7C011-FCF5-BF24-E441-D87529587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52F41-22DF-C10A-CB4C-43FF6E53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404-EB9A-0044-9885-601D28A4129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017B-BEFD-9C81-49A9-68A5A013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8614-78D9-487B-54B3-AB99FE21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55FC-3B5C-5442-8738-A9831C9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A457-D4CD-C284-2C52-3BEA65CE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600D0-8D2E-FF40-A773-7566D3EA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14EF-F2D2-0218-94E7-F0934754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404-EB9A-0044-9885-601D28A4129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A2069-6EF2-76E2-4638-DC0C88E0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F68FD-98F7-A499-286F-DD0E6E20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55FC-3B5C-5442-8738-A9831C9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43A6-4500-1F0D-2DB5-D66FED5C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1ACB-B634-148D-AD62-2C1D4F4FB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4910-7A1B-A628-D979-4DB42D02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C759A-93C9-EB5E-6C48-6B81A4B8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404-EB9A-0044-9885-601D28A4129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DF748-E57C-AF38-EC50-DFC0C828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A1D22-27CF-5FED-C9C5-FF7C3401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55FC-3B5C-5442-8738-A9831C9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9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7FBD-F881-3883-5C3A-755808D7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29AE1-B80E-01C8-311A-1EA39530B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71A1-63E0-7522-DA60-E39B6929B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A0506-C708-C977-1619-070301221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4B2BA-5AF4-1206-2C1A-FF817304D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F6043-7B64-EB48-C043-4FB00403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404-EB9A-0044-9885-601D28A4129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A1CAF-33CF-FB98-E638-D5786C8B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D5E68-1D38-F643-D282-80AD1AF2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55FC-3B5C-5442-8738-A9831C9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4778-D680-7B08-4FF5-FCAFF155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13DBF-0253-8625-D19B-DF4739B9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404-EB9A-0044-9885-601D28A4129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AA31C-B358-1233-8C2F-DB6AED03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125AD-388E-29A4-52DE-3D043598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55FC-3B5C-5442-8738-A9831C9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7AA2F-F212-4435-65E8-C99C1D8A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404-EB9A-0044-9885-601D28A4129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260DC-CCDB-D397-96C2-03A34678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0FA50-01CB-DB67-9D2A-1749ABFE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55FC-3B5C-5442-8738-A9831C9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08B8-49CF-CAD2-078D-0A8C713D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4589-05FB-9BCD-30DD-A0CD8AD3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1DED3-F3E3-4CCB-F707-DF73C025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46768-9632-5F78-C182-58313903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404-EB9A-0044-9885-601D28A4129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1AA25-D85D-8967-FB08-27619856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0B3EE-6BEA-6700-DA9F-6DB3D385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55FC-3B5C-5442-8738-A9831C9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D03A-A155-84D3-A328-F508C06B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3945C-8880-45CC-9225-FFF0CB07F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C68B4-CA97-F55F-7AAC-AA1ADCE02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B501A-CD71-A162-4D00-7495D6CB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404-EB9A-0044-9885-601D28A4129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D771E-EE82-C58C-8929-4CAE67E6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FBEA-7BE3-12F3-DEEB-C95F854F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55FC-3B5C-5442-8738-A9831C9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FF51A-E62B-B793-5292-13C400C1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0655-7245-EB38-F2A3-FEDF39AA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3280-FB97-8DD6-32F1-F5F269B6A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D404-EB9A-0044-9885-601D28A4129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A2D8-52C3-71C2-316A-EB191E115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5107-F2CE-6D8D-FF4D-FFEE3E4B9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F55FC-3B5C-5442-8738-A9831C92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08DFB-3702-435D-9398-4BABA6D56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680" y="1173162"/>
            <a:ext cx="10200640" cy="328707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﻿</a:t>
            </a:r>
            <a:r>
              <a:rPr lang="en-US" sz="2800" b="1" dirty="0">
                <a:solidFill>
                  <a:srgbClr val="FF0000"/>
                </a:solidFill>
              </a:rPr>
              <a:t>Generating Interpretable Counterfactual Explanations By Implicit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 err="1">
                <a:solidFill>
                  <a:srgbClr val="FF0000"/>
                </a:solidFill>
              </a:rPr>
              <a:t>Minimisation</a:t>
            </a:r>
            <a:r>
              <a:rPr lang="en-US" sz="2800" b="1" dirty="0">
                <a:solidFill>
                  <a:srgbClr val="FF0000"/>
                </a:solidFill>
              </a:rPr>
              <a:t> of Epistemic and Aleatoric Uncertainties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1800" b="1" dirty="0"/>
              <a:t>University of Oxford</a:t>
            </a:r>
            <a:br>
              <a:rPr lang="en-US" sz="1800" b="1" dirty="0"/>
            </a:br>
            <a:br>
              <a:rPr lang="en-US" sz="1200" b="1" dirty="0"/>
            </a:br>
            <a:r>
              <a:rPr lang="en-US" sz="1600" b="1" dirty="0">
                <a:solidFill>
                  <a:srgbClr val="0070C0"/>
                </a:solidFill>
              </a:rPr>
              <a:t>Artificial Intelligence and Statistics (AISTAT’21)</a:t>
            </a: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Cited </a:t>
            </a:r>
            <a:r>
              <a:rPr lang="en-US" sz="1600" b="1" dirty="0">
                <a:solidFill>
                  <a:srgbClr val="0070C0"/>
                </a:solidFill>
              </a:rPr>
              <a:t>33</a:t>
            </a:r>
            <a:r>
              <a:rPr lang="en-US" sz="1600" dirty="0">
                <a:solidFill>
                  <a:srgbClr val="0070C0"/>
                </a:solidFill>
              </a:rPr>
              <a:t> times</a:t>
            </a:r>
            <a:br>
              <a:rPr lang="en-US" sz="1400" dirty="0">
                <a:solidFill>
                  <a:srgbClr val="0070C0"/>
                </a:solidFill>
              </a:rPr>
            </a:b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1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D03848-C3B3-1F47-173E-FEDE659937E8}"/>
              </a:ext>
            </a:extLst>
          </p:cNvPr>
          <p:cNvSpPr txBox="1">
            <a:spLocks/>
          </p:cNvSpPr>
          <p:nvPr/>
        </p:nvSpPr>
        <p:spPr>
          <a:xfrm>
            <a:off x="497840" y="365125"/>
            <a:ext cx="1119632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produce desired CFs</a:t>
            </a:r>
          </a:p>
        </p:txBody>
      </p:sp>
      <p:pic>
        <p:nvPicPr>
          <p:cNvPr id="8" name="Picture 7" descr="A math equation in a paper&#10;&#10;Description automatically generated with medium confidence">
            <a:extLst>
              <a:ext uri="{FF2B5EF4-FFF2-40B4-BE49-F238E27FC236}">
                <a16:creationId xmlns:a16="http://schemas.microsoft.com/office/drawing/2014/main" id="{6C2E3746-2157-5B6C-51E5-8F3FD0D3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1" y="1005840"/>
            <a:ext cx="9523219" cy="5049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C0D11-A38F-AB86-D6D9-E5DD430289AC}"/>
              </a:ext>
            </a:extLst>
          </p:cNvPr>
          <p:cNvSpPr txBox="1"/>
          <p:nvPr/>
        </p:nvSpPr>
        <p:spPr>
          <a:xfrm>
            <a:off x="281180" y="3466624"/>
            <a:ext cx="1849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Iterate until minimum confidence level/max iteration is reached/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4C436-AFC3-D58B-393B-F6CCD07B2825}"/>
              </a:ext>
            </a:extLst>
          </p:cNvPr>
          <p:cNvSpPr/>
          <p:nvPr/>
        </p:nvSpPr>
        <p:spPr>
          <a:xfrm rot="20240310">
            <a:off x="9049909" y="4346052"/>
            <a:ext cx="357206" cy="342307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7C20F-96A9-7BA7-DA13-2D3791588840}"/>
              </a:ext>
            </a:extLst>
          </p:cNvPr>
          <p:cNvSpPr txBox="1"/>
          <p:nvPr/>
        </p:nvSpPr>
        <p:spPr>
          <a:xfrm rot="20240310">
            <a:off x="9090493" y="436038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29E833-E0E1-8D94-1929-40043FB493E4}"/>
              </a:ext>
            </a:extLst>
          </p:cNvPr>
          <p:cNvCxnSpPr/>
          <p:nvPr/>
        </p:nvCxnSpPr>
        <p:spPr>
          <a:xfrm>
            <a:off x="6471920" y="2438400"/>
            <a:ext cx="1656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5A058A-A2FD-1384-9AF9-01B1C5EA49CA}"/>
              </a:ext>
            </a:extLst>
          </p:cNvPr>
          <p:cNvCxnSpPr>
            <a:cxnSpLocks/>
          </p:cNvCxnSpPr>
          <p:nvPr/>
        </p:nvCxnSpPr>
        <p:spPr>
          <a:xfrm>
            <a:off x="6004560" y="4699298"/>
            <a:ext cx="2993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5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D03848-C3B3-1F47-173E-FEDE659937E8}"/>
              </a:ext>
            </a:extLst>
          </p:cNvPr>
          <p:cNvSpPr txBox="1">
            <a:spLocks/>
          </p:cNvSpPr>
          <p:nvPr/>
        </p:nvSpPr>
        <p:spPr>
          <a:xfrm>
            <a:off x="497840" y="365125"/>
            <a:ext cx="1119632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F0A46-59C6-B7B9-9335-9C358A5B2D8F}"/>
              </a:ext>
            </a:extLst>
          </p:cNvPr>
          <p:cNvSpPr txBox="1"/>
          <p:nvPr/>
        </p:nvSpPr>
        <p:spPr>
          <a:xfrm>
            <a:off x="497840" y="1168400"/>
            <a:ext cx="114971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MNIST</a:t>
            </a:r>
          </a:p>
          <a:p>
            <a:r>
              <a:rPr lang="en-US" dirty="0"/>
              <a:t>Grayscale images of handwritten digits (0-9)</a:t>
            </a:r>
          </a:p>
          <a:p>
            <a:r>
              <a:rPr lang="en-US" b="1" dirty="0"/>
              <a:t>Objective:</a:t>
            </a:r>
            <a:r>
              <a:rPr lang="en-US" dirty="0"/>
              <a:t> What needs to be done to change image classification (7 to 1, 9 to 4) </a:t>
            </a:r>
          </a:p>
          <a:p>
            <a:r>
              <a:rPr lang="en-US" dirty="0"/>
              <a:t>Classifier is </a:t>
            </a:r>
            <a:r>
              <a:rPr lang="en-US" b="1" dirty="0"/>
              <a:t>98.5%</a:t>
            </a:r>
            <a:r>
              <a:rPr lang="en-US" dirty="0"/>
              <a:t> accurate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u="sng" dirty="0">
                <a:solidFill>
                  <a:srgbClr val="7030A0"/>
                </a:solidFill>
              </a:rPr>
              <a:t>Breast Cancer Wisconsin Diagnostic Dataset</a:t>
            </a:r>
          </a:p>
          <a:p>
            <a:r>
              <a:rPr lang="en-US" dirty="0"/>
              <a:t>Tabular dataset, contains various measurements of a cell sample from a </a:t>
            </a:r>
            <a:r>
              <a:rPr lang="en-US" dirty="0" err="1"/>
              <a:t>tumour</a:t>
            </a:r>
            <a:r>
              <a:rPr lang="en-US" dirty="0"/>
              <a:t>, binary diagnosis of benign or malignant.</a:t>
            </a:r>
          </a:p>
          <a:p>
            <a:r>
              <a:rPr lang="en-US" b="1" dirty="0"/>
              <a:t>Objective:</a:t>
            </a:r>
            <a:r>
              <a:rPr lang="en-US" dirty="0"/>
              <a:t> Get CFs that changes malignant to benign (or vice versa)</a:t>
            </a:r>
          </a:p>
          <a:p>
            <a:r>
              <a:rPr lang="en-US" dirty="0"/>
              <a:t>Classifier is </a:t>
            </a:r>
            <a:r>
              <a:rPr lang="en-US" b="1" dirty="0"/>
              <a:t>96.9%</a:t>
            </a:r>
            <a:r>
              <a:rPr lang="en-US" dirty="0"/>
              <a:t> accurate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u="sng" dirty="0">
                <a:solidFill>
                  <a:srgbClr val="7030A0"/>
                </a:solidFill>
              </a:rPr>
              <a:t>Boston Housing Dataset</a:t>
            </a:r>
          </a:p>
          <a:p>
            <a:r>
              <a:rPr lang="en-US" dirty="0"/>
              <a:t>Another tabular dataset, contains information about housings in a suburb of Boston</a:t>
            </a:r>
          </a:p>
          <a:p>
            <a:r>
              <a:rPr lang="en-US" b="1" dirty="0"/>
              <a:t>Objective: </a:t>
            </a:r>
            <a:r>
              <a:rPr lang="en-US" dirty="0"/>
              <a:t>What needs to be done to increase the price from below median to above</a:t>
            </a:r>
            <a:endParaRPr lang="en-US" u="sng" dirty="0">
              <a:solidFill>
                <a:srgbClr val="7030A0"/>
              </a:solidFill>
            </a:endParaRPr>
          </a:p>
          <a:p>
            <a:r>
              <a:rPr lang="en-US" dirty="0"/>
              <a:t>Classifier is </a:t>
            </a:r>
            <a:r>
              <a:rPr lang="en-US" b="1" dirty="0"/>
              <a:t>86.3%</a:t>
            </a:r>
            <a:r>
              <a:rPr lang="en-US" dirty="0"/>
              <a:t> accurate</a:t>
            </a:r>
          </a:p>
          <a:p>
            <a:endParaRPr lang="en-US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7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D03848-C3B3-1F47-173E-FEDE659937E8}"/>
              </a:ext>
            </a:extLst>
          </p:cNvPr>
          <p:cNvSpPr txBox="1">
            <a:spLocks/>
          </p:cNvSpPr>
          <p:nvPr/>
        </p:nvSpPr>
        <p:spPr>
          <a:xfrm>
            <a:off x="497840" y="365125"/>
            <a:ext cx="1119632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Evaluating the CFs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F0A46-59C6-B7B9-9335-9C358A5B2D8F}"/>
              </a:ext>
            </a:extLst>
          </p:cNvPr>
          <p:cNvSpPr txBox="1"/>
          <p:nvPr/>
        </p:nvSpPr>
        <p:spPr>
          <a:xfrm>
            <a:off x="497840" y="1168400"/>
            <a:ext cx="9035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Comparable Methods</a:t>
            </a:r>
          </a:p>
          <a:p>
            <a:r>
              <a:rPr lang="en-US" b="1" dirty="0"/>
              <a:t>Van </a:t>
            </a:r>
            <a:r>
              <a:rPr lang="en-US" b="1" dirty="0" err="1"/>
              <a:t>Looveren</a:t>
            </a:r>
            <a:r>
              <a:rPr lang="en-US" b="1" dirty="0"/>
              <a:t> and </a:t>
            </a:r>
            <a:r>
              <a:rPr lang="en-US" b="1" dirty="0" err="1"/>
              <a:t>Klaise</a:t>
            </a:r>
            <a:r>
              <a:rPr lang="en-US" b="1" dirty="0"/>
              <a:t> (VLK 2019): </a:t>
            </a:r>
            <a:r>
              <a:rPr lang="en-US" dirty="0"/>
              <a:t>An autoencoder (GEN) based approach for CF generation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﻿Jacobian-based Saliency Map Attack (JSMA):</a:t>
            </a:r>
          </a:p>
          <a:p>
            <a:endParaRPr lang="en-US" b="1" dirty="0"/>
          </a:p>
          <a:p>
            <a:r>
              <a:rPr lang="en-US" b="1" u="sng" dirty="0">
                <a:solidFill>
                  <a:srgbClr val="00B0F0"/>
                </a:solidFill>
              </a:rPr>
              <a:t>Metric</a:t>
            </a:r>
          </a:p>
          <a:p>
            <a:r>
              <a:rPr lang="en-US" b="1" dirty="0"/>
              <a:t>IM1: </a:t>
            </a:r>
          </a:p>
        </p:txBody>
      </p:sp>
      <p:pic>
        <p:nvPicPr>
          <p:cNvPr id="5" name="Picture 4" descr="A mathematical equation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38CE00FB-C67E-DFD8-D35B-67A37518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3282539"/>
            <a:ext cx="3409950" cy="761061"/>
          </a:xfrm>
          <a:prstGeom prst="rect">
            <a:avLst/>
          </a:prstGeom>
        </p:spPr>
      </p:pic>
      <p:pic>
        <p:nvPicPr>
          <p:cNvPr id="7" name="Picture 6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10F53DE9-6167-F4A1-DD0C-ABCC9C1D1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73" y="2021048"/>
            <a:ext cx="4491204" cy="36969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29F6E-4112-2E39-A7BF-D734A1D9EAC0}"/>
              </a:ext>
            </a:extLst>
          </p:cNvPr>
          <p:cNvCxnSpPr>
            <a:cxnSpLocks/>
          </p:cNvCxnSpPr>
          <p:nvPr/>
        </p:nvCxnSpPr>
        <p:spPr>
          <a:xfrm flipH="1">
            <a:off x="3759200" y="3119120"/>
            <a:ext cx="304800" cy="1634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9167D7-2669-0A54-E6E8-337C6D4A80F3}"/>
              </a:ext>
            </a:extLst>
          </p:cNvPr>
          <p:cNvSpPr txBox="1"/>
          <p:nvPr/>
        </p:nvSpPr>
        <p:spPr>
          <a:xfrm>
            <a:off x="3068320" y="2595900"/>
            <a:ext cx="302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Reconstruction loss of an autoencoder trained on target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F5AA1-DAA1-46D3-ADB1-BF855B674623}"/>
              </a:ext>
            </a:extLst>
          </p:cNvPr>
          <p:cNvSpPr txBox="1"/>
          <p:nvPr/>
        </p:nvSpPr>
        <p:spPr>
          <a:xfrm>
            <a:off x="2393950" y="4365615"/>
            <a:ext cx="302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Reconstruction loss of an autoencoder trained on original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08DD4D-E6D5-0387-1212-85A00C8570E6}"/>
              </a:ext>
            </a:extLst>
          </p:cNvPr>
          <p:cNvCxnSpPr>
            <a:cxnSpLocks/>
          </p:cNvCxnSpPr>
          <p:nvPr/>
        </p:nvCxnSpPr>
        <p:spPr>
          <a:xfrm flipH="1" flipV="1">
            <a:off x="2966720" y="4122898"/>
            <a:ext cx="101600" cy="242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E69006-F6A1-9C09-9DAD-F05FEB027305}"/>
              </a:ext>
            </a:extLst>
          </p:cNvPr>
          <p:cNvSpPr txBox="1"/>
          <p:nvPr/>
        </p:nvSpPr>
        <p:spPr>
          <a:xfrm>
            <a:off x="497840" y="4888835"/>
            <a:ext cx="627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numerator &lt; denominator, generated </a:t>
            </a:r>
            <a:r>
              <a:rPr lang="en-US" sz="1600" i="1" dirty="0"/>
              <a:t>x’ </a:t>
            </a:r>
            <a:r>
              <a:rPr lang="en-US" sz="1600" dirty="0"/>
              <a:t>is closer to the target class</a:t>
            </a:r>
          </a:p>
          <a:p>
            <a:endParaRPr lang="en-US" sz="1600" dirty="0"/>
          </a:p>
          <a:p>
            <a:r>
              <a:rPr lang="en-US" sz="1600" dirty="0"/>
              <a:t>If denominator &lt; numerator, generated x’ is still closer to the source class</a:t>
            </a:r>
            <a:endParaRPr lang="en-US" sz="16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05EC2-6718-7900-443C-A7AA2C075DD1}"/>
              </a:ext>
            </a:extLst>
          </p:cNvPr>
          <p:cNvSpPr txBox="1"/>
          <p:nvPr/>
        </p:nvSpPr>
        <p:spPr>
          <a:xfrm>
            <a:off x="1045660" y="2806735"/>
            <a:ext cx="19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Lower score better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B04E96A-B860-1FBE-A7D2-33011BF10469}"/>
              </a:ext>
            </a:extLst>
          </p:cNvPr>
          <p:cNvSpPr/>
          <p:nvPr/>
        </p:nvSpPr>
        <p:spPr>
          <a:xfrm>
            <a:off x="4904740" y="3339435"/>
            <a:ext cx="1798320" cy="1595120"/>
          </a:xfrm>
          <a:custGeom>
            <a:avLst/>
            <a:gdLst>
              <a:gd name="connsiteX0" fmla="*/ 0 w 1798320"/>
              <a:gd name="connsiteY0" fmla="*/ 0 h 1595120"/>
              <a:gd name="connsiteX1" fmla="*/ 386080 w 1798320"/>
              <a:gd name="connsiteY1" fmla="*/ 60960 h 1595120"/>
              <a:gd name="connsiteX2" fmla="*/ 711200 w 1798320"/>
              <a:gd name="connsiteY2" fmla="*/ 111760 h 1595120"/>
              <a:gd name="connsiteX3" fmla="*/ 934720 w 1798320"/>
              <a:gd name="connsiteY3" fmla="*/ 142240 h 1595120"/>
              <a:gd name="connsiteX4" fmla="*/ 1310640 w 1798320"/>
              <a:gd name="connsiteY4" fmla="*/ 325120 h 1595120"/>
              <a:gd name="connsiteX5" fmla="*/ 1534160 w 1798320"/>
              <a:gd name="connsiteY5" fmla="*/ 508000 h 1595120"/>
              <a:gd name="connsiteX6" fmla="*/ 1625600 w 1798320"/>
              <a:gd name="connsiteY6" fmla="*/ 894080 h 1595120"/>
              <a:gd name="connsiteX7" fmla="*/ 1666240 w 1798320"/>
              <a:gd name="connsiteY7" fmla="*/ 1178560 h 1595120"/>
              <a:gd name="connsiteX8" fmla="*/ 1717040 w 1798320"/>
              <a:gd name="connsiteY8" fmla="*/ 1473200 h 1595120"/>
              <a:gd name="connsiteX9" fmla="*/ 1798320 w 1798320"/>
              <a:gd name="connsiteY9" fmla="*/ 1595120 h 159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8320" h="1595120">
                <a:moveTo>
                  <a:pt x="0" y="0"/>
                </a:moveTo>
                <a:lnTo>
                  <a:pt x="386080" y="60960"/>
                </a:lnTo>
                <a:lnTo>
                  <a:pt x="711200" y="111760"/>
                </a:lnTo>
                <a:cubicBezTo>
                  <a:pt x="802640" y="125307"/>
                  <a:pt x="834813" y="106680"/>
                  <a:pt x="934720" y="142240"/>
                </a:cubicBezTo>
                <a:cubicBezTo>
                  <a:pt x="1034627" y="177800"/>
                  <a:pt x="1210733" y="264160"/>
                  <a:pt x="1310640" y="325120"/>
                </a:cubicBezTo>
                <a:cubicBezTo>
                  <a:pt x="1410547" y="386080"/>
                  <a:pt x="1481667" y="413173"/>
                  <a:pt x="1534160" y="508000"/>
                </a:cubicBezTo>
                <a:cubicBezTo>
                  <a:pt x="1586653" y="602827"/>
                  <a:pt x="1603587" y="782320"/>
                  <a:pt x="1625600" y="894080"/>
                </a:cubicBezTo>
                <a:cubicBezTo>
                  <a:pt x="1647613" y="1005840"/>
                  <a:pt x="1651000" y="1082040"/>
                  <a:pt x="1666240" y="1178560"/>
                </a:cubicBezTo>
                <a:cubicBezTo>
                  <a:pt x="1681480" y="1275080"/>
                  <a:pt x="1695027" y="1403773"/>
                  <a:pt x="1717040" y="1473200"/>
                </a:cubicBezTo>
                <a:cubicBezTo>
                  <a:pt x="1739053" y="1542627"/>
                  <a:pt x="1768686" y="1568873"/>
                  <a:pt x="1798320" y="1595120"/>
                </a:cubicBez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AB6C03-E0D5-AECE-3721-F77DDCA221A2}"/>
                  </a:ext>
                </a:extLst>
              </p:cNvPr>
              <p:cNvSpPr txBox="1"/>
              <p:nvPr/>
            </p:nvSpPr>
            <p:spPr>
              <a:xfrm>
                <a:off x="6642897" y="3288944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AB6C03-E0D5-AECE-3721-F77DDCA22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897" y="3288944"/>
                <a:ext cx="426720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BAC9DF-F218-00F8-9FF7-298A23265752}"/>
                  </a:ext>
                </a:extLst>
              </p:cNvPr>
              <p:cNvSpPr txBox="1"/>
              <p:nvPr/>
            </p:nvSpPr>
            <p:spPr>
              <a:xfrm>
                <a:off x="5836373" y="430784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BAC9DF-F218-00F8-9FF7-298A23265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373" y="4307840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6270EE9-839C-858D-9671-71B77FE99EDE}"/>
              </a:ext>
            </a:extLst>
          </p:cNvPr>
          <p:cNvSpPr/>
          <p:nvPr/>
        </p:nvSpPr>
        <p:spPr>
          <a:xfrm>
            <a:off x="5212080" y="4003040"/>
            <a:ext cx="111760" cy="111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EB7AE0-B45F-CF17-C690-F3332C8B227F}"/>
              </a:ext>
            </a:extLst>
          </p:cNvPr>
          <p:cNvSpPr/>
          <p:nvPr/>
        </p:nvSpPr>
        <p:spPr>
          <a:xfrm>
            <a:off x="5085080" y="4196080"/>
            <a:ext cx="111760" cy="111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D8365F-0E49-2480-04C8-3CCA39B65F3A}"/>
              </a:ext>
            </a:extLst>
          </p:cNvPr>
          <p:cNvSpPr/>
          <p:nvPr/>
        </p:nvSpPr>
        <p:spPr>
          <a:xfrm>
            <a:off x="5418617" y="4293235"/>
            <a:ext cx="111760" cy="111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08F964-9453-6F61-9983-635219B37D77}"/>
              </a:ext>
            </a:extLst>
          </p:cNvPr>
          <p:cNvSpPr/>
          <p:nvPr/>
        </p:nvSpPr>
        <p:spPr>
          <a:xfrm>
            <a:off x="5662457" y="3891280"/>
            <a:ext cx="111760" cy="111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E9C067-1337-023E-0DC1-BAF61EE81767}"/>
              </a:ext>
            </a:extLst>
          </p:cNvPr>
          <p:cNvSpPr/>
          <p:nvPr/>
        </p:nvSpPr>
        <p:spPr>
          <a:xfrm>
            <a:off x="5784377" y="4251960"/>
            <a:ext cx="111760" cy="111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ADBF6D-DE3F-758F-6B97-1899117BB89D}"/>
              </a:ext>
            </a:extLst>
          </p:cNvPr>
          <p:cNvSpPr/>
          <p:nvPr/>
        </p:nvSpPr>
        <p:spPr>
          <a:xfrm>
            <a:off x="6065520" y="2976880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412F252-BC33-87D4-C65B-68A7EFD41CD1}"/>
              </a:ext>
            </a:extLst>
          </p:cNvPr>
          <p:cNvSpPr/>
          <p:nvPr/>
        </p:nvSpPr>
        <p:spPr>
          <a:xfrm>
            <a:off x="5938520" y="3169920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74C180-F877-8372-8DDF-71754E9A294E}"/>
              </a:ext>
            </a:extLst>
          </p:cNvPr>
          <p:cNvSpPr/>
          <p:nvPr/>
        </p:nvSpPr>
        <p:spPr>
          <a:xfrm>
            <a:off x="6272057" y="3267075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ED60B8-2EFF-DDE9-A75E-DF3CC2721683}"/>
              </a:ext>
            </a:extLst>
          </p:cNvPr>
          <p:cNvSpPr/>
          <p:nvPr/>
        </p:nvSpPr>
        <p:spPr>
          <a:xfrm>
            <a:off x="6515897" y="2865120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26E8D7B-DCC6-76C0-C28C-7C8F605A90BB}"/>
              </a:ext>
            </a:extLst>
          </p:cNvPr>
          <p:cNvSpPr/>
          <p:nvPr/>
        </p:nvSpPr>
        <p:spPr>
          <a:xfrm>
            <a:off x="6637817" y="3225800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2F32A08-07CC-844F-A052-E983487B34A4}"/>
              </a:ext>
            </a:extLst>
          </p:cNvPr>
          <p:cNvSpPr/>
          <p:nvPr/>
        </p:nvSpPr>
        <p:spPr>
          <a:xfrm>
            <a:off x="6272057" y="2865120"/>
            <a:ext cx="111760" cy="1117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9DA311-F16B-0E26-1D3F-6134A813D851}"/>
              </a:ext>
            </a:extLst>
          </p:cNvPr>
          <p:cNvSpPr/>
          <p:nvPr/>
        </p:nvSpPr>
        <p:spPr>
          <a:xfrm>
            <a:off x="5395358" y="3918918"/>
            <a:ext cx="111760" cy="1117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D03848-C3B3-1F47-173E-FEDE659937E8}"/>
              </a:ext>
            </a:extLst>
          </p:cNvPr>
          <p:cNvSpPr txBox="1">
            <a:spLocks/>
          </p:cNvSpPr>
          <p:nvPr/>
        </p:nvSpPr>
        <p:spPr>
          <a:xfrm>
            <a:off x="497840" y="365125"/>
            <a:ext cx="1119632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Evaluating the CFs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F0A46-59C6-B7B9-9335-9C358A5B2D8F}"/>
              </a:ext>
            </a:extLst>
          </p:cNvPr>
          <p:cNvSpPr txBox="1"/>
          <p:nvPr/>
        </p:nvSpPr>
        <p:spPr>
          <a:xfrm>
            <a:off x="497840" y="1168400"/>
            <a:ext cx="70974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Ablation Study</a:t>
            </a:r>
          </a:p>
          <a:p>
            <a:r>
              <a:rPr lang="en-US" dirty="0"/>
              <a:t>1. Verify if adversarial training helps</a:t>
            </a:r>
          </a:p>
          <a:p>
            <a:r>
              <a:rPr lang="en-US" dirty="0"/>
              <a:t>2. How </a:t>
            </a:r>
            <a:r>
              <a:rPr lang="en-US" i="1" dirty="0"/>
              <a:t>number of models</a:t>
            </a:r>
            <a:r>
              <a:rPr lang="en-US" dirty="0"/>
              <a:t> in ensemble learning impacts the performance</a:t>
            </a:r>
          </a:p>
          <a:p>
            <a:endParaRPr lang="en-US" b="1" dirty="0"/>
          </a:p>
          <a:p>
            <a:r>
              <a:rPr lang="en-US" b="1" u="sng" dirty="0">
                <a:solidFill>
                  <a:schemeClr val="accent2"/>
                </a:solidFill>
              </a:rPr>
              <a:t>Visualization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CA34E1F-E2E1-1717-0DC3-04116299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917" y="365125"/>
            <a:ext cx="3229122" cy="6106160"/>
          </a:xfrm>
          <a:prstGeom prst="rect">
            <a:avLst/>
          </a:prstGeom>
        </p:spPr>
      </p:pic>
      <p:pic>
        <p:nvPicPr>
          <p:cNvPr id="9" name="Picture 8" descr="A collage of numbers&#10;&#10;Description automatically generated">
            <a:extLst>
              <a:ext uri="{FF2B5EF4-FFF2-40B4-BE49-F238E27FC236}">
                <a16:creationId xmlns:a16="http://schemas.microsoft.com/office/drawing/2014/main" id="{7F57461A-6945-56F5-5394-357B5D49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497" y="2922726"/>
            <a:ext cx="4412023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2092-7C41-BB2D-2C6B-8C4F9C0C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196320" cy="803275"/>
          </a:xfrm>
        </p:spPr>
        <p:txBody>
          <a:bodyPr>
            <a:normAutofit/>
          </a:bodyPr>
          <a:lstStyle/>
          <a:p>
            <a:r>
              <a:rPr lang="en-US" sz="4400" dirty="0"/>
              <a:t>Introducing </a:t>
            </a:r>
            <a:r>
              <a:rPr lang="en-US" sz="4400" b="1" dirty="0"/>
              <a:t>Counterfactual Explanations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42F1-ADC3-B202-5D51-6A0C7741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341120"/>
            <a:ext cx="11196320" cy="5151755"/>
          </a:xfrm>
        </p:spPr>
        <p:txBody>
          <a:bodyPr>
            <a:normAutofit/>
          </a:bodyPr>
          <a:lstStyle/>
          <a:p>
            <a:r>
              <a:rPr lang="en-US" sz="2000" dirty="0"/>
              <a:t>A different type of suggestion to change the class</a:t>
            </a:r>
          </a:p>
          <a:p>
            <a:r>
              <a:rPr lang="en-US" sz="2000" dirty="0"/>
              <a:t>A counterfactual explanation is a perturbation of the input to generate a different output y by the same algorithm.</a:t>
            </a:r>
          </a:p>
          <a:p>
            <a:r>
              <a:rPr lang="en-US" sz="2000" dirty="0"/>
              <a:t>Loan approval-</a:t>
            </a:r>
          </a:p>
          <a:p>
            <a:endParaRPr lang="en-US" sz="2000" dirty="0"/>
          </a:p>
        </p:txBody>
      </p:sp>
      <p:pic>
        <p:nvPicPr>
          <p:cNvPr id="4" name="Picture 2" descr="Top Deep Learning Stickers for Android &amp; iOS | Gfycat">
            <a:extLst>
              <a:ext uri="{FF2B5EF4-FFF2-40B4-BE49-F238E27FC236}">
                <a16:creationId xmlns:a16="http://schemas.microsoft.com/office/drawing/2014/main" id="{6C56BB19-C507-0860-6B9F-B14A4E42E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70" y="258549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4E1D1-3B30-C122-BC93-3C1E2DB8938F}"/>
              </a:ext>
            </a:extLst>
          </p:cNvPr>
          <p:cNvSpPr txBox="1"/>
          <p:nvPr/>
        </p:nvSpPr>
        <p:spPr>
          <a:xfrm>
            <a:off x="2560319" y="2433762"/>
            <a:ext cx="2947113" cy="2031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b="1" i="1" dirty="0"/>
              <a:t>age         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26y</a:t>
            </a:r>
          </a:p>
          <a:p>
            <a:r>
              <a:rPr lang="en-US" b="1" i="1" dirty="0"/>
              <a:t>gender	 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  <a:p>
            <a:r>
              <a:rPr lang="en-US" b="1" i="1" dirty="0"/>
              <a:t>salary                        </a:t>
            </a:r>
            <a:r>
              <a:rPr lang="en-US" b="1" i="1" dirty="0">
                <a:solidFill>
                  <a:srgbClr val="0070C0"/>
                </a:solidFill>
              </a:rPr>
              <a:t>$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100k</a:t>
            </a:r>
            <a:r>
              <a:rPr lang="en-US" b="1" i="1" dirty="0"/>
              <a:t> </a:t>
            </a:r>
          </a:p>
          <a:p>
            <a:r>
              <a:rPr lang="en-US" b="1" i="1" dirty="0"/>
              <a:t>residency	 	 </a:t>
            </a:r>
            <a:r>
              <a:rPr lang="en-US" b="1" i="1" dirty="0">
                <a:solidFill>
                  <a:srgbClr val="0070C0"/>
                </a:solidFill>
              </a:rPr>
              <a:t>local</a:t>
            </a:r>
          </a:p>
          <a:p>
            <a:r>
              <a:rPr lang="en-US" b="1" i="1" dirty="0"/>
              <a:t>credit score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700</a:t>
            </a:r>
          </a:p>
          <a:p>
            <a:r>
              <a:rPr lang="en-US" b="1" i="1" dirty="0"/>
              <a:t>loan amount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1 million</a:t>
            </a:r>
          </a:p>
          <a:p>
            <a:r>
              <a:rPr lang="en-US" b="1" i="1" dirty="0"/>
              <a:t>loan term	  </a:t>
            </a:r>
            <a:r>
              <a:rPr lang="en-US" b="1" i="1" dirty="0">
                <a:solidFill>
                  <a:srgbClr val="0070C0"/>
                </a:solidFill>
              </a:rPr>
              <a:t>20y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B564FE-2F48-9A97-9C25-7310BC01C64D}"/>
              </a:ext>
            </a:extLst>
          </p:cNvPr>
          <p:cNvCxnSpPr/>
          <p:nvPr/>
        </p:nvCxnSpPr>
        <p:spPr>
          <a:xfrm>
            <a:off x="5608320" y="3423696"/>
            <a:ext cx="3619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AEBC05-1AF3-8C3F-9BCE-1A1AE4584A8D}"/>
              </a:ext>
            </a:extLst>
          </p:cNvPr>
          <p:cNvSpPr txBox="1"/>
          <p:nvPr/>
        </p:nvSpPr>
        <p:spPr>
          <a:xfrm>
            <a:off x="7838402" y="3258080"/>
            <a:ext cx="2037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124A"/>
                </a:solidFill>
              </a:rPr>
              <a:t>Not approved</a:t>
            </a:r>
            <a:endParaRPr lang="en-US" dirty="0">
              <a:solidFill>
                <a:srgbClr val="FF124A"/>
              </a:solidFill>
            </a:endParaRP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8F83C2DE-E735-96D6-6EAF-D68DBEFDE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t="9931" r="10062" b="10657"/>
          <a:stretch/>
        </p:blipFill>
        <p:spPr bwMode="auto">
          <a:xfrm>
            <a:off x="6141720" y="4566696"/>
            <a:ext cx="13715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318B4E-9930-1F36-7BEE-E11D6A6475C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33876" y="4465087"/>
            <a:ext cx="0" cy="8636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35F89D-FE0B-59B3-1CA5-C27E61B93865}"/>
              </a:ext>
            </a:extLst>
          </p:cNvPr>
          <p:cNvCxnSpPr>
            <a:cxnSpLocks/>
          </p:cNvCxnSpPr>
          <p:nvPr/>
        </p:nvCxnSpPr>
        <p:spPr>
          <a:xfrm>
            <a:off x="4033876" y="5328696"/>
            <a:ext cx="19363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84578C-7861-1995-D431-7CEF583E9353}"/>
              </a:ext>
            </a:extLst>
          </p:cNvPr>
          <p:cNvSpPr txBox="1"/>
          <p:nvPr/>
        </p:nvSpPr>
        <p:spPr>
          <a:xfrm>
            <a:off x="8732520" y="6203930"/>
            <a:ext cx="595035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r>
              <a:rPr lang="en-US" sz="2400" i="1" baseline="30000" dirty="0"/>
              <a:t>*</a:t>
            </a:r>
            <a:endParaRPr lang="en-US" sz="24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228AB-079E-959C-07FA-CFB758DD13E0}"/>
              </a:ext>
            </a:extLst>
          </p:cNvPr>
          <p:cNvSpPr txBox="1"/>
          <p:nvPr/>
        </p:nvSpPr>
        <p:spPr>
          <a:xfrm>
            <a:off x="2999581" y="4379273"/>
            <a:ext cx="514885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i="1" baseline="-25000" dirty="0"/>
              <a:t>T</a:t>
            </a:r>
            <a:endParaRPr lang="en-US" sz="2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3D777-8230-6F41-DD21-8BC0C1602E1B}"/>
              </a:ext>
            </a:extLst>
          </p:cNvPr>
          <p:cNvSpPr txBox="1"/>
          <p:nvPr/>
        </p:nvSpPr>
        <p:spPr>
          <a:xfrm>
            <a:off x="7556480" y="4258274"/>
            <a:ext cx="2947113" cy="2031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b="1" i="1" dirty="0"/>
              <a:t>age         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26y</a:t>
            </a:r>
          </a:p>
          <a:p>
            <a:r>
              <a:rPr lang="en-US" b="1" i="1" dirty="0"/>
              <a:t>gender	 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  <a:p>
            <a:r>
              <a:rPr lang="en-US" b="1" i="1" dirty="0"/>
              <a:t>salary                        </a:t>
            </a:r>
            <a:r>
              <a:rPr lang="en-US" b="1" i="1" dirty="0">
                <a:solidFill>
                  <a:srgbClr val="00B050"/>
                </a:solidFill>
              </a:rPr>
              <a:t>$150k </a:t>
            </a:r>
          </a:p>
          <a:p>
            <a:r>
              <a:rPr lang="en-US" b="1" i="1" dirty="0"/>
              <a:t>residency	 	 </a:t>
            </a:r>
            <a:r>
              <a:rPr lang="en-US" b="1" i="1" dirty="0">
                <a:solidFill>
                  <a:srgbClr val="0070C0"/>
                </a:solidFill>
              </a:rPr>
              <a:t>local</a:t>
            </a:r>
          </a:p>
          <a:p>
            <a:r>
              <a:rPr lang="en-US" b="1" i="1" dirty="0"/>
              <a:t>credit score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700</a:t>
            </a:r>
          </a:p>
          <a:p>
            <a:r>
              <a:rPr lang="en-US" b="1" i="1" dirty="0"/>
              <a:t>loan amount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1 million</a:t>
            </a:r>
          </a:p>
          <a:p>
            <a:r>
              <a:rPr lang="en-US" b="1" i="1" dirty="0"/>
              <a:t>loan term	  </a:t>
            </a:r>
            <a:r>
              <a:rPr lang="en-US" b="1" i="1" dirty="0">
                <a:solidFill>
                  <a:srgbClr val="0070C0"/>
                </a:solidFill>
              </a:rPr>
              <a:t>20y</a:t>
            </a:r>
          </a:p>
        </p:txBody>
      </p:sp>
    </p:spTree>
    <p:extLst>
      <p:ext uri="{BB962C8B-B14F-4D97-AF65-F5344CB8AC3E}">
        <p14:creationId xmlns:p14="http://schemas.microsoft.com/office/powerpoint/2010/main" val="22364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6F7B7E-2EC5-AE2B-0DD1-6E048CE7813A}"/>
              </a:ext>
            </a:extLst>
          </p:cNvPr>
          <p:cNvSpPr txBox="1">
            <a:spLocks/>
          </p:cNvSpPr>
          <p:nvPr/>
        </p:nvSpPr>
        <p:spPr>
          <a:xfrm>
            <a:off x="497840" y="365125"/>
            <a:ext cx="1119632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with existing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0E7160-3E75-3141-D871-28D9FD406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59840"/>
            <a:ext cx="11196320" cy="4917123"/>
          </a:xfrm>
        </p:spPr>
        <p:txBody>
          <a:bodyPr/>
          <a:lstStyle/>
          <a:p>
            <a:r>
              <a:rPr lang="en-US" dirty="0"/>
              <a:t>Need of an auxiliary generative framework (GEN)</a:t>
            </a:r>
          </a:p>
          <a:p>
            <a:pPr lvl="1"/>
            <a:r>
              <a:rPr lang="en-US" dirty="0"/>
              <a:t>The GEN works as a black-box, we have </a:t>
            </a:r>
            <a:r>
              <a:rPr lang="en-US" dirty="0">
                <a:solidFill>
                  <a:srgbClr val="FF0000"/>
                </a:solidFill>
              </a:rPr>
              <a:t>limited control</a:t>
            </a:r>
            <a:r>
              <a:rPr lang="en-US" dirty="0"/>
              <a:t> over the generated CFs</a:t>
            </a:r>
          </a:p>
          <a:p>
            <a:pPr lvl="1"/>
            <a:r>
              <a:rPr lang="en-US" dirty="0"/>
              <a:t>Might produce out of distribution CFs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GENs are good for binary classification models, bad for multi-class classification problems, increases engineering overhead, tunable params</a:t>
            </a:r>
          </a:p>
          <a:p>
            <a:pPr lvl="1"/>
            <a:r>
              <a:rPr lang="en-US" dirty="0"/>
              <a:t>May require </a:t>
            </a:r>
            <a:r>
              <a:rPr lang="en-US" u="sng" dirty="0"/>
              <a:t>multiple GEN</a:t>
            </a:r>
            <a:r>
              <a:rPr lang="en-US" dirty="0"/>
              <a:t>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8A10C2D-2538-0E40-9F20-4F014C867314}"/>
              </a:ext>
            </a:extLst>
          </p:cNvPr>
          <p:cNvSpPr/>
          <p:nvPr/>
        </p:nvSpPr>
        <p:spPr>
          <a:xfrm>
            <a:off x="4023360" y="2743200"/>
            <a:ext cx="3952240" cy="1706880"/>
          </a:xfrm>
          <a:custGeom>
            <a:avLst/>
            <a:gdLst>
              <a:gd name="connsiteX0" fmla="*/ 0 w 3129280"/>
              <a:gd name="connsiteY0" fmla="*/ 17124 h 1703684"/>
              <a:gd name="connsiteX1" fmla="*/ 274320 w 3129280"/>
              <a:gd name="connsiteY1" fmla="*/ 6964 h 1703684"/>
              <a:gd name="connsiteX2" fmla="*/ 843280 w 3129280"/>
              <a:gd name="connsiteY2" fmla="*/ 108564 h 1703684"/>
              <a:gd name="connsiteX3" fmla="*/ 1198880 w 3129280"/>
              <a:gd name="connsiteY3" fmla="*/ 433684 h 1703684"/>
              <a:gd name="connsiteX4" fmla="*/ 1249680 w 3129280"/>
              <a:gd name="connsiteY4" fmla="*/ 870564 h 1703684"/>
              <a:gd name="connsiteX5" fmla="*/ 1249680 w 3129280"/>
              <a:gd name="connsiteY5" fmla="*/ 1114404 h 1703684"/>
              <a:gd name="connsiteX6" fmla="*/ 1513840 w 3129280"/>
              <a:gd name="connsiteY6" fmla="*/ 1348084 h 1703684"/>
              <a:gd name="connsiteX7" fmla="*/ 2042160 w 3129280"/>
              <a:gd name="connsiteY7" fmla="*/ 1409044 h 1703684"/>
              <a:gd name="connsiteX8" fmla="*/ 2661920 w 3129280"/>
              <a:gd name="connsiteY8" fmla="*/ 1449684 h 1703684"/>
              <a:gd name="connsiteX9" fmla="*/ 2824480 w 3129280"/>
              <a:gd name="connsiteY9" fmla="*/ 1612244 h 1703684"/>
              <a:gd name="connsiteX10" fmla="*/ 3129280 w 3129280"/>
              <a:gd name="connsiteY10" fmla="*/ 1703684 h 1703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29280" h="1703684">
                <a:moveTo>
                  <a:pt x="0" y="17124"/>
                </a:moveTo>
                <a:cubicBezTo>
                  <a:pt x="66886" y="4424"/>
                  <a:pt x="133773" y="-8276"/>
                  <a:pt x="274320" y="6964"/>
                </a:cubicBezTo>
                <a:cubicBezTo>
                  <a:pt x="414867" y="22204"/>
                  <a:pt x="689187" y="37444"/>
                  <a:pt x="843280" y="108564"/>
                </a:cubicBezTo>
                <a:cubicBezTo>
                  <a:pt x="997373" y="179684"/>
                  <a:pt x="1131147" y="306684"/>
                  <a:pt x="1198880" y="433684"/>
                </a:cubicBezTo>
                <a:cubicBezTo>
                  <a:pt x="1266613" y="560684"/>
                  <a:pt x="1241213" y="757111"/>
                  <a:pt x="1249680" y="870564"/>
                </a:cubicBezTo>
                <a:cubicBezTo>
                  <a:pt x="1258147" y="984017"/>
                  <a:pt x="1205653" y="1034817"/>
                  <a:pt x="1249680" y="1114404"/>
                </a:cubicBezTo>
                <a:cubicBezTo>
                  <a:pt x="1293707" y="1193991"/>
                  <a:pt x="1381760" y="1298977"/>
                  <a:pt x="1513840" y="1348084"/>
                </a:cubicBezTo>
                <a:cubicBezTo>
                  <a:pt x="1645920" y="1397191"/>
                  <a:pt x="1850813" y="1392111"/>
                  <a:pt x="2042160" y="1409044"/>
                </a:cubicBezTo>
                <a:cubicBezTo>
                  <a:pt x="2233507" y="1425977"/>
                  <a:pt x="2531533" y="1415817"/>
                  <a:pt x="2661920" y="1449684"/>
                </a:cubicBezTo>
                <a:cubicBezTo>
                  <a:pt x="2792307" y="1483551"/>
                  <a:pt x="2746587" y="1569911"/>
                  <a:pt x="2824480" y="1612244"/>
                </a:cubicBezTo>
                <a:cubicBezTo>
                  <a:pt x="2902373" y="1654577"/>
                  <a:pt x="3015826" y="1679130"/>
                  <a:pt x="3129280" y="1703684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76C96-B3AF-E95D-CB3F-EEC3250F57CC}"/>
              </a:ext>
            </a:extLst>
          </p:cNvPr>
          <p:cNvSpPr/>
          <p:nvPr/>
        </p:nvSpPr>
        <p:spPr>
          <a:xfrm>
            <a:off x="6024880" y="257556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E871A4-7E53-3D34-7A6B-FB8F1422B101}"/>
              </a:ext>
            </a:extLst>
          </p:cNvPr>
          <p:cNvSpPr/>
          <p:nvPr/>
        </p:nvSpPr>
        <p:spPr>
          <a:xfrm>
            <a:off x="6339840" y="286512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75232-0361-1006-8226-A6E63FE303B0}"/>
              </a:ext>
            </a:extLst>
          </p:cNvPr>
          <p:cNvSpPr/>
          <p:nvPr/>
        </p:nvSpPr>
        <p:spPr>
          <a:xfrm>
            <a:off x="6634480" y="347980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5A2F4-6D24-F568-E980-1E26F53ABF5E}"/>
              </a:ext>
            </a:extLst>
          </p:cNvPr>
          <p:cNvSpPr/>
          <p:nvPr/>
        </p:nvSpPr>
        <p:spPr>
          <a:xfrm>
            <a:off x="6634480" y="311404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D4D44C-77EF-F56D-430E-8F2C0C7F3F94}"/>
              </a:ext>
            </a:extLst>
          </p:cNvPr>
          <p:cNvSpPr/>
          <p:nvPr/>
        </p:nvSpPr>
        <p:spPr>
          <a:xfrm>
            <a:off x="6339840" y="324104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08F5FA-9862-72DB-C5AB-BB1BA3FA498C}"/>
              </a:ext>
            </a:extLst>
          </p:cNvPr>
          <p:cNvSpPr/>
          <p:nvPr/>
        </p:nvSpPr>
        <p:spPr>
          <a:xfrm>
            <a:off x="6573520" y="265938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A5946-FCF2-ADD4-70EE-4C7FBADA21CD}"/>
              </a:ext>
            </a:extLst>
          </p:cNvPr>
          <p:cNvSpPr/>
          <p:nvPr/>
        </p:nvSpPr>
        <p:spPr>
          <a:xfrm>
            <a:off x="5963920" y="289560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C12B0-360F-D3D8-05CF-7E00D8A04DC0}"/>
              </a:ext>
            </a:extLst>
          </p:cNvPr>
          <p:cNvSpPr/>
          <p:nvPr/>
        </p:nvSpPr>
        <p:spPr>
          <a:xfrm>
            <a:off x="5750560" y="269748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389295-77FA-97A5-016F-6D85239555F6}"/>
              </a:ext>
            </a:extLst>
          </p:cNvPr>
          <p:cNvSpPr/>
          <p:nvPr/>
        </p:nvSpPr>
        <p:spPr>
          <a:xfrm>
            <a:off x="5963920" y="289560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55593-EAAB-71BE-410D-A68E9E709C9D}"/>
              </a:ext>
            </a:extLst>
          </p:cNvPr>
          <p:cNvSpPr/>
          <p:nvPr/>
        </p:nvSpPr>
        <p:spPr>
          <a:xfrm>
            <a:off x="6106160" y="312420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6694D0-D255-C043-2558-B62C579B8653}"/>
              </a:ext>
            </a:extLst>
          </p:cNvPr>
          <p:cNvSpPr/>
          <p:nvPr/>
        </p:nvSpPr>
        <p:spPr>
          <a:xfrm>
            <a:off x="4754880" y="369316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E4C4DE-0301-3573-98A1-1FB1BFD48B65}"/>
              </a:ext>
            </a:extLst>
          </p:cNvPr>
          <p:cNvSpPr/>
          <p:nvPr/>
        </p:nvSpPr>
        <p:spPr>
          <a:xfrm>
            <a:off x="5069840" y="398272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74F73F-DE66-FEFC-9D60-6F6AFFCC0700}"/>
              </a:ext>
            </a:extLst>
          </p:cNvPr>
          <p:cNvSpPr/>
          <p:nvPr/>
        </p:nvSpPr>
        <p:spPr>
          <a:xfrm>
            <a:off x="5364480" y="459740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AC36A5-0D75-4395-365C-68B762B31BBA}"/>
              </a:ext>
            </a:extLst>
          </p:cNvPr>
          <p:cNvSpPr/>
          <p:nvPr/>
        </p:nvSpPr>
        <p:spPr>
          <a:xfrm>
            <a:off x="5364480" y="423164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25F7D4-B429-992C-2F48-5826B6C6772A}"/>
              </a:ext>
            </a:extLst>
          </p:cNvPr>
          <p:cNvSpPr/>
          <p:nvPr/>
        </p:nvSpPr>
        <p:spPr>
          <a:xfrm>
            <a:off x="5069840" y="435864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B87BC3-7071-0726-4966-5DE9FFA85C66}"/>
              </a:ext>
            </a:extLst>
          </p:cNvPr>
          <p:cNvSpPr/>
          <p:nvPr/>
        </p:nvSpPr>
        <p:spPr>
          <a:xfrm>
            <a:off x="5303520" y="377698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E8C68-2CC1-56E7-BB33-EB2EAFD2598B}"/>
              </a:ext>
            </a:extLst>
          </p:cNvPr>
          <p:cNvSpPr/>
          <p:nvPr/>
        </p:nvSpPr>
        <p:spPr>
          <a:xfrm>
            <a:off x="4480560" y="381508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E8EC74-DB57-72F1-6BB2-4A37BFA6C116}"/>
              </a:ext>
            </a:extLst>
          </p:cNvPr>
          <p:cNvSpPr/>
          <p:nvPr/>
        </p:nvSpPr>
        <p:spPr>
          <a:xfrm>
            <a:off x="4693920" y="401320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223F48-D551-FF12-9086-1FBF9DFFB2EE}"/>
              </a:ext>
            </a:extLst>
          </p:cNvPr>
          <p:cNvSpPr/>
          <p:nvPr/>
        </p:nvSpPr>
        <p:spPr>
          <a:xfrm>
            <a:off x="4836160" y="424180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801849-C2DA-DD5A-398C-1EF8225DD1EB}"/>
              </a:ext>
            </a:extLst>
          </p:cNvPr>
          <p:cNvSpPr/>
          <p:nvPr/>
        </p:nvSpPr>
        <p:spPr>
          <a:xfrm>
            <a:off x="3928838" y="3100308"/>
            <a:ext cx="132080" cy="1320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1F679B-947D-AD0E-9651-09DFDB61537D}"/>
              </a:ext>
            </a:extLst>
          </p:cNvPr>
          <p:cNvSpPr txBox="1"/>
          <p:nvPr/>
        </p:nvSpPr>
        <p:spPr>
          <a:xfrm>
            <a:off x="3495954" y="30647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</a:t>
            </a:r>
          </a:p>
        </p:txBody>
      </p:sp>
    </p:spTree>
    <p:extLst>
      <p:ext uri="{BB962C8B-B14F-4D97-AF65-F5344CB8AC3E}">
        <p14:creationId xmlns:p14="http://schemas.microsoft.com/office/powerpoint/2010/main" val="159786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6F7B7E-2EC5-AE2B-0DD1-6E048CE7813A}"/>
              </a:ext>
            </a:extLst>
          </p:cNvPr>
          <p:cNvSpPr txBox="1">
            <a:spLocks/>
          </p:cNvSpPr>
          <p:nvPr/>
        </p:nvSpPr>
        <p:spPr>
          <a:xfrm>
            <a:off x="497840" y="365125"/>
            <a:ext cx="1119632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with existing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0E7160-3E75-3141-D871-28D9FD406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59840"/>
            <a:ext cx="5878197" cy="4917123"/>
          </a:xfrm>
        </p:spPr>
        <p:txBody>
          <a:bodyPr/>
          <a:lstStyle/>
          <a:p>
            <a:r>
              <a:rPr lang="en-US" dirty="0"/>
              <a:t>Brings in unrealism and ambiguity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Some datasets are not good for using GENs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black and white image of numbers&#10;&#10;Description automatically generated">
            <a:extLst>
              <a:ext uri="{FF2B5EF4-FFF2-40B4-BE49-F238E27FC236}">
                <a16:creationId xmlns:a16="http://schemas.microsoft.com/office/drawing/2014/main" id="{9E744959-E3D4-AF65-C5CE-F94B8935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" y="1841500"/>
            <a:ext cx="5629910" cy="2129315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55896B13-FB60-96C4-5F95-3EDC49482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40" y="1041235"/>
            <a:ext cx="2580741" cy="9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C4E21D6C-4CB6-6ADD-4039-0C81A7D0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716" y="1849699"/>
            <a:ext cx="2549664" cy="93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C0EF160-2310-5D17-0831-F13C0D95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715" y="2665243"/>
            <a:ext cx="2549664" cy="9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F17B1B47-8FCC-22B6-C652-E08A9F54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038" y="3477949"/>
            <a:ext cx="2595341" cy="96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1650F701-763E-E875-57E6-23EBB5DB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98" y="4300538"/>
            <a:ext cx="2674181" cy="97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>
            <a:extLst>
              <a:ext uri="{FF2B5EF4-FFF2-40B4-BE49-F238E27FC236}">
                <a16:creationId xmlns:a16="http://schemas.microsoft.com/office/drawing/2014/main" id="{3E9E17F4-162E-D861-1B9B-E01F84611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98" y="5140150"/>
            <a:ext cx="2674181" cy="97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A6B55B4F-F7F6-EE65-D57E-3FE2E16D7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961" y="1039747"/>
            <a:ext cx="2521275" cy="93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80513984-CEB7-9D7E-4DCA-A63E3948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959" y="1844757"/>
            <a:ext cx="2534074" cy="93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503CAD7-A8F9-674C-88F3-028F7A21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258" y="2635337"/>
            <a:ext cx="2688776" cy="9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CD7A5E-88BC-FDDC-70F2-D00A5F269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858" y="3477949"/>
            <a:ext cx="2674180" cy="96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>
            <a:extLst>
              <a:ext uri="{FF2B5EF4-FFF2-40B4-BE49-F238E27FC236}">
                <a16:creationId xmlns:a16="http://schemas.microsoft.com/office/drawing/2014/main" id="{6908C8C2-A2C0-11F9-1D94-5FE78B9A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136" y="4299512"/>
            <a:ext cx="2644902" cy="9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2">
            <a:extLst>
              <a:ext uri="{FF2B5EF4-FFF2-40B4-BE49-F238E27FC236}">
                <a16:creationId xmlns:a16="http://schemas.microsoft.com/office/drawing/2014/main" id="{CD0559C6-3391-F14D-AA8D-59358F93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858" y="5140150"/>
            <a:ext cx="2674180" cy="97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F544BE-6420-BFBA-EAFD-3BC8B0A532F5}"/>
              </a:ext>
            </a:extLst>
          </p:cNvPr>
          <p:cNvSpPr txBox="1"/>
          <p:nvPr/>
        </p:nvSpPr>
        <p:spPr>
          <a:xfrm>
            <a:off x="7634288" y="63082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4A768-B03E-8510-2978-CFA6C86DC1F1}"/>
              </a:ext>
            </a:extLst>
          </p:cNvPr>
          <p:cNvSpPr txBox="1"/>
          <p:nvPr/>
        </p:nvSpPr>
        <p:spPr>
          <a:xfrm>
            <a:off x="10422766" y="63082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64552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AD0A6D-580C-B87C-5D49-B6257E14B960}"/>
              </a:ext>
            </a:extLst>
          </p:cNvPr>
          <p:cNvSpPr txBox="1">
            <a:spLocks/>
          </p:cNvSpPr>
          <p:nvPr/>
        </p:nvSpPr>
        <p:spPr>
          <a:xfrm>
            <a:off x="497840" y="365125"/>
            <a:ext cx="1119632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Desired properties of CFs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A5D3ED-7B77-3E90-BC9B-29488FA4AF9F}"/>
                  </a:ext>
                </a:extLst>
              </p:cNvPr>
              <p:cNvSpPr txBox="1"/>
              <p:nvPr/>
            </p:nvSpPr>
            <p:spPr>
              <a:xfrm>
                <a:off x="497840" y="1168400"/>
                <a:ext cx="11196320" cy="550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﻿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Must be realistic and actionable</a:t>
                </a:r>
                <a:endParaRPr lang="en-US" sz="1600" b="1" u="sng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u="sng" dirty="0"/>
                  <a:t>Unrealistic</a:t>
                </a:r>
              </a:p>
              <a:p>
                <a:r>
                  <a:rPr lang="en-US" dirty="0"/>
                  <a:t>”</a:t>
                </a:r>
                <a:r>
                  <a:rPr lang="en-US" i="1" dirty="0"/>
                  <a:t>If the garage was rebuilt into 100 small rooms, then it is likely the house could be sold for $300,000”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Realistic</a:t>
                </a:r>
                <a:endParaRPr lang="en-US" dirty="0"/>
              </a:p>
              <a:p>
                <a:r>
                  <a:rPr lang="en-US" i="1" dirty="0"/>
                  <a:t>“if the garage was rebuilt into an ensuite bedroom, then it is likely the house could be sold for $300,000”</a:t>
                </a:r>
              </a:p>
              <a:p>
                <a:endParaRPr lang="en-US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Minimal perturbation</a:t>
                </a:r>
                <a:endParaRPr 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--&gt; Perturbation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must be minimal</a:t>
                </a:r>
              </a:p>
              <a:p>
                <a:r>
                  <a:rPr lang="en-US" dirty="0"/>
                  <a:t>﻿∆</a:t>
                </a:r>
                <a:r>
                  <a:rPr lang="en-US" baseline="-25000" dirty="0"/>
                  <a:t>1</a:t>
                </a:r>
                <a:r>
                  <a:rPr lang="en-US" dirty="0"/>
                  <a:t> repainting the kitchen</a:t>
                </a:r>
              </a:p>
              <a:p>
                <a:r>
                  <a:rPr lang="en-US" dirty="0"/>
                  <a:t>∆</a:t>
                </a:r>
                <a:r>
                  <a:rPr lang="en-US" baseline="-25000" dirty="0"/>
                  <a:t>2</a:t>
                </a:r>
                <a:r>
                  <a:rPr lang="en-US" dirty="0"/>
                  <a:t> repainting both the kitchen and the bathroom</a:t>
                </a:r>
              </a:p>
              <a:p>
                <a:r>
                  <a:rPr lang="en-US" dirty="0"/>
                  <a:t>As both obtain the desired outcome, ∆</a:t>
                </a:r>
                <a:r>
                  <a:rPr lang="en-US" baseline="-25000" dirty="0"/>
                  <a:t>1</a:t>
                </a:r>
                <a:r>
                  <a:rPr lang="en-US" dirty="0"/>
                  <a:t> is more desirable as it is more concise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Unambiguous explanation</a:t>
                </a:r>
              </a:p>
              <a:p>
                <a:r>
                  <a:rPr lang="en-US" dirty="0"/>
                  <a:t>Must be understandable from human perspective, must not have multiple interpretations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Small Runtime</a:t>
                </a:r>
              </a:p>
              <a:p>
                <a:r>
                  <a:rPr lang="en-US" dirty="0"/>
                  <a:t>﻿GENs involve non-convex optimization and repeated evaluations of a potentially expensive model, thus run time is a significant concern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A5D3ED-7B77-3E90-BC9B-29488FA4A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1168400"/>
                <a:ext cx="11196320" cy="5509200"/>
              </a:xfrm>
              <a:prstGeom prst="rect">
                <a:avLst/>
              </a:prstGeom>
              <a:blipFill>
                <a:blip r:embed="rId2"/>
                <a:stretch>
                  <a:fillRect l="-454" t="-691" b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A26F5DDE-CADA-61CF-F43D-127F6A65A1DE}"/>
              </a:ext>
            </a:extLst>
          </p:cNvPr>
          <p:cNvSpPr/>
          <p:nvPr/>
        </p:nvSpPr>
        <p:spPr>
          <a:xfrm rot="20240310">
            <a:off x="2771029" y="5616052"/>
            <a:ext cx="357206" cy="342307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A4896-1936-07D1-151C-41E8F24FA6E7}"/>
              </a:ext>
            </a:extLst>
          </p:cNvPr>
          <p:cNvSpPr txBox="1"/>
          <p:nvPr/>
        </p:nvSpPr>
        <p:spPr>
          <a:xfrm rot="20240310">
            <a:off x="2811613" y="56303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291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D03848-C3B3-1F47-173E-FEDE659937E8}"/>
              </a:ext>
            </a:extLst>
          </p:cNvPr>
          <p:cNvSpPr txBox="1">
            <a:spLocks/>
          </p:cNvSpPr>
          <p:nvPr/>
        </p:nvSpPr>
        <p:spPr>
          <a:xfrm>
            <a:off x="497840" y="365125"/>
            <a:ext cx="1119632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Reduce Epistemic and Aleatoric Uncertainty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DD4BE-B2EF-B5AC-0B7F-0CFA99E6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59840"/>
            <a:ext cx="8392160" cy="4917123"/>
          </a:xfrm>
        </p:spPr>
        <p:txBody>
          <a:bodyPr/>
          <a:lstStyle/>
          <a:p>
            <a:r>
              <a:rPr lang="en-US" dirty="0"/>
              <a:t>Epistemic Uncertainty</a:t>
            </a:r>
          </a:p>
          <a:p>
            <a:pPr lvl="1"/>
            <a:r>
              <a:rPr lang="en-US" dirty="0"/>
              <a:t>Occurs due to lack of knowledge/information about the data</a:t>
            </a:r>
          </a:p>
          <a:p>
            <a:pPr lvl="1"/>
            <a:r>
              <a:rPr lang="en-US" dirty="0"/>
              <a:t>If training data is sparse, the regions with less training instances introduces Epistemic Uncertainty</a:t>
            </a:r>
          </a:p>
          <a:p>
            <a:pPr lvl="1"/>
            <a:r>
              <a:rPr lang="en-US" dirty="0"/>
              <a:t>Related to unrealism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Samples close to the training instances are less uncertain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Aleatoric Uncertainty</a:t>
            </a:r>
          </a:p>
          <a:p>
            <a:pPr lvl="1"/>
            <a:r>
              <a:rPr lang="en-US" dirty="0"/>
              <a:t>Inherent to the variability of the data</a:t>
            </a:r>
          </a:p>
          <a:p>
            <a:pPr lvl="1"/>
            <a:r>
              <a:rPr lang="en-US" dirty="0"/>
              <a:t>Most prominent close to the decision boundary</a:t>
            </a:r>
          </a:p>
          <a:p>
            <a:pPr lvl="1"/>
            <a:r>
              <a:rPr lang="en-US" dirty="0"/>
              <a:t>Related to ambiguity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43D9ED5-B00B-31AC-549D-C8A67DC5813F}"/>
              </a:ext>
            </a:extLst>
          </p:cNvPr>
          <p:cNvSpPr/>
          <p:nvPr/>
        </p:nvSpPr>
        <p:spPr>
          <a:xfrm>
            <a:off x="8229600" y="3901440"/>
            <a:ext cx="3434080" cy="2127955"/>
          </a:xfrm>
          <a:custGeom>
            <a:avLst/>
            <a:gdLst>
              <a:gd name="connsiteX0" fmla="*/ 0 w 3434080"/>
              <a:gd name="connsiteY0" fmla="*/ 0 h 2127955"/>
              <a:gd name="connsiteX1" fmla="*/ 528320 w 3434080"/>
              <a:gd name="connsiteY1" fmla="*/ 81280 h 2127955"/>
              <a:gd name="connsiteX2" fmla="*/ 1036320 w 3434080"/>
              <a:gd name="connsiteY2" fmla="*/ 213360 h 2127955"/>
              <a:gd name="connsiteX3" fmla="*/ 1209040 w 3434080"/>
              <a:gd name="connsiteY3" fmla="*/ 558800 h 2127955"/>
              <a:gd name="connsiteX4" fmla="*/ 1249680 w 3434080"/>
              <a:gd name="connsiteY4" fmla="*/ 1076960 h 2127955"/>
              <a:gd name="connsiteX5" fmla="*/ 1249680 w 3434080"/>
              <a:gd name="connsiteY5" fmla="*/ 1422400 h 2127955"/>
              <a:gd name="connsiteX6" fmla="*/ 1381760 w 3434080"/>
              <a:gd name="connsiteY6" fmla="*/ 1788160 h 2127955"/>
              <a:gd name="connsiteX7" fmla="*/ 1696720 w 3434080"/>
              <a:gd name="connsiteY7" fmla="*/ 2062480 h 2127955"/>
              <a:gd name="connsiteX8" fmla="*/ 2072640 w 3434080"/>
              <a:gd name="connsiteY8" fmla="*/ 2123440 h 2127955"/>
              <a:gd name="connsiteX9" fmla="*/ 2641600 w 3434080"/>
              <a:gd name="connsiteY9" fmla="*/ 2123440 h 2127955"/>
              <a:gd name="connsiteX10" fmla="*/ 2956560 w 3434080"/>
              <a:gd name="connsiteY10" fmla="*/ 2123440 h 2127955"/>
              <a:gd name="connsiteX11" fmla="*/ 3230880 w 3434080"/>
              <a:gd name="connsiteY11" fmla="*/ 2123440 h 2127955"/>
              <a:gd name="connsiteX12" fmla="*/ 3434080 w 3434080"/>
              <a:gd name="connsiteY12" fmla="*/ 2123440 h 212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4080" h="2127955">
                <a:moveTo>
                  <a:pt x="0" y="0"/>
                </a:moveTo>
                <a:cubicBezTo>
                  <a:pt x="177800" y="22860"/>
                  <a:pt x="355600" y="45720"/>
                  <a:pt x="528320" y="81280"/>
                </a:cubicBezTo>
                <a:cubicBezTo>
                  <a:pt x="701040" y="116840"/>
                  <a:pt x="922867" y="133773"/>
                  <a:pt x="1036320" y="213360"/>
                </a:cubicBezTo>
                <a:cubicBezTo>
                  <a:pt x="1149773" y="292947"/>
                  <a:pt x="1173480" y="414867"/>
                  <a:pt x="1209040" y="558800"/>
                </a:cubicBezTo>
                <a:cubicBezTo>
                  <a:pt x="1244600" y="702733"/>
                  <a:pt x="1242907" y="933027"/>
                  <a:pt x="1249680" y="1076960"/>
                </a:cubicBezTo>
                <a:cubicBezTo>
                  <a:pt x="1256453" y="1220893"/>
                  <a:pt x="1227667" y="1303867"/>
                  <a:pt x="1249680" y="1422400"/>
                </a:cubicBezTo>
                <a:cubicBezTo>
                  <a:pt x="1271693" y="1540933"/>
                  <a:pt x="1307253" y="1681480"/>
                  <a:pt x="1381760" y="1788160"/>
                </a:cubicBezTo>
                <a:cubicBezTo>
                  <a:pt x="1456267" y="1894840"/>
                  <a:pt x="1581573" y="2006600"/>
                  <a:pt x="1696720" y="2062480"/>
                </a:cubicBezTo>
                <a:cubicBezTo>
                  <a:pt x="1811867" y="2118360"/>
                  <a:pt x="1915160" y="2113280"/>
                  <a:pt x="2072640" y="2123440"/>
                </a:cubicBezTo>
                <a:cubicBezTo>
                  <a:pt x="2230120" y="2133600"/>
                  <a:pt x="2641600" y="2123440"/>
                  <a:pt x="2641600" y="2123440"/>
                </a:cubicBezTo>
                <a:lnTo>
                  <a:pt x="2956560" y="2123440"/>
                </a:lnTo>
                <a:lnTo>
                  <a:pt x="3230880" y="2123440"/>
                </a:lnTo>
                <a:lnTo>
                  <a:pt x="3434080" y="2123440"/>
                </a:lnTo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476C96-B3AF-E95D-CB3F-EEC3250F57CC}"/>
              </a:ext>
            </a:extLst>
          </p:cNvPr>
          <p:cNvSpPr/>
          <p:nvPr/>
        </p:nvSpPr>
        <p:spPr>
          <a:xfrm>
            <a:off x="9494520" y="298704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E871A4-7E53-3D34-7A6B-FB8F1422B101}"/>
              </a:ext>
            </a:extLst>
          </p:cNvPr>
          <p:cNvSpPr/>
          <p:nvPr/>
        </p:nvSpPr>
        <p:spPr>
          <a:xfrm>
            <a:off x="9809480" y="327660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75232-0361-1006-8226-A6E63FE303B0}"/>
              </a:ext>
            </a:extLst>
          </p:cNvPr>
          <p:cNvSpPr/>
          <p:nvPr/>
        </p:nvSpPr>
        <p:spPr>
          <a:xfrm>
            <a:off x="10104120" y="389128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55A2F4-6D24-F568-E980-1E26F53ABF5E}"/>
              </a:ext>
            </a:extLst>
          </p:cNvPr>
          <p:cNvSpPr/>
          <p:nvPr/>
        </p:nvSpPr>
        <p:spPr>
          <a:xfrm>
            <a:off x="10104120" y="352552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D4D44C-77EF-F56D-430E-8F2C0C7F3F94}"/>
              </a:ext>
            </a:extLst>
          </p:cNvPr>
          <p:cNvSpPr/>
          <p:nvPr/>
        </p:nvSpPr>
        <p:spPr>
          <a:xfrm>
            <a:off x="9809480" y="365252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8F5FA-9862-72DB-C5AB-BB1BA3FA498C}"/>
              </a:ext>
            </a:extLst>
          </p:cNvPr>
          <p:cNvSpPr/>
          <p:nvPr/>
        </p:nvSpPr>
        <p:spPr>
          <a:xfrm>
            <a:off x="10043160" y="307086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C12B0-360F-D3D8-05CF-7E00D8A04DC0}"/>
              </a:ext>
            </a:extLst>
          </p:cNvPr>
          <p:cNvSpPr/>
          <p:nvPr/>
        </p:nvSpPr>
        <p:spPr>
          <a:xfrm>
            <a:off x="9220200" y="310896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389295-77FA-97A5-016F-6D85239555F6}"/>
              </a:ext>
            </a:extLst>
          </p:cNvPr>
          <p:cNvSpPr/>
          <p:nvPr/>
        </p:nvSpPr>
        <p:spPr>
          <a:xfrm>
            <a:off x="9433560" y="330708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55593-EAAB-71BE-410D-A68E9E709C9D}"/>
              </a:ext>
            </a:extLst>
          </p:cNvPr>
          <p:cNvSpPr/>
          <p:nvPr/>
        </p:nvSpPr>
        <p:spPr>
          <a:xfrm>
            <a:off x="9575800" y="353568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A8048-530E-A9DA-C1ED-5259E66BC32D}"/>
              </a:ext>
            </a:extLst>
          </p:cNvPr>
          <p:cNvSpPr/>
          <p:nvPr/>
        </p:nvSpPr>
        <p:spPr>
          <a:xfrm>
            <a:off x="10845800" y="477520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79455-9EC5-7E44-89D3-231B3A43ADC1}"/>
              </a:ext>
            </a:extLst>
          </p:cNvPr>
          <p:cNvSpPr/>
          <p:nvPr/>
        </p:nvSpPr>
        <p:spPr>
          <a:xfrm>
            <a:off x="11160760" y="506476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05490F-457E-FE38-C1BD-9BC6A0486C34}"/>
              </a:ext>
            </a:extLst>
          </p:cNvPr>
          <p:cNvSpPr/>
          <p:nvPr/>
        </p:nvSpPr>
        <p:spPr>
          <a:xfrm>
            <a:off x="11455400" y="567944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7DCF0D-C908-7767-47BE-94AE5283C85A}"/>
              </a:ext>
            </a:extLst>
          </p:cNvPr>
          <p:cNvSpPr/>
          <p:nvPr/>
        </p:nvSpPr>
        <p:spPr>
          <a:xfrm>
            <a:off x="11455400" y="531368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0E7035-F3FC-C59C-A626-1978AFA1A837}"/>
              </a:ext>
            </a:extLst>
          </p:cNvPr>
          <p:cNvSpPr/>
          <p:nvPr/>
        </p:nvSpPr>
        <p:spPr>
          <a:xfrm>
            <a:off x="11160760" y="544068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DD773B-DB7C-6B77-8B38-9FDF3E08C3AB}"/>
              </a:ext>
            </a:extLst>
          </p:cNvPr>
          <p:cNvSpPr/>
          <p:nvPr/>
        </p:nvSpPr>
        <p:spPr>
          <a:xfrm>
            <a:off x="11394440" y="485902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BB656A-7E60-37C0-7C34-4C604377554F}"/>
              </a:ext>
            </a:extLst>
          </p:cNvPr>
          <p:cNvSpPr/>
          <p:nvPr/>
        </p:nvSpPr>
        <p:spPr>
          <a:xfrm>
            <a:off x="10571480" y="489712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5FFB36-5CE1-84F5-B83C-5337E482D7CA}"/>
              </a:ext>
            </a:extLst>
          </p:cNvPr>
          <p:cNvSpPr/>
          <p:nvPr/>
        </p:nvSpPr>
        <p:spPr>
          <a:xfrm>
            <a:off x="10784840" y="509524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362DBE-5869-9006-0D6B-E326F294095D}"/>
              </a:ext>
            </a:extLst>
          </p:cNvPr>
          <p:cNvSpPr/>
          <p:nvPr/>
        </p:nvSpPr>
        <p:spPr>
          <a:xfrm>
            <a:off x="10927080" y="5323840"/>
            <a:ext cx="121920" cy="1219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166C3C-56C2-F567-F845-86EF8D9728C3}"/>
              </a:ext>
            </a:extLst>
          </p:cNvPr>
          <p:cNvSpPr/>
          <p:nvPr/>
        </p:nvSpPr>
        <p:spPr>
          <a:xfrm>
            <a:off x="7899400" y="442976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72EBBF-5931-FE3E-F6FA-B39824B0E904}"/>
              </a:ext>
            </a:extLst>
          </p:cNvPr>
          <p:cNvSpPr/>
          <p:nvPr/>
        </p:nvSpPr>
        <p:spPr>
          <a:xfrm>
            <a:off x="8214360" y="471932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4EE2C-0BA2-14CA-FA5A-A1CCC6788FBF}"/>
              </a:ext>
            </a:extLst>
          </p:cNvPr>
          <p:cNvSpPr/>
          <p:nvPr/>
        </p:nvSpPr>
        <p:spPr>
          <a:xfrm>
            <a:off x="8509000" y="533400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5621E8-DE3A-07E2-F900-5B7FF3B59756}"/>
              </a:ext>
            </a:extLst>
          </p:cNvPr>
          <p:cNvSpPr/>
          <p:nvPr/>
        </p:nvSpPr>
        <p:spPr>
          <a:xfrm>
            <a:off x="8509000" y="496824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2AF38D-48E0-D34C-642A-18B3649EC4F6}"/>
              </a:ext>
            </a:extLst>
          </p:cNvPr>
          <p:cNvSpPr/>
          <p:nvPr/>
        </p:nvSpPr>
        <p:spPr>
          <a:xfrm>
            <a:off x="8214360" y="509524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01675E-4CAD-16BD-5A03-FF6BC0D135B3}"/>
              </a:ext>
            </a:extLst>
          </p:cNvPr>
          <p:cNvSpPr/>
          <p:nvPr/>
        </p:nvSpPr>
        <p:spPr>
          <a:xfrm>
            <a:off x="8448040" y="451358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8FB33F-C293-10F2-0F56-8994E118C8EA}"/>
              </a:ext>
            </a:extLst>
          </p:cNvPr>
          <p:cNvSpPr/>
          <p:nvPr/>
        </p:nvSpPr>
        <p:spPr>
          <a:xfrm>
            <a:off x="7625080" y="455168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0CC784-ECF2-C233-BEC5-A371F49E135F}"/>
              </a:ext>
            </a:extLst>
          </p:cNvPr>
          <p:cNvSpPr/>
          <p:nvPr/>
        </p:nvSpPr>
        <p:spPr>
          <a:xfrm>
            <a:off x="7838440" y="474980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6E192E-E03E-3D26-0265-C7017AF30EE5}"/>
              </a:ext>
            </a:extLst>
          </p:cNvPr>
          <p:cNvSpPr/>
          <p:nvPr/>
        </p:nvSpPr>
        <p:spPr>
          <a:xfrm>
            <a:off x="7980680" y="497840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8CCA7D-0709-7F3C-4C05-655661D4B395}"/>
              </a:ext>
            </a:extLst>
          </p:cNvPr>
          <p:cNvSpPr/>
          <p:nvPr/>
        </p:nvSpPr>
        <p:spPr>
          <a:xfrm>
            <a:off x="8742680" y="624840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4D7763-C468-3DF0-05DB-485545622389}"/>
              </a:ext>
            </a:extLst>
          </p:cNvPr>
          <p:cNvSpPr/>
          <p:nvPr/>
        </p:nvSpPr>
        <p:spPr>
          <a:xfrm>
            <a:off x="9057640" y="653796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0FB779-6152-5A09-84FD-14775C69330C}"/>
              </a:ext>
            </a:extLst>
          </p:cNvPr>
          <p:cNvSpPr/>
          <p:nvPr/>
        </p:nvSpPr>
        <p:spPr>
          <a:xfrm>
            <a:off x="9372600" y="665988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D7133A-7E0B-A450-6E2D-3B54DD06B612}"/>
              </a:ext>
            </a:extLst>
          </p:cNvPr>
          <p:cNvSpPr/>
          <p:nvPr/>
        </p:nvSpPr>
        <p:spPr>
          <a:xfrm>
            <a:off x="9291320" y="633222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9EB03B-A973-6864-FDCB-3C9B8238E498}"/>
              </a:ext>
            </a:extLst>
          </p:cNvPr>
          <p:cNvSpPr/>
          <p:nvPr/>
        </p:nvSpPr>
        <p:spPr>
          <a:xfrm>
            <a:off x="8468360" y="637032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E7B4CB-196C-7B29-F58E-89AEFC8CF3D4}"/>
              </a:ext>
            </a:extLst>
          </p:cNvPr>
          <p:cNvSpPr/>
          <p:nvPr/>
        </p:nvSpPr>
        <p:spPr>
          <a:xfrm>
            <a:off x="8681720" y="6568440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4B8412-5A1A-AC56-2193-59CFEA63689B}"/>
              </a:ext>
            </a:extLst>
          </p:cNvPr>
          <p:cNvSpPr/>
          <p:nvPr/>
        </p:nvSpPr>
        <p:spPr>
          <a:xfrm>
            <a:off x="9027160" y="6260818"/>
            <a:ext cx="121920" cy="121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2211E3-47CA-6ED3-8094-5100722E700C}"/>
              </a:ext>
            </a:extLst>
          </p:cNvPr>
          <p:cNvSpPr/>
          <p:nvPr/>
        </p:nvSpPr>
        <p:spPr>
          <a:xfrm>
            <a:off x="10946068" y="3995609"/>
            <a:ext cx="132080" cy="1320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D35725-DBDA-7524-0B1C-38A05FD21956}"/>
              </a:ext>
            </a:extLst>
          </p:cNvPr>
          <p:cNvSpPr txBox="1"/>
          <p:nvPr/>
        </p:nvSpPr>
        <p:spPr>
          <a:xfrm>
            <a:off x="10513184" y="39600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5CF33A2-3D30-6DB0-32D3-AE4E4773E5E9}"/>
              </a:ext>
            </a:extLst>
          </p:cNvPr>
          <p:cNvSpPr/>
          <p:nvPr/>
        </p:nvSpPr>
        <p:spPr>
          <a:xfrm>
            <a:off x="9126220" y="4163249"/>
            <a:ext cx="132080" cy="1320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74C14D-9421-C08D-4335-51EC7E6964C4}"/>
              </a:ext>
            </a:extLst>
          </p:cNvPr>
          <p:cNvSpPr txBox="1"/>
          <p:nvPr/>
        </p:nvSpPr>
        <p:spPr>
          <a:xfrm>
            <a:off x="8693336" y="41276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BF46160-4309-2626-7D96-7DB337099F52}"/>
              </a:ext>
            </a:extLst>
          </p:cNvPr>
          <p:cNvSpPr/>
          <p:nvPr/>
        </p:nvSpPr>
        <p:spPr>
          <a:xfrm>
            <a:off x="8022404" y="4785925"/>
            <a:ext cx="132080" cy="1320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9D7166-3B7A-81D3-C59F-3EE02A651A78}"/>
              </a:ext>
            </a:extLst>
          </p:cNvPr>
          <p:cNvSpPr txBox="1"/>
          <p:nvPr/>
        </p:nvSpPr>
        <p:spPr>
          <a:xfrm>
            <a:off x="7578028" y="48412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</a:t>
            </a:r>
          </a:p>
        </p:txBody>
      </p:sp>
    </p:spTree>
    <p:extLst>
      <p:ext uri="{BB962C8B-B14F-4D97-AF65-F5344CB8AC3E}">
        <p14:creationId xmlns:p14="http://schemas.microsoft.com/office/powerpoint/2010/main" val="424299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D03848-C3B3-1F47-173E-FEDE659937E8}"/>
              </a:ext>
            </a:extLst>
          </p:cNvPr>
          <p:cNvSpPr txBox="1">
            <a:spLocks/>
          </p:cNvSpPr>
          <p:nvPr/>
        </p:nvSpPr>
        <p:spPr>
          <a:xfrm>
            <a:off x="497840" y="365125"/>
            <a:ext cx="1119632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produce desired CFs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DD4BE-B2EF-B5AC-0B7F-0CFA99E6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259840"/>
            <a:ext cx="11196320" cy="4917123"/>
          </a:xfrm>
        </p:spPr>
        <p:txBody>
          <a:bodyPr/>
          <a:lstStyle/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Samples close to the training instances have less </a:t>
            </a:r>
            <a:r>
              <a:rPr lang="en-US" b="1" i="1" dirty="0">
                <a:solidFill>
                  <a:srgbClr val="FF0000"/>
                </a:solidFill>
              </a:rPr>
              <a:t>epistemic uncertainty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C791B-FB00-8C2B-6BD5-2C770024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18" y="2858055"/>
            <a:ext cx="4013200" cy="35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37B2F7-02D8-09C4-BBF5-C0A69F29C2C4}"/>
                  </a:ext>
                </a:extLst>
              </p:cNvPr>
              <p:cNvSpPr txBox="1"/>
              <p:nvPr/>
            </p:nvSpPr>
            <p:spPr>
              <a:xfrm>
                <a:off x="5067038" y="2858055"/>
                <a:ext cx="4410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training data distribution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37B2F7-02D8-09C4-BBF5-C0A69F29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38" y="2858055"/>
                <a:ext cx="4410887" cy="369332"/>
              </a:xfrm>
              <a:prstGeom prst="rect">
                <a:avLst/>
              </a:prstGeom>
              <a:blipFill>
                <a:blip r:embed="rId3"/>
                <a:stretch>
                  <a:fillRect l="-860" t="-10345" r="-573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FEEF89-C4E5-4E3B-B920-3CE17F156411}"/>
              </a:ext>
            </a:extLst>
          </p:cNvPr>
          <p:cNvSpPr txBox="1"/>
          <p:nvPr/>
        </p:nvSpPr>
        <p:spPr>
          <a:xfrm>
            <a:off x="957318" y="3318827"/>
            <a:ext cx="10398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﻿Explanations which are likely under the distribution of the training data will appear familiar to the user and thus realistic.</a:t>
            </a:r>
          </a:p>
        </p:txBody>
      </p:sp>
      <p:pic>
        <p:nvPicPr>
          <p:cNvPr id="12" name="Picture 11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4FF5BFC2-7C53-8655-1601-731BD6CD6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931" y="3674484"/>
            <a:ext cx="3257550" cy="1239405"/>
          </a:xfrm>
          <a:prstGeom prst="rect">
            <a:avLst/>
          </a:prstGeom>
        </p:spPr>
      </p:pic>
      <p:pic>
        <p:nvPicPr>
          <p:cNvPr id="14" name="Picture 1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BDBF5-D960-BF01-57A8-6C5DDA7B59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044"/>
          <a:stretch/>
        </p:blipFill>
        <p:spPr>
          <a:xfrm>
            <a:off x="3228340" y="1068208"/>
            <a:ext cx="4787900" cy="749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260EF7-BC90-0E99-1703-D73AF9C85620}"/>
              </a:ext>
            </a:extLst>
          </p:cNvPr>
          <p:cNvSpPr/>
          <p:nvPr/>
        </p:nvSpPr>
        <p:spPr>
          <a:xfrm>
            <a:off x="7101840" y="1068208"/>
            <a:ext cx="822960" cy="628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60D8C5-7422-0B41-9680-03CD2DEDE1BA}"/>
              </a:ext>
            </a:extLst>
          </p:cNvPr>
          <p:cNvCxnSpPr>
            <a:endCxn id="14" idx="3"/>
          </p:cNvCxnSpPr>
          <p:nvPr/>
        </p:nvCxnSpPr>
        <p:spPr>
          <a:xfrm flipH="1">
            <a:off x="8016240" y="1382464"/>
            <a:ext cx="508000" cy="603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C4C8B1-C611-A9ED-28B5-6CFFBE054484}"/>
                  </a:ext>
                </a:extLst>
              </p:cNvPr>
              <p:cNvSpPr txBox="1"/>
              <p:nvPr/>
            </p:nvSpPr>
            <p:spPr>
              <a:xfrm>
                <a:off x="8500458" y="1141074"/>
                <a:ext cx="33967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Measure of </a:t>
                </a:r>
                <a:r>
                  <a:rPr lang="en-US" i="1" dirty="0"/>
                  <a:t>lack of </a:t>
                </a:r>
                <a:r>
                  <a:rPr lang="en-US" i="1" dirty="0" err="1"/>
                  <a:t>explainability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𝑢𝑛𝑟𝑒𝑎𝑙𝑖𝑠𝑚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rgbClr val="C00000"/>
                    </a:solidFill>
                  </a:rPr>
                  <a:t>+ ambiguity</a:t>
                </a:r>
              </a:p>
              <a:p>
                <a:r>
                  <a:rPr lang="en-US" i="1" dirty="0">
                    <a:solidFill>
                      <a:srgbClr val="7030A0"/>
                    </a:solidFill>
                  </a:rPr>
                  <a:t>= epistemic + aleatoric uncertainty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C4C8B1-C611-A9ED-28B5-6CFFBE054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58" y="1141074"/>
                <a:ext cx="3396764" cy="923330"/>
              </a:xfrm>
              <a:prstGeom prst="rect">
                <a:avLst/>
              </a:prstGeom>
              <a:blipFill>
                <a:blip r:embed="rId6"/>
                <a:stretch>
                  <a:fillRect l="-1493" t="-2703" r="-746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F43E1A-0825-BBBF-6792-18A25B03CFC5}"/>
              </a:ext>
            </a:extLst>
          </p:cNvPr>
          <p:cNvCxnSpPr>
            <a:cxnSpLocks/>
          </p:cNvCxnSpPr>
          <p:nvPr/>
        </p:nvCxnSpPr>
        <p:spPr>
          <a:xfrm flipV="1">
            <a:off x="4025091" y="3853398"/>
            <a:ext cx="0" cy="550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487BC9-A67D-96BB-71BA-3404983FD8AF}"/>
              </a:ext>
            </a:extLst>
          </p:cNvPr>
          <p:cNvCxnSpPr>
            <a:cxnSpLocks/>
          </p:cNvCxnSpPr>
          <p:nvPr/>
        </p:nvCxnSpPr>
        <p:spPr>
          <a:xfrm flipV="1">
            <a:off x="7272481" y="4363629"/>
            <a:ext cx="0" cy="550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D40E36-E804-AE60-6487-D4E2983ECF33}"/>
                  </a:ext>
                </a:extLst>
              </p:cNvPr>
              <p:cNvSpPr txBox="1"/>
              <p:nvPr/>
            </p:nvSpPr>
            <p:spPr>
              <a:xfrm>
                <a:off x="7269679" y="4490487"/>
                <a:ext cx="4424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or something close to it exist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side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D40E36-E804-AE60-6487-D4E2983EC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679" y="4490487"/>
                <a:ext cx="4424481" cy="369332"/>
              </a:xfrm>
              <a:prstGeom prst="rect">
                <a:avLst/>
              </a:prstGeom>
              <a:blipFill>
                <a:blip r:embed="rId7"/>
                <a:stretch>
                  <a:fillRect t="-6667" r="-28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97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D03848-C3B3-1F47-173E-FEDE659937E8}"/>
              </a:ext>
            </a:extLst>
          </p:cNvPr>
          <p:cNvSpPr txBox="1">
            <a:spLocks/>
          </p:cNvSpPr>
          <p:nvPr/>
        </p:nvSpPr>
        <p:spPr>
          <a:xfrm>
            <a:off x="497840" y="365125"/>
            <a:ext cx="1119632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produce desired CFs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6DD4BE-B2EF-B5AC-0B7F-0CFA99E6A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" y="1259840"/>
                <a:ext cx="11196320" cy="4917123"/>
              </a:xfrm>
            </p:spPr>
            <p:txBody>
              <a:bodyPr/>
              <a:lstStyle/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Samples close to the training instances have less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epistemic uncertainty</a:t>
                </a:r>
              </a:p>
              <a:p>
                <a:pPr lvl="1"/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One way to increase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is using ensemble of deep neural networks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6DD4BE-B2EF-B5AC-0B7F-0CFA99E6A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" y="1259840"/>
                <a:ext cx="11196320" cy="4917123"/>
              </a:xfrm>
              <a:blipFill>
                <a:blip r:embed="rId2"/>
                <a:stretch>
                  <a:fillRect t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9FC791B-FB00-8C2B-6BD5-2C770024B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18" y="1649015"/>
            <a:ext cx="4013200" cy="35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37B2F7-02D8-09C4-BBF5-C0A69F29C2C4}"/>
                  </a:ext>
                </a:extLst>
              </p:cNvPr>
              <p:cNvSpPr txBox="1"/>
              <p:nvPr/>
            </p:nvSpPr>
            <p:spPr>
              <a:xfrm>
                <a:off x="5067038" y="1649015"/>
                <a:ext cx="4410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training data distribution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37B2F7-02D8-09C4-BBF5-C0A69F29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38" y="1649015"/>
                <a:ext cx="4410887" cy="369332"/>
              </a:xfrm>
              <a:prstGeom prst="rect">
                <a:avLst/>
              </a:prstGeom>
              <a:blipFill>
                <a:blip r:embed="rId4"/>
                <a:stretch>
                  <a:fillRect l="-860" t="-10345" r="-573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FEEF89-C4E5-4E3B-B920-3CE17F156411}"/>
              </a:ext>
            </a:extLst>
          </p:cNvPr>
          <p:cNvSpPr txBox="1"/>
          <p:nvPr/>
        </p:nvSpPr>
        <p:spPr>
          <a:xfrm>
            <a:off x="957318" y="2109787"/>
            <a:ext cx="10398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﻿Explanations which are likely under the distribution of the training data will appear familiar to the user and thus realistic.</a:t>
            </a:r>
          </a:p>
        </p:txBody>
      </p:sp>
      <p:pic>
        <p:nvPicPr>
          <p:cNvPr id="12" name="Picture 11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4FF5BFC2-7C53-8655-1601-731BD6CD6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931" y="2465444"/>
            <a:ext cx="3257550" cy="123940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F43E1A-0825-BBBF-6792-18A25B03CFC5}"/>
              </a:ext>
            </a:extLst>
          </p:cNvPr>
          <p:cNvCxnSpPr>
            <a:cxnSpLocks/>
          </p:cNvCxnSpPr>
          <p:nvPr/>
        </p:nvCxnSpPr>
        <p:spPr>
          <a:xfrm flipV="1">
            <a:off x="4025091" y="2644358"/>
            <a:ext cx="0" cy="550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487BC9-A67D-96BB-71BA-3404983FD8AF}"/>
              </a:ext>
            </a:extLst>
          </p:cNvPr>
          <p:cNvCxnSpPr>
            <a:cxnSpLocks/>
          </p:cNvCxnSpPr>
          <p:nvPr/>
        </p:nvCxnSpPr>
        <p:spPr>
          <a:xfrm flipV="1">
            <a:off x="7272481" y="3154589"/>
            <a:ext cx="0" cy="550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D40E36-E804-AE60-6487-D4E2983ECF33}"/>
                  </a:ext>
                </a:extLst>
              </p:cNvPr>
              <p:cNvSpPr txBox="1"/>
              <p:nvPr/>
            </p:nvSpPr>
            <p:spPr>
              <a:xfrm>
                <a:off x="7269679" y="3281447"/>
                <a:ext cx="4424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or something close to it exist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side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D40E36-E804-AE60-6487-D4E2983EC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679" y="3281447"/>
                <a:ext cx="4424481" cy="369332"/>
              </a:xfrm>
              <a:prstGeom prst="rect">
                <a:avLst/>
              </a:prstGeom>
              <a:blipFill>
                <a:blip r:embed="rId6"/>
                <a:stretch>
                  <a:fillRect t="-6667" r="-28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mathematical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59B2E2FD-BA8A-601F-6BD2-2768D1DC3B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1" y="4593715"/>
            <a:ext cx="4861385" cy="1925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5C1D52-D0BA-09BE-406F-473BD6930702}"/>
              </a:ext>
            </a:extLst>
          </p:cNvPr>
          <p:cNvSpPr/>
          <p:nvPr/>
        </p:nvSpPr>
        <p:spPr>
          <a:xfrm>
            <a:off x="6380878" y="4735968"/>
            <a:ext cx="822960" cy="628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94FA7-7D93-FADB-2208-56FDA8D024FD}"/>
              </a:ext>
            </a:extLst>
          </p:cNvPr>
          <p:cNvSpPr txBox="1"/>
          <p:nvPr/>
        </p:nvSpPr>
        <p:spPr>
          <a:xfrm>
            <a:off x="4969547" y="4678900"/>
            <a:ext cx="137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Uncertainty:</a:t>
            </a:r>
          </a:p>
          <a:p>
            <a:pPr algn="ctr"/>
            <a:r>
              <a:rPr lang="en-US" b="1" dirty="0"/>
              <a:t>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6CED-CD45-A8FC-E7D7-AAACE1483BF1}"/>
              </a:ext>
            </a:extLst>
          </p:cNvPr>
          <p:cNvSpPr txBox="1"/>
          <p:nvPr/>
        </p:nvSpPr>
        <p:spPr>
          <a:xfrm>
            <a:off x="957318" y="4371124"/>
            <a:ext cx="24056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Reduction of Variance</a:t>
            </a:r>
          </a:p>
          <a:p>
            <a:r>
              <a:rPr lang="en-US" sz="1400" dirty="0"/>
              <a:t>Improved generalization</a:t>
            </a:r>
          </a:p>
          <a:p>
            <a:r>
              <a:rPr lang="en-US" sz="1400" dirty="0"/>
              <a:t>Combining diverse models</a:t>
            </a:r>
          </a:p>
          <a:p>
            <a:r>
              <a:rPr lang="en-US" sz="1400" dirty="0"/>
              <a:t>Robustness against outliers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D1C526-6F51-B0CD-C048-94C42B6648FF}"/>
              </a:ext>
            </a:extLst>
          </p:cNvPr>
          <p:cNvCxnSpPr/>
          <p:nvPr/>
        </p:nvCxnSpPr>
        <p:spPr>
          <a:xfrm>
            <a:off x="7406640" y="6519571"/>
            <a:ext cx="2225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196003-2E45-0033-DC1F-86F4FDFD5E82}"/>
              </a:ext>
            </a:extLst>
          </p:cNvPr>
          <p:cNvSpPr txBox="1"/>
          <p:nvPr/>
        </p:nvSpPr>
        <p:spPr>
          <a:xfrm>
            <a:off x="7667455" y="6463765"/>
            <a:ext cx="19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entropy</a:t>
            </a:r>
          </a:p>
        </p:txBody>
      </p:sp>
    </p:spTree>
    <p:extLst>
      <p:ext uri="{BB962C8B-B14F-4D97-AF65-F5344CB8AC3E}">
        <p14:creationId xmlns:p14="http://schemas.microsoft.com/office/powerpoint/2010/main" val="154221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D03848-C3B3-1F47-173E-FEDE659937E8}"/>
              </a:ext>
            </a:extLst>
          </p:cNvPr>
          <p:cNvSpPr txBox="1">
            <a:spLocks/>
          </p:cNvSpPr>
          <p:nvPr/>
        </p:nvSpPr>
        <p:spPr>
          <a:xfrm>
            <a:off x="497840" y="365125"/>
            <a:ext cx="1119632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produce desired CFs</a:t>
            </a:r>
          </a:p>
        </p:txBody>
      </p:sp>
      <p:pic>
        <p:nvPicPr>
          <p:cNvPr id="14" name="Picture 13" descr="A mathematical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FC21D98E-8A97-FD9C-480D-2C1C268D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65" y="1187029"/>
            <a:ext cx="4861385" cy="19258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C986D04-B949-A6D6-08FD-C0C630D07FF3}"/>
              </a:ext>
            </a:extLst>
          </p:cNvPr>
          <p:cNvSpPr/>
          <p:nvPr/>
        </p:nvSpPr>
        <p:spPr>
          <a:xfrm>
            <a:off x="1824442" y="1329282"/>
            <a:ext cx="822960" cy="628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49BD28-28FB-0181-6AEC-46B38FE71DEF}"/>
              </a:ext>
            </a:extLst>
          </p:cNvPr>
          <p:cNvSpPr txBox="1"/>
          <p:nvPr/>
        </p:nvSpPr>
        <p:spPr>
          <a:xfrm>
            <a:off x="413111" y="1272214"/>
            <a:ext cx="137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Uncertainty:</a:t>
            </a:r>
          </a:p>
          <a:p>
            <a:pPr algn="ctr"/>
            <a:r>
              <a:rPr lang="en-US" b="1" dirty="0"/>
              <a:t>entropy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BFCC98-631F-45DB-40C6-A287B2F7F7CD}"/>
              </a:ext>
            </a:extLst>
          </p:cNvPr>
          <p:cNvCxnSpPr/>
          <p:nvPr/>
        </p:nvCxnSpPr>
        <p:spPr>
          <a:xfrm>
            <a:off x="2850204" y="3112885"/>
            <a:ext cx="2225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78CD56-3079-0D94-64E8-E7B7FE14B34B}"/>
              </a:ext>
            </a:extLst>
          </p:cNvPr>
          <p:cNvSpPr txBox="1"/>
          <p:nvPr/>
        </p:nvSpPr>
        <p:spPr>
          <a:xfrm>
            <a:off x="3111019" y="3057079"/>
            <a:ext cx="19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entropy</a:t>
            </a:r>
          </a:p>
        </p:txBody>
      </p:sp>
      <p:pic>
        <p:nvPicPr>
          <p:cNvPr id="24" name="Picture 2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107DF3B-654A-47D5-872D-0C1217C06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44"/>
          <a:stretch/>
        </p:blipFill>
        <p:spPr>
          <a:xfrm>
            <a:off x="6813158" y="2369494"/>
            <a:ext cx="4787900" cy="7493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FCEBEE2-34C6-9EDF-442F-901B76BDEF7F}"/>
              </a:ext>
            </a:extLst>
          </p:cNvPr>
          <p:cNvSpPr/>
          <p:nvPr/>
        </p:nvSpPr>
        <p:spPr>
          <a:xfrm>
            <a:off x="10686658" y="2369494"/>
            <a:ext cx="822960" cy="628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close-up of black text&#10;&#10;Description automatically generated">
            <a:extLst>
              <a:ext uri="{FF2B5EF4-FFF2-40B4-BE49-F238E27FC236}">
                <a16:creationId xmlns:a16="http://schemas.microsoft.com/office/drawing/2014/main" id="{5148FE93-F55E-273C-20AD-967F8EE1F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80" y="1272214"/>
            <a:ext cx="5859106" cy="9934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DCFEBA-F1B6-B0AA-60EA-4F59087C986C}"/>
              </a:ext>
            </a:extLst>
          </p:cNvPr>
          <p:cNvSpPr txBox="1"/>
          <p:nvPr/>
        </p:nvSpPr>
        <p:spPr>
          <a:xfrm>
            <a:off x="6809270" y="31841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yields</a:t>
            </a:r>
          </a:p>
        </p:txBody>
      </p:sp>
      <p:pic>
        <p:nvPicPr>
          <p:cNvPr id="31" name="Picture 3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412766D-F439-46C7-00BD-91BC95F29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948" y="3056996"/>
            <a:ext cx="3132320" cy="7493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D44C9FA-2F36-DBC7-81D0-632841D21623}"/>
              </a:ext>
            </a:extLst>
          </p:cNvPr>
          <p:cNvSpPr txBox="1"/>
          <p:nvPr/>
        </p:nvSpPr>
        <p:spPr>
          <a:xfrm>
            <a:off x="660400" y="3844401"/>
            <a:ext cx="447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make sure perturbation is minimum?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88A144B-27A7-6386-6645-A07A9BAD7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0050" y="4642055"/>
            <a:ext cx="5756910" cy="61218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3F4917F-DC68-F951-B0EC-765B448275A5}"/>
              </a:ext>
            </a:extLst>
          </p:cNvPr>
          <p:cNvSpPr txBox="1"/>
          <p:nvPr/>
        </p:nvSpPr>
        <p:spPr>
          <a:xfrm>
            <a:off x="3027680" y="4272723"/>
            <a:ext cx="543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the feature that impacts the most and change 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FF0936-B2A0-6DB4-6A51-6FDECA9E1E7C}"/>
              </a:ext>
            </a:extLst>
          </p:cNvPr>
          <p:cNvSpPr txBox="1"/>
          <p:nvPr/>
        </p:nvSpPr>
        <p:spPr>
          <a:xfrm>
            <a:off x="660400" y="5100212"/>
            <a:ext cx="286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Perform adversarial training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2C4E3F-DECA-DF67-1AF6-B46EAD304293}"/>
              </a:ext>
            </a:extLst>
          </p:cNvPr>
          <p:cNvSpPr txBox="1"/>
          <p:nvPr/>
        </p:nvSpPr>
        <p:spPr>
          <a:xfrm>
            <a:off x="899160" y="5528718"/>
            <a:ext cx="10353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Adversarial training improves uncertainty estimation, both on in-distribution and out-of-distribution inputs</a:t>
            </a:r>
          </a:p>
          <a:p>
            <a:endParaRPr lang="en-US" dirty="0"/>
          </a:p>
          <a:p>
            <a:r>
              <a:rPr lang="en-US" dirty="0"/>
              <a:t>﻿Augmenting the training set with adversarial examples during training ensures that the model does not focus on noise when learning features for classification. </a:t>
            </a:r>
          </a:p>
        </p:txBody>
      </p:sp>
      <p:pic>
        <p:nvPicPr>
          <p:cNvPr id="3" name="Picture 2" descr="A black text with a line between it&#10;&#10;Description automatically generated">
            <a:extLst>
              <a:ext uri="{FF2B5EF4-FFF2-40B4-BE49-F238E27FC236}">
                <a16:creationId xmlns:a16="http://schemas.microsoft.com/office/drawing/2014/main" id="{3C1AE4B5-3B35-73FF-10FA-7760243CF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858" y="3842393"/>
            <a:ext cx="2121254" cy="316969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663B427-27B1-72F8-50B6-1F9415F0B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553" y="3865286"/>
            <a:ext cx="2330235" cy="44015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24AE46-70DB-723D-6C97-0688F6883CEC}"/>
              </a:ext>
            </a:extLst>
          </p:cNvPr>
          <p:cNvSpPr/>
          <p:nvPr/>
        </p:nvSpPr>
        <p:spPr>
          <a:xfrm rot="20240310">
            <a:off x="2191909" y="4508612"/>
            <a:ext cx="357206" cy="342307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EAECC-3B2E-5E81-4A5F-00F4E89FDD6F}"/>
              </a:ext>
            </a:extLst>
          </p:cNvPr>
          <p:cNvSpPr txBox="1"/>
          <p:nvPr/>
        </p:nvSpPr>
        <p:spPr>
          <a:xfrm rot="20240310">
            <a:off x="2232493" y="452294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886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893</Words>
  <Application>Microsoft Macintosh PowerPoint</Application>
  <PresentationFormat>Widescreen</PresentationFormat>
  <Paragraphs>168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Generating Interpretable Counterfactual Explanations By Implicit Minimisation of Epistemic and Aleatoric Uncertainties University of Oxford  Artificial Intelligence and Statistics (AISTAT’21) Cited 33 times </vt:lpstr>
      <vt:lpstr>Introducing Counterfactual Explanations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Interpretable Counterfactual Explanations By Implicit Minimisation of Epistemic and Aleatoric Uncertainties University of Oxford  Artificial Intelligence and Statistics (AISTAT’21) Cited 33 times </dc:title>
  <dc:creator>Asiful Arefeen (Student)</dc:creator>
  <cp:lastModifiedBy>Asiful Arefeen (Student)</cp:lastModifiedBy>
  <cp:revision>7</cp:revision>
  <dcterms:created xsi:type="dcterms:W3CDTF">2023-11-14T22:16:26Z</dcterms:created>
  <dcterms:modified xsi:type="dcterms:W3CDTF">2023-11-17T07:55:08Z</dcterms:modified>
</cp:coreProperties>
</file>