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3" r:id="rId9"/>
    <p:sldId id="265" r:id="rId10"/>
    <p:sldId id="266" r:id="rId11"/>
    <p:sldId id="267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/>
    <p:restoredTop sz="96240"/>
  </p:normalViewPr>
  <p:slideViewPr>
    <p:cSldViewPr snapToGrid="0">
      <p:cViewPr>
        <p:scale>
          <a:sx n="119" d="100"/>
          <a:sy n="119" d="100"/>
        </p:scale>
        <p:origin x="8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FB0-8742-F32F-ABCF-07BACA59E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FCEEB-0B48-D31D-17D1-979D6D105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288-CB8C-7639-F7E8-C1D0D3EE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4E8-2940-B544-852D-52AF70BF7CFC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5D3B5-36E3-DC99-D7A2-99111D69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C210-DE36-780B-E271-03DBFE01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3B6-35DF-0E42-A7B2-82A94138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833C-B677-A51E-3AA3-872631A0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EFBB1-7393-F8C9-139B-A280484B2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F4BB-C592-2EFC-D572-06D360D6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4E8-2940-B544-852D-52AF70BF7CFC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5EF58-1DF8-1BA0-E7B5-F817860B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F08D6-0797-ECE2-F98D-BEC8F163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3B6-35DF-0E42-A7B2-82A94138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6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78F41-FD86-4C8D-49D9-CE7DC5CAE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0BD7A-EBA4-A8E6-91C6-6D5F07C29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F6648-EB9E-EFDD-AA93-C9BE0E46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4E8-2940-B544-852D-52AF70BF7CFC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3C89-74C7-9D74-4B18-E2DD44F1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BE02B-06F8-3061-0A6C-21758725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3B6-35DF-0E42-A7B2-82A94138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2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8620-22DE-05FB-CC3D-A79488AF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C1BAE-DE44-3DB7-1306-4CE8962B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AD3D-9A2F-3F8B-080D-FBE41A6B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4E8-2940-B544-852D-52AF70BF7CFC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2F684-2F60-E514-9FB1-3350919B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6FE3-FBCE-4E0F-E3CB-150A6C23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3B6-35DF-0E42-A7B2-82A94138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35A5-07B2-2148-23B8-6C67B7AA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FC08B-4885-F1DA-95E6-636E12485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EFECE-94D6-229B-81C3-6781E621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4E8-2940-B544-852D-52AF70BF7CFC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EE2B6-9093-6190-EE99-285B7725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20C32-DA4A-2A45-9396-366A3353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3B6-35DF-0E42-A7B2-82A94138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0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AE1D-8167-2B67-89A2-69348252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16191-B1FD-E845-A56E-3A5440FBD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8E822-DD40-E35C-0E24-09B90B20A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B407E-D6AD-B891-6942-A1A44ECD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4E8-2940-B544-852D-52AF70BF7CFC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8E139-49F8-4CAA-F6ED-E2EF9990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F306-0ADC-8B5B-4CD6-57BA510D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3B6-35DF-0E42-A7B2-82A94138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19D0-24D9-37E0-541A-852C6812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66263-F6E2-37B7-D64A-50D421FC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3267C-6661-DCE2-12D9-571FA0F2D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16636-0D5B-BDA8-9303-3D1EC606C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BA04B-4418-36F9-41AF-F11C7EBB7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7ABAE-D0C6-D1F4-90F8-92D6A95A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4E8-2940-B544-852D-52AF70BF7CFC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31315-6865-5B60-06EB-2EB2BBFF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3491A-EAF6-F2F8-57FD-5141B982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3B6-35DF-0E42-A7B2-82A94138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8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4D6C-9318-5AD8-CA1C-238F4D89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05305-E36C-5886-49D9-755092D6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4E8-2940-B544-852D-52AF70BF7CFC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D2C5C-34AF-C33E-B1FC-F7BB829B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E101B-2DC6-951D-DD6A-CDC2A0E5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3B6-35DF-0E42-A7B2-82A94138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6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1B541-AACC-7137-9EA3-BAE3352F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4E8-2940-B544-852D-52AF70BF7CFC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03F1A-07E3-7960-3C7D-6D02E38F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761B9-1F3F-72D9-74E1-BEB53DA3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3B6-35DF-0E42-A7B2-82A94138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FF79-B404-297A-D3A2-868DC9E6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68937-11F0-DB42-FDB2-C7D93783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3F2E9-95BE-6A61-A10C-F6A0AD04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802CD-FABC-A12A-4080-C369BA2B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4E8-2940-B544-852D-52AF70BF7CFC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7F2BD-2883-D984-5139-E81A7F00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1552-A635-A91B-5A4E-039FC950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3B6-35DF-0E42-A7B2-82A94138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5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6AEC-A7A6-24F2-AF86-B5D71C5A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EA916-6C40-343A-E27B-9449DDA39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8A060-CA9D-C8FC-7167-C4307474F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E575E-CDFE-5BD2-8231-7C0D71C9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44E8-2940-B544-852D-52AF70BF7CFC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3ED40-7FB8-00C6-2E25-402EF137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8777B-DB1C-48C2-7B12-20F72B97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3B6-35DF-0E42-A7B2-82A94138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2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833D1-A87C-FBC5-90E5-DCC660B6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04FB2-42C1-BFE8-F165-7D8ECC1A5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0CE55-5DA1-9E67-CE1A-62E30A214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644E8-2940-B544-852D-52AF70BF7CFC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C9DC0-FB95-D08E-94FA-1165900F1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1B0E0-768D-E243-278B-04213867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8A3B6-35DF-0E42-A7B2-82A94138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5B9D-7830-E9C8-F779-9FE1DE8BC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2219"/>
            <a:ext cx="9144000" cy="1833562"/>
          </a:xfrm>
        </p:spPr>
        <p:txBody>
          <a:bodyPr>
            <a:normAutofit/>
          </a:bodyPr>
          <a:lstStyle/>
          <a:p>
            <a:r>
              <a:rPr lang="en-US" sz="4800" dirty="0"/>
              <a:t>DNN Decision Boundaries in 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109111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7EDF63-223E-E1ED-CA7C-52BE6CCE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813435"/>
          </a:xfrm>
        </p:spPr>
        <p:txBody>
          <a:bodyPr/>
          <a:lstStyle/>
          <a:p>
            <a:r>
              <a:rPr lang="en-US" dirty="0"/>
              <a:t>Deep Dive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E60A3-A030-ED0A-D007-392DEC8AA68D}"/>
              </a:ext>
            </a:extLst>
          </p:cNvPr>
          <p:cNvSpPr txBox="1"/>
          <p:nvPr/>
        </p:nvSpPr>
        <p:spPr>
          <a:xfrm>
            <a:off x="838200" y="1161523"/>
            <a:ext cx="1031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r>
              <a:rPr lang="en-US" dirty="0"/>
              <a:t>3)  Apply bisection method to to identify instances for which model holds equal probability for different class</a:t>
            </a:r>
          </a:p>
          <a:p>
            <a:r>
              <a:rPr lang="en-US" dirty="0"/>
              <a:t>i.e. </a:t>
            </a:r>
            <a:r>
              <a:rPr lang="en-US" i="1" dirty="0"/>
              <a:t>f</a:t>
            </a:r>
            <a:r>
              <a:rPr lang="en-US" baseline="-25000" dirty="0"/>
              <a:t>s</a:t>
            </a:r>
            <a:r>
              <a:rPr lang="en-US" dirty="0"/>
              <a:t>(instance)=</a:t>
            </a:r>
            <a:r>
              <a:rPr lang="en-US" i="1" dirty="0"/>
              <a:t>f</a:t>
            </a:r>
            <a:r>
              <a:rPr lang="en-US" baseline="-25000" dirty="0"/>
              <a:t>t</a:t>
            </a:r>
            <a:r>
              <a:rPr lang="en-US" dirty="0"/>
              <a:t>(instance) ≈ 0.5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150F1A-C89B-943D-01B6-3E9082254BB4}"/>
              </a:ext>
            </a:extLst>
          </p:cNvPr>
          <p:cNvSpPr txBox="1"/>
          <p:nvPr/>
        </p:nvSpPr>
        <p:spPr>
          <a:xfrm>
            <a:off x="2022609" y="6553835"/>
            <a:ext cx="81467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Image credit</a:t>
            </a:r>
            <a:r>
              <a:rPr lang="en-US" sz="1100" dirty="0"/>
              <a:t>: Karimi, H., </a:t>
            </a:r>
            <a:r>
              <a:rPr lang="en-US" sz="1100" dirty="0" err="1"/>
              <a:t>Derr</a:t>
            </a:r>
            <a:r>
              <a:rPr lang="en-US" sz="1100" dirty="0"/>
              <a:t>, T., &amp; Tang, J. (2019). Characterizing the Decision Boundary of Deep Neural Networks. </a:t>
            </a:r>
            <a:r>
              <a:rPr lang="en-US" sz="1100" i="1" dirty="0" err="1"/>
              <a:t>ArXiv</a:t>
            </a:r>
            <a:r>
              <a:rPr lang="en-US" sz="1100" i="1" dirty="0"/>
              <a:t>, abs/1912.11460</a:t>
            </a:r>
            <a:r>
              <a:rPr lang="en-US" sz="11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3E23B-9A40-DAF2-1C46-50756C37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1478"/>
            <a:ext cx="4062730" cy="3894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15D221-58B3-3A05-DEF7-D96D122F24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417" b="20839"/>
          <a:stretch/>
        </p:blipFill>
        <p:spPr>
          <a:xfrm>
            <a:off x="7291072" y="2380549"/>
            <a:ext cx="3115325" cy="38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7EDF63-223E-E1ED-CA7C-52BE6CCE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813435"/>
          </a:xfrm>
        </p:spPr>
        <p:txBody>
          <a:bodyPr/>
          <a:lstStyle/>
          <a:p>
            <a:r>
              <a:rPr lang="en-US" dirty="0"/>
              <a:t>Complexity of Decision boundary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E60A3-A030-ED0A-D007-392DEC8AA68D}"/>
              </a:ext>
            </a:extLst>
          </p:cNvPr>
          <p:cNvSpPr txBox="1"/>
          <p:nvPr/>
        </p:nvSpPr>
        <p:spPr>
          <a:xfrm>
            <a:off x="838200" y="1161523"/>
            <a:ext cx="475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 Decision boundary too zigzag? Or smooth?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150F1A-C89B-943D-01B6-3E9082254BB4}"/>
              </a:ext>
            </a:extLst>
          </p:cNvPr>
          <p:cNvSpPr txBox="1"/>
          <p:nvPr/>
        </p:nvSpPr>
        <p:spPr>
          <a:xfrm>
            <a:off x="2022609" y="6553835"/>
            <a:ext cx="81467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Image credit</a:t>
            </a:r>
            <a:r>
              <a:rPr lang="en-US" sz="1100" dirty="0"/>
              <a:t>: Karimi, H., </a:t>
            </a:r>
            <a:r>
              <a:rPr lang="en-US" sz="1100" dirty="0" err="1"/>
              <a:t>Derr</a:t>
            </a:r>
            <a:r>
              <a:rPr lang="en-US" sz="1100" dirty="0"/>
              <a:t>, T., &amp; Tang, J. (2019). Characterizing the Decision Boundary of Deep Neural Networks. </a:t>
            </a:r>
            <a:r>
              <a:rPr lang="en-US" sz="1100" i="1" dirty="0" err="1"/>
              <a:t>ArXiv</a:t>
            </a:r>
            <a:r>
              <a:rPr lang="en-US" sz="1100" i="1" dirty="0"/>
              <a:t>, abs/1912.11460</a:t>
            </a:r>
            <a:r>
              <a:rPr lang="en-US" sz="11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74D54D-A57B-D215-55E4-AF58A3D87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704" y="1879600"/>
            <a:ext cx="4687365" cy="45745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25CA6A-40F4-BF60-CAA1-0CA70042E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114" y="2669223"/>
            <a:ext cx="4617886" cy="25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0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DEFD7-F12F-1B5D-E68D-2D2C24588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9674"/>
            <a:ext cx="10515600" cy="388947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8D121C1-FC50-1424-23E3-35C9A9B1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813435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4132417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8D121C1-FC50-1424-23E3-35C9A9B1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813435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A9F77-97E2-709B-3A23-606B76B08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74" y="1575700"/>
            <a:ext cx="10288651" cy="38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0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8D121C1-FC50-1424-23E3-35C9A9B1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813435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2225B-DEEF-DB02-EA17-53D58DAF4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72" y="1505577"/>
            <a:ext cx="10356056" cy="38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3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A854-7F4C-0CEF-BF03-DB3C9A39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813435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pic>
        <p:nvPicPr>
          <p:cNvPr id="2050" name="Picture 2" descr="6: Linear (left) versus non-linear (right) decision boundaries. In this...  | Download Scientific Diagram">
            <a:extLst>
              <a:ext uri="{FF2B5EF4-FFF2-40B4-BE49-F238E27FC236}">
                <a16:creationId xmlns:a16="http://schemas.microsoft.com/office/drawing/2014/main" id="{1D8676C3-A5B9-CFE8-FA22-B1ABCFB8A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403778" y="1206500"/>
            <a:ext cx="5089721" cy="41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07BA86-530E-FE48-18CA-8EE040C2347A}"/>
              </a:ext>
            </a:extLst>
          </p:cNvPr>
          <p:cNvSpPr txBox="1"/>
          <p:nvPr/>
        </p:nvSpPr>
        <p:spPr>
          <a:xfrm>
            <a:off x="8195066" y="5370095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Marks in 1st exam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7C41ED-ED71-4544-D0D5-95533E6E8038}"/>
              </a:ext>
            </a:extLst>
          </p:cNvPr>
          <p:cNvSpPr/>
          <p:nvPr/>
        </p:nvSpPr>
        <p:spPr>
          <a:xfrm>
            <a:off x="6625183" y="6119711"/>
            <a:ext cx="182880" cy="1878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B143F-B341-F939-E5B3-F18690467C2B}"/>
              </a:ext>
            </a:extLst>
          </p:cNvPr>
          <p:cNvSpPr/>
          <p:nvPr/>
        </p:nvSpPr>
        <p:spPr>
          <a:xfrm>
            <a:off x="6625183" y="5712995"/>
            <a:ext cx="2032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68C11-6D19-4CFD-1E25-E86F6C7B82BA}"/>
              </a:ext>
            </a:extLst>
          </p:cNvPr>
          <p:cNvSpPr txBox="1"/>
          <p:nvPr/>
        </p:nvSpPr>
        <p:spPr>
          <a:xfrm>
            <a:off x="7011263" y="5607387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A11B-0D32-6043-2FF6-2534EB221FB1}"/>
              </a:ext>
            </a:extLst>
          </p:cNvPr>
          <p:cNvSpPr txBox="1"/>
          <p:nvPr/>
        </p:nvSpPr>
        <p:spPr>
          <a:xfrm>
            <a:off x="7076024" y="6017279"/>
            <a:ext cx="46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068677-8919-AEDB-3A48-6BEF0A246C0F}"/>
              </a:ext>
            </a:extLst>
          </p:cNvPr>
          <p:cNvSpPr txBox="1"/>
          <p:nvPr/>
        </p:nvSpPr>
        <p:spPr>
          <a:xfrm>
            <a:off x="512643" y="1247120"/>
            <a:ext cx="5275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Decision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Good to visualize for behavioral intervention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Linear decision boundaries are easier to follow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Non-linear ones are better for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Non-linear one helps to manage health better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5A72CA-C8B3-7995-4FB6-7B3F76E59785}"/>
              </a:ext>
            </a:extLst>
          </p:cNvPr>
          <p:cNvCxnSpPr/>
          <p:nvPr/>
        </p:nvCxnSpPr>
        <p:spPr>
          <a:xfrm>
            <a:off x="7998678" y="5760720"/>
            <a:ext cx="1899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08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A854-7F4C-0CEF-BF03-DB3C9A39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813435"/>
          </a:xfrm>
        </p:spPr>
        <p:txBody>
          <a:bodyPr/>
          <a:lstStyle/>
          <a:p>
            <a:r>
              <a:rPr lang="en-US" dirty="0"/>
              <a:t>Decision Boundary visualization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F80A59-1502-B55D-3005-A5309DF89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" y="1896110"/>
            <a:ext cx="49276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0BB0D8-0B9C-7AEA-0131-D6F1A8C1A825}"/>
              </a:ext>
            </a:extLst>
          </p:cNvPr>
          <p:cNvSpPr txBox="1"/>
          <p:nvPr/>
        </p:nvSpPr>
        <p:spPr>
          <a:xfrm>
            <a:off x="838200" y="1345505"/>
            <a:ext cx="7205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Tools available to visualize decision boundaries in lower dimensions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6C186A1-C3CE-2B35-4F04-7A9E07545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578" y="1896110"/>
            <a:ext cx="49276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51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5B41DE-D963-584C-C322-95AB5DC41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998" y="2069465"/>
            <a:ext cx="7520004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07EDF63-223E-E1ED-CA7C-52BE6CCE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813435"/>
          </a:xfrm>
        </p:spPr>
        <p:txBody>
          <a:bodyPr/>
          <a:lstStyle/>
          <a:p>
            <a:r>
              <a:rPr lang="en-US" dirty="0"/>
              <a:t>Curse of dimension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763F3-9A57-150E-CFB3-ECA94CFB357D}"/>
              </a:ext>
            </a:extLst>
          </p:cNvPr>
          <p:cNvSpPr txBox="1"/>
          <p:nvPr/>
        </p:nvSpPr>
        <p:spPr>
          <a:xfrm>
            <a:off x="838200" y="1178927"/>
            <a:ext cx="6919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boundaries can be visualized up to 3-dimension feature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visualizable in higher dimensions</a:t>
            </a:r>
          </a:p>
        </p:txBody>
      </p:sp>
    </p:spTree>
    <p:extLst>
      <p:ext uri="{BB962C8B-B14F-4D97-AF65-F5344CB8AC3E}">
        <p14:creationId xmlns:p14="http://schemas.microsoft.com/office/powerpoint/2010/main" val="126829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7EDF63-223E-E1ED-CA7C-52BE6CCE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813435"/>
          </a:xfrm>
        </p:spPr>
        <p:txBody>
          <a:bodyPr/>
          <a:lstStyle/>
          <a:p>
            <a:r>
              <a:rPr lang="en-US" dirty="0"/>
              <a:t>What alternatives we have?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680445-C0D6-0608-76F0-802AF35C6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70552"/>
            <a:ext cx="7772400" cy="11514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CE60A3-A030-ED0A-D007-392DEC8AA68D}"/>
              </a:ext>
            </a:extLst>
          </p:cNvPr>
          <p:cNvSpPr txBox="1"/>
          <p:nvPr/>
        </p:nvSpPr>
        <p:spPr>
          <a:xfrm>
            <a:off x="838200" y="1224200"/>
            <a:ext cx="479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 is not possible at higher dimensions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C9806E-A830-9D54-B333-3DAB90824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694" y="3429000"/>
            <a:ext cx="5272612" cy="29167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150F1A-C89B-943D-01B6-3E9082254BB4}"/>
              </a:ext>
            </a:extLst>
          </p:cNvPr>
          <p:cNvSpPr txBox="1"/>
          <p:nvPr/>
        </p:nvSpPr>
        <p:spPr>
          <a:xfrm>
            <a:off x="2022609" y="6553835"/>
            <a:ext cx="81467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Image credit</a:t>
            </a:r>
            <a:r>
              <a:rPr lang="en-US" sz="1100" dirty="0"/>
              <a:t>: Karimi, H., </a:t>
            </a:r>
            <a:r>
              <a:rPr lang="en-US" sz="1100" dirty="0" err="1"/>
              <a:t>Derr</a:t>
            </a:r>
            <a:r>
              <a:rPr lang="en-US" sz="1100" dirty="0"/>
              <a:t>, T., &amp; Tang, J. (2019). Characterizing the Decision Boundary of Deep Neural Networks. </a:t>
            </a:r>
            <a:r>
              <a:rPr lang="en-US" sz="1100" i="1" dirty="0" err="1"/>
              <a:t>ArXiv</a:t>
            </a:r>
            <a:r>
              <a:rPr lang="en-US" sz="1100" i="1" dirty="0"/>
              <a:t>, abs/1912.11460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1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7EDF63-223E-E1ED-CA7C-52BE6CCE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81343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C9806E-A830-9D54-B333-3DAB90824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4" y="1254760"/>
            <a:ext cx="5272612" cy="29167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150F1A-C89B-943D-01B6-3E9082254BB4}"/>
              </a:ext>
            </a:extLst>
          </p:cNvPr>
          <p:cNvSpPr txBox="1"/>
          <p:nvPr/>
        </p:nvSpPr>
        <p:spPr>
          <a:xfrm>
            <a:off x="2022609" y="6553835"/>
            <a:ext cx="81467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Image credit</a:t>
            </a:r>
            <a:r>
              <a:rPr lang="en-US" sz="1100" dirty="0"/>
              <a:t>: Karimi, H., </a:t>
            </a:r>
            <a:r>
              <a:rPr lang="en-US" sz="1100" dirty="0" err="1"/>
              <a:t>Derr</a:t>
            </a:r>
            <a:r>
              <a:rPr lang="en-US" sz="1100" dirty="0"/>
              <a:t>, T., &amp; Tang, J. (2019). Characterizing the Decision Boundary of Deep Neural Networks. </a:t>
            </a:r>
            <a:r>
              <a:rPr lang="en-US" sz="1100" i="1" dirty="0" err="1"/>
              <a:t>ArXiv</a:t>
            </a:r>
            <a:r>
              <a:rPr lang="en-US" sz="1100" i="1" dirty="0"/>
              <a:t>, abs/1912.11460</a:t>
            </a:r>
            <a:r>
              <a:rPr lang="en-US" sz="11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C7B182-16A7-1BAC-928B-00E826CBBCE7}"/>
              </a:ext>
            </a:extLst>
          </p:cNvPr>
          <p:cNvSpPr txBox="1"/>
          <p:nvPr/>
        </p:nvSpPr>
        <p:spPr>
          <a:xfrm>
            <a:off x="838200" y="4308684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sz="1800" dirty="0">
                <a:effectLst/>
              </a:rPr>
              <a:t>They need to be as near as possible to the decision boundary between two classes i.e., their DNN’s classification scores (probabilities) be as close as possible. </a:t>
            </a:r>
          </a:p>
          <a:p>
            <a:endParaRPr lang="en-US" dirty="0"/>
          </a:p>
          <a:p>
            <a:r>
              <a:rPr lang="en-US" sz="1800" dirty="0">
                <a:effectLst/>
              </a:rPr>
              <a:t>(b) Borderline instances need to be similar to the original (real) instances.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7B769-778F-380F-4A12-A54EF9070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965200"/>
            <a:ext cx="4478020" cy="272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6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7EDF63-223E-E1ED-CA7C-52BE6CCE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813435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E60A3-A030-ED0A-D007-392DEC8AA68D}"/>
              </a:ext>
            </a:extLst>
          </p:cNvPr>
          <p:cNvSpPr txBox="1"/>
          <p:nvPr/>
        </p:nvSpPr>
        <p:spPr>
          <a:xfrm>
            <a:off x="838200" y="1161523"/>
            <a:ext cx="104196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pPr marL="342900" indent="-342900">
              <a:buAutoNum type="arabicParenR"/>
            </a:pPr>
            <a:r>
              <a:rPr lang="en-US" dirty="0"/>
              <a:t>Use an instance from </a:t>
            </a:r>
            <a:r>
              <a:rPr lang="en-US" i="1" dirty="0">
                <a:solidFill>
                  <a:srgbClr val="FF0000"/>
                </a:solidFill>
              </a:rPr>
              <a:t>s</a:t>
            </a:r>
            <a:r>
              <a:rPr lang="en-US" dirty="0"/>
              <a:t> class to generate an instance which the DNN mis-classifies as </a:t>
            </a:r>
            <a:r>
              <a:rPr lang="en-US" i="1" dirty="0">
                <a:solidFill>
                  <a:srgbClr val="00B050"/>
                </a:solidFill>
              </a:rPr>
              <a:t>t</a:t>
            </a:r>
          </a:p>
          <a:p>
            <a:pPr marL="342900" indent="-342900">
              <a:buAutoNum type="arabicParenR"/>
            </a:pPr>
            <a:r>
              <a:rPr lang="en-US" dirty="0"/>
              <a:t>Use the instance generated in step 1 to produce another instance which the model classifies as an </a:t>
            </a:r>
            <a:r>
              <a:rPr lang="en-US" i="1" dirty="0">
                <a:solidFill>
                  <a:srgbClr val="FF0000"/>
                </a:solidFill>
              </a:rPr>
              <a:t>s</a:t>
            </a:r>
          </a:p>
          <a:p>
            <a:pPr marL="342900" indent="-342900">
              <a:buAutoNum type="arabicParenR"/>
            </a:pPr>
            <a:r>
              <a:rPr lang="en-US" dirty="0"/>
              <a:t>Apply bisection method to to identify instances for which model holds equal probability for different class</a:t>
            </a:r>
          </a:p>
          <a:p>
            <a:r>
              <a:rPr lang="en-US" dirty="0"/>
              <a:t>i.e. </a:t>
            </a:r>
            <a:r>
              <a:rPr lang="en-US" i="1" dirty="0"/>
              <a:t>f</a:t>
            </a:r>
            <a:r>
              <a:rPr lang="en-US" baseline="-25000" dirty="0"/>
              <a:t>s</a:t>
            </a:r>
            <a:r>
              <a:rPr lang="en-US" dirty="0"/>
              <a:t>(instance)=</a:t>
            </a:r>
            <a:r>
              <a:rPr lang="en-US" i="1" dirty="0"/>
              <a:t>f</a:t>
            </a:r>
            <a:r>
              <a:rPr lang="en-US" baseline="-25000" dirty="0"/>
              <a:t>t</a:t>
            </a:r>
            <a:r>
              <a:rPr lang="en-US" dirty="0"/>
              <a:t>(instance) ≈ 0.5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150F1A-C89B-943D-01B6-3E9082254BB4}"/>
              </a:ext>
            </a:extLst>
          </p:cNvPr>
          <p:cNvSpPr txBox="1"/>
          <p:nvPr/>
        </p:nvSpPr>
        <p:spPr>
          <a:xfrm>
            <a:off x="2022609" y="6553835"/>
            <a:ext cx="81467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Image credit</a:t>
            </a:r>
            <a:r>
              <a:rPr lang="en-US" sz="1100" dirty="0"/>
              <a:t>: Karimi, H., </a:t>
            </a:r>
            <a:r>
              <a:rPr lang="en-US" sz="1100" dirty="0" err="1"/>
              <a:t>Derr</a:t>
            </a:r>
            <a:r>
              <a:rPr lang="en-US" sz="1100" dirty="0"/>
              <a:t>, T., &amp; Tang, J. (2019). Characterizing the Decision Boundary of Deep Neural Networks. </a:t>
            </a:r>
            <a:r>
              <a:rPr lang="en-US" sz="1100" i="1" dirty="0" err="1"/>
              <a:t>ArXiv</a:t>
            </a:r>
            <a:r>
              <a:rPr lang="en-US" sz="1100" i="1" dirty="0"/>
              <a:t>, abs/1912.11460</a:t>
            </a:r>
            <a:r>
              <a:rPr lang="en-US" sz="11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EC3E6-B53C-B7A5-9BCF-59DA6D324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968" y="2670543"/>
            <a:ext cx="6976110" cy="3683681"/>
          </a:xfrm>
          <a:prstGeom prst="rect">
            <a:avLst/>
          </a:prstGeom>
        </p:spPr>
      </p:pic>
      <p:pic>
        <p:nvPicPr>
          <p:cNvPr id="16" name="Picture 2" descr="Autoencoder – TikZ.net">
            <a:extLst>
              <a:ext uri="{FF2B5EF4-FFF2-40B4-BE49-F238E27FC236}">
                <a16:creationId xmlns:a16="http://schemas.microsoft.com/office/drawing/2014/main" id="{D5045F15-7E66-D496-89AD-33FC1133A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09447">
            <a:off x="2945194" y="3782648"/>
            <a:ext cx="1011894" cy="70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Autoencoder – TikZ.net">
            <a:extLst>
              <a:ext uri="{FF2B5EF4-FFF2-40B4-BE49-F238E27FC236}">
                <a16:creationId xmlns:a16="http://schemas.microsoft.com/office/drawing/2014/main" id="{F5AFA225-76CD-DE3A-FDB9-14DD5997F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09447">
            <a:off x="5985305" y="3514276"/>
            <a:ext cx="862340" cy="60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3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7EDF63-223E-E1ED-CA7C-52BE6CCE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813435"/>
          </a:xfrm>
        </p:spPr>
        <p:txBody>
          <a:bodyPr/>
          <a:lstStyle/>
          <a:p>
            <a:r>
              <a:rPr lang="en-US" dirty="0"/>
              <a:t>Deep Dive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E60A3-A030-ED0A-D007-392DEC8AA68D}"/>
              </a:ext>
            </a:extLst>
          </p:cNvPr>
          <p:cNvSpPr txBox="1"/>
          <p:nvPr/>
        </p:nvSpPr>
        <p:spPr>
          <a:xfrm>
            <a:off x="838200" y="1161523"/>
            <a:ext cx="8530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pPr marL="342900" indent="-342900">
              <a:buAutoNum type="arabicParenR"/>
            </a:pPr>
            <a:r>
              <a:rPr lang="en-US" dirty="0"/>
              <a:t>Use an instance from </a:t>
            </a:r>
            <a:r>
              <a:rPr lang="en-US" i="1" dirty="0">
                <a:solidFill>
                  <a:srgbClr val="FF0000"/>
                </a:solidFill>
              </a:rPr>
              <a:t>s</a:t>
            </a:r>
            <a:r>
              <a:rPr lang="en-US" dirty="0"/>
              <a:t> class to generate an instance which the DNN mis-classifies as </a:t>
            </a:r>
            <a:r>
              <a:rPr lang="en-US" i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150F1A-C89B-943D-01B6-3E9082254BB4}"/>
              </a:ext>
            </a:extLst>
          </p:cNvPr>
          <p:cNvSpPr txBox="1"/>
          <p:nvPr/>
        </p:nvSpPr>
        <p:spPr>
          <a:xfrm>
            <a:off x="2022609" y="6553835"/>
            <a:ext cx="81467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Image credit</a:t>
            </a:r>
            <a:r>
              <a:rPr lang="en-US" sz="1100" dirty="0"/>
              <a:t>: Karimi, H., </a:t>
            </a:r>
            <a:r>
              <a:rPr lang="en-US" sz="1100" dirty="0" err="1"/>
              <a:t>Derr</a:t>
            </a:r>
            <a:r>
              <a:rPr lang="en-US" sz="1100" dirty="0"/>
              <a:t>, T., &amp; Tang, J. (2019). Characterizing the Decision Boundary of Deep Neural Networks. </a:t>
            </a:r>
            <a:r>
              <a:rPr lang="en-US" sz="1100" i="1" dirty="0" err="1"/>
              <a:t>ArXiv</a:t>
            </a:r>
            <a:r>
              <a:rPr lang="en-US" sz="1100" i="1" dirty="0"/>
              <a:t>, abs/1912.11460</a:t>
            </a:r>
            <a:r>
              <a:rPr lang="en-US" sz="11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EC3E6-B53C-B7A5-9BCF-59DA6D324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98" b="21352"/>
          <a:stretch/>
        </p:blipFill>
        <p:spPr>
          <a:xfrm>
            <a:off x="6959248" y="2272582"/>
            <a:ext cx="3078832" cy="3816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A6125B-2713-B6B6-2560-537EFCA86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40" y="1897497"/>
            <a:ext cx="5334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0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7EDF63-223E-E1ED-CA7C-52BE6CCE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813435"/>
          </a:xfrm>
        </p:spPr>
        <p:txBody>
          <a:bodyPr/>
          <a:lstStyle/>
          <a:p>
            <a:r>
              <a:rPr lang="en-US" dirty="0"/>
              <a:t>Deep Dive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E60A3-A030-ED0A-D007-392DEC8AA68D}"/>
              </a:ext>
            </a:extLst>
          </p:cNvPr>
          <p:cNvSpPr txBox="1"/>
          <p:nvPr/>
        </p:nvSpPr>
        <p:spPr>
          <a:xfrm>
            <a:off x="838200" y="1161523"/>
            <a:ext cx="9843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r>
              <a:rPr lang="en-US" dirty="0"/>
              <a:t>2)  Use the instance generated in step 1 to produce another instance which the model classifies as an </a:t>
            </a:r>
            <a:r>
              <a:rPr lang="en-US" i="1" dirty="0">
                <a:solidFill>
                  <a:srgbClr val="FF0000"/>
                </a:solidFill>
              </a:rPr>
              <a:t>s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150F1A-C89B-943D-01B6-3E9082254BB4}"/>
              </a:ext>
            </a:extLst>
          </p:cNvPr>
          <p:cNvSpPr txBox="1"/>
          <p:nvPr/>
        </p:nvSpPr>
        <p:spPr>
          <a:xfrm>
            <a:off x="2022609" y="6553835"/>
            <a:ext cx="81467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Image credit</a:t>
            </a:r>
            <a:r>
              <a:rPr lang="en-US" sz="1100" dirty="0"/>
              <a:t>: Karimi, H., </a:t>
            </a:r>
            <a:r>
              <a:rPr lang="en-US" sz="1100" dirty="0" err="1"/>
              <a:t>Derr</a:t>
            </a:r>
            <a:r>
              <a:rPr lang="en-US" sz="1100" dirty="0"/>
              <a:t>, T., &amp; Tang, J. (2019). Characterizing the Decision Boundary of Deep Neural Networks. </a:t>
            </a:r>
            <a:r>
              <a:rPr lang="en-US" sz="1100" i="1" dirty="0" err="1"/>
              <a:t>ArXiv</a:t>
            </a:r>
            <a:r>
              <a:rPr lang="en-US" sz="1100" i="1" dirty="0"/>
              <a:t>, abs/1912.11460</a:t>
            </a:r>
            <a:r>
              <a:rPr lang="en-US" sz="1100" dirty="0"/>
              <a:t>.</a:t>
            </a:r>
          </a:p>
        </p:txBody>
      </p:sp>
      <p:pic>
        <p:nvPicPr>
          <p:cNvPr id="5122" name="Picture 2" descr="Autoencoder – TikZ.net">
            <a:extLst>
              <a:ext uri="{FF2B5EF4-FFF2-40B4-BE49-F238E27FC236}">
                <a16:creationId xmlns:a16="http://schemas.microsoft.com/office/drawing/2014/main" id="{C278001B-5DE4-6D9B-6D06-B22EA9DDF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09447">
            <a:off x="8017790" y="3900235"/>
            <a:ext cx="1202513" cy="84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E0530F3-5991-3CE9-52AF-BBEFEE862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65" r="33729" b="20801"/>
          <a:stretch/>
        </p:blipFill>
        <p:spPr>
          <a:xfrm>
            <a:off x="7079630" y="2382008"/>
            <a:ext cx="3078832" cy="3877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294E03-3B36-E022-EF9E-3B403BEE7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040" y="1899408"/>
            <a:ext cx="5321300" cy="965200"/>
          </a:xfrm>
          <a:prstGeom prst="rect">
            <a:avLst/>
          </a:prstGeom>
        </p:spPr>
      </p:pic>
      <p:pic>
        <p:nvPicPr>
          <p:cNvPr id="8" name="Picture 2" descr="Autoencoder – TikZ.net">
            <a:extLst>
              <a:ext uri="{FF2B5EF4-FFF2-40B4-BE49-F238E27FC236}">
                <a16:creationId xmlns:a16="http://schemas.microsoft.com/office/drawing/2014/main" id="{F389FE11-8FA5-FF1D-F2BC-E3F848B87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18347">
            <a:off x="8641047" y="3536776"/>
            <a:ext cx="1202513" cy="84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95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6950</TotalTime>
  <Words>539</Words>
  <Application>Microsoft Macintosh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DNN Decision Boundaries in high dimensions</vt:lpstr>
      <vt:lpstr>Context</vt:lpstr>
      <vt:lpstr>Decision Boundary visualization</vt:lpstr>
      <vt:lpstr>Curse of dimension</vt:lpstr>
      <vt:lpstr>What alternatives we have?</vt:lpstr>
      <vt:lpstr>Objectives</vt:lpstr>
      <vt:lpstr>Overview</vt:lpstr>
      <vt:lpstr>Deep Dive</vt:lpstr>
      <vt:lpstr>Deep Dive</vt:lpstr>
      <vt:lpstr>Deep Dive</vt:lpstr>
      <vt:lpstr>Complexity of Decision boundary</vt:lpstr>
      <vt:lpstr>Performance Evaluation</vt:lpstr>
      <vt:lpstr>Performance Evaluation</vt:lpstr>
      <vt:lpstr>Performance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DNN Decision Boundary in high dimensions</dc:title>
  <dc:creator>Asiful Arefeen (Student)</dc:creator>
  <cp:lastModifiedBy>Asiful Arefeen (Student)</cp:lastModifiedBy>
  <cp:revision>3</cp:revision>
  <dcterms:created xsi:type="dcterms:W3CDTF">2022-09-05T23:31:55Z</dcterms:created>
  <dcterms:modified xsi:type="dcterms:W3CDTF">2022-09-12T07:27:14Z</dcterms:modified>
</cp:coreProperties>
</file>