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9"/>
    <p:restoredTop sz="96240"/>
  </p:normalViewPr>
  <p:slideViewPr>
    <p:cSldViewPr snapToGrid="0">
      <p:cViewPr varScale="1">
        <p:scale>
          <a:sx n="125" d="100"/>
          <a:sy n="125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ACBC-B65C-E762-71EE-BADDF7C97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6B378-818F-8634-17D2-45A0BAD75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E863E-F722-464F-9F1E-A28FB958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5C6E-28A6-7449-9E27-92F2B4FF1561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6B4AA-1B41-FC87-F4B0-1EAE6188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E0A46-632D-18E9-539D-9E41E401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3042-AD9E-D645-8A00-568B14F36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2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7049-D204-0AE9-33F6-F97690F0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DCC20-6F24-96D8-927B-110856ABA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69B0D-D9F5-4D39-803C-148AAA99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5C6E-28A6-7449-9E27-92F2B4FF1561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FCB00-09BB-0624-FA50-4469F792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C184C-8574-4F05-677F-C20D5E30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3042-AD9E-D645-8A00-568B14F36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5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C7A4D-01CA-915C-9EA9-04E6449C1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FD6BC-BC29-A1B4-642D-BE01D225E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982FB-74C3-56F8-CBE2-AE095054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5C6E-28A6-7449-9E27-92F2B4FF1561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74D1A-D1CE-BC1B-2F45-91BE1B7D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9A267-5EBD-D6D1-C182-4A0F7A58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3042-AD9E-D645-8A00-568B14F36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7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B71F-5159-E60A-76F1-670EB2A8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F18F-826F-58CB-897F-F52A38AF6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3F42-FC5F-38AE-DD73-8BBDA3C8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5C6E-28A6-7449-9E27-92F2B4FF1561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39175-BC76-D739-1A33-4FE59969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31460-2F99-F545-4E5A-51CA54D0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3042-AD9E-D645-8A00-568B14F36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85CF-5DEF-538D-721D-110179CA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D7470-DCC9-C73E-380A-F8EFAA4D3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1D536-6E97-8197-8435-200FEA4F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5C6E-28A6-7449-9E27-92F2B4FF1561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84A9B-9E9C-9C14-B74F-137AC5F2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7BD96-2848-7AFA-8DBD-FB815479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3042-AD9E-D645-8A00-568B14F36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4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FCFA-A701-2C18-B543-DB8E74C5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B485E-FADF-40C5-054E-A890AC61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9236B-ED1E-A304-D128-9686E0EE2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59C10-E210-9154-78ED-523E3D0C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5C6E-28A6-7449-9E27-92F2B4FF1561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A7EEF-2F98-3C02-DE4C-B82854B1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373D7-C878-2339-5464-96A20B47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3042-AD9E-D645-8A00-568B14F36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6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D6E7-A2A8-F511-B6F1-D9489F5E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CB6A4-08C5-8A60-6055-F7164D53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D8F68-D346-8F96-1406-87F6D8930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7E01E-39F0-6E39-61CD-85A1971A7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5A6E0-8281-17D1-AA65-6B544A921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DC8E3-FB9F-8AFE-E149-CBA5173D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5C6E-28A6-7449-9E27-92F2B4FF1561}" type="datetimeFigureOut">
              <a:rPr lang="en-US" smtClean="0"/>
              <a:t>9/4/23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3789A-3783-AAAF-86D6-732BE055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20A6A-4111-836D-160F-31EE38A9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3042-AD9E-D645-8A00-568B14F36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9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3103-F116-517E-C0D9-CC227E40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926F6-1C2C-90EE-7027-F093E72F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5C6E-28A6-7449-9E27-92F2B4FF1561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6C8F1-EFE2-DE44-2F98-76BF44FB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4E98C-4F78-3DE1-AF99-0934E0B1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3042-AD9E-D645-8A00-568B14F36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3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B03D3-EDCB-A7FD-9B50-18333FB3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5C6E-28A6-7449-9E27-92F2B4FF1561}" type="datetimeFigureOut">
              <a:rPr lang="en-US" smtClean="0"/>
              <a:t>9/4/23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7F701-B1C6-7977-D850-856F4827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73A4B-862C-660E-DAC4-EFBCD65C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3042-AD9E-D645-8A00-568B14F36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4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CBF1-D2E3-2C17-BE67-31D567987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F467-3606-2CC6-ED2D-06B7466BB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FD958-E1DA-6D8A-A59E-887A2CC0C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8796F-6A70-C7E9-B625-088AE34A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5C6E-28A6-7449-9E27-92F2B4FF1561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89472-2685-C901-7E38-D9757D24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C31FB-0EAA-E650-3B2A-9E1F13FD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3042-AD9E-D645-8A00-568B14F36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0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487B-CA17-C4A1-0832-F0EB53B4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6A49-48B3-C3F1-D034-6DD165FB4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6B812-7A10-0F79-9BFD-5CE6D029A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8A0A7-F858-9E32-5559-DA0F9A64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5C6E-28A6-7449-9E27-92F2B4FF1561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8BEDD-B167-DA59-1DCA-03F88C67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EDD55-7661-9ABB-A52B-10608B0F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3042-AD9E-D645-8A00-568B14F36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2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663F05-A8CC-0B71-52DA-52F88087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C7460-BB6B-A977-57F3-B6E066424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316A3-04A8-227D-B912-13A757402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45C6E-28A6-7449-9E27-92F2B4FF1561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8436-A248-C027-7F05-AA8B681C3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EF3D4-99F4-24E9-F92E-E7B74557E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63042-AD9E-D645-8A00-568B14F36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7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9D2B-F46D-88AF-9F80-4E7154F3B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8707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Explaining Machine Learning Classifiers through Diverse Counterfactual Explanations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1800" b="1" dirty="0"/>
              <a:t>Microsoft Corporation</a:t>
            </a:r>
            <a:br>
              <a:rPr lang="en-US" sz="1800" b="1" dirty="0"/>
            </a:br>
            <a:br>
              <a:rPr lang="en-US" sz="1200" b="1" dirty="0"/>
            </a:br>
            <a:r>
              <a:rPr lang="en-US" sz="1600" dirty="0">
                <a:solidFill>
                  <a:srgbClr val="0070C0"/>
                </a:solidFill>
              </a:rPr>
              <a:t>ACM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Conference on Fairness, Accountability, and Transparency (FAT* ’20)</a:t>
            </a:r>
            <a:br>
              <a:rPr lang="en-US" sz="1600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Cited </a:t>
            </a:r>
            <a:r>
              <a:rPr lang="en-US" sz="1600" b="1" dirty="0">
                <a:solidFill>
                  <a:srgbClr val="0070C0"/>
                </a:solidFill>
              </a:rPr>
              <a:t>710</a:t>
            </a:r>
            <a:r>
              <a:rPr lang="en-US" sz="1600" dirty="0">
                <a:solidFill>
                  <a:srgbClr val="0070C0"/>
                </a:solidFill>
              </a:rPr>
              <a:t> times</a:t>
            </a:r>
            <a:br>
              <a:rPr lang="en-US" sz="1400" dirty="0">
                <a:solidFill>
                  <a:srgbClr val="0070C0"/>
                </a:solidFill>
              </a:rPr>
            </a:b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128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2092-7C41-BB2D-2C6B-8C4F9C0C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196320" cy="803275"/>
          </a:xfrm>
        </p:spPr>
        <p:txBody>
          <a:bodyPr/>
          <a:lstStyle/>
          <a:p>
            <a:r>
              <a:rPr lang="en-US" dirty="0"/>
              <a:t>More Evaluation (from literature)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42F1-ADC3-B202-5D51-6A0C7741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1341120"/>
            <a:ext cx="11196320" cy="5151755"/>
          </a:xfrm>
        </p:spPr>
        <p:txBody>
          <a:bodyPr>
            <a:normAutofit/>
          </a:bodyPr>
          <a:lstStyle/>
          <a:p>
            <a:r>
              <a:rPr lang="en-US" sz="1800" b="1" dirty="0"/>
              <a:t>Sensitivity: </a:t>
            </a:r>
            <a:r>
              <a:rPr lang="en-US" sz="1800" dirty="0"/>
              <a:t>Feed the CFs to an external simulator and evaluate on the basis of their predicted class. Calculate sensitivity, F1 score, accuracy </a:t>
            </a:r>
            <a:r>
              <a:rPr lang="en-US" sz="1800" dirty="0" err="1"/>
              <a:t>etc</a:t>
            </a:r>
            <a:r>
              <a:rPr lang="en-US" sz="1800" dirty="0"/>
              <a:t>-</a:t>
            </a:r>
          </a:p>
          <a:p>
            <a:endParaRPr lang="en-US" sz="1800" b="1" dirty="0"/>
          </a:p>
          <a:p>
            <a:r>
              <a:rPr lang="en-US" sz="1800" b="1" dirty="0"/>
              <a:t>Preference Violation Penalty: </a:t>
            </a:r>
            <a:r>
              <a:rPr lang="en-US" sz="1800" dirty="0"/>
              <a:t>Assign higher penalty when a feature, that is preferred to remain unchanged, is changed.</a:t>
            </a:r>
          </a:p>
          <a:p>
            <a:endParaRPr lang="en-US" sz="1800" b="1" dirty="0"/>
          </a:p>
          <a:p>
            <a:endParaRPr lang="en-US" sz="1800" b="1" dirty="0"/>
          </a:p>
          <a:p>
            <a:r>
              <a:rPr lang="en-US" sz="1800" b="1" dirty="0"/>
              <a:t>Cover: </a:t>
            </a:r>
            <a:r>
              <a:rPr lang="en-US" sz="1800" dirty="0"/>
              <a:t>Fraction of the CFs that fall within the distribution of the training data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098472F-3375-21E2-086B-A7053747D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487" y="1639570"/>
            <a:ext cx="2309026" cy="605790"/>
          </a:xfrm>
          <a:prstGeom prst="rect">
            <a:avLst/>
          </a:prstGeom>
        </p:spPr>
      </p:pic>
      <p:pic>
        <p:nvPicPr>
          <p:cNvPr id="7" name="Picture 6" descr="A group of black letters&#10;&#10;Description automatically generated">
            <a:extLst>
              <a:ext uri="{FF2B5EF4-FFF2-40B4-BE49-F238E27FC236}">
                <a16:creationId xmlns:a16="http://schemas.microsoft.com/office/drawing/2014/main" id="{3CCB4B99-D40D-B7B4-84E4-84DF76783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640" y="2821253"/>
            <a:ext cx="3728720" cy="718237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4606A97-12D3-9279-4156-2A172B7E7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215" y="4100143"/>
            <a:ext cx="5449570" cy="7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22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2092-7C41-BB2D-2C6B-8C4F9C0C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196320" cy="80327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DB8FD00-7264-A9A3-8955-755A8E4F4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291" y="244080"/>
            <a:ext cx="9398589" cy="6369839"/>
          </a:xfrm>
        </p:spPr>
      </p:pic>
    </p:spTree>
    <p:extLst>
      <p:ext uri="{BB962C8B-B14F-4D97-AF65-F5344CB8AC3E}">
        <p14:creationId xmlns:p14="http://schemas.microsoft.com/office/powerpoint/2010/main" val="325457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D59CF8-82B4-2F78-B8AB-9D226D90CC13}"/>
              </a:ext>
            </a:extLst>
          </p:cNvPr>
          <p:cNvSpPr txBox="1"/>
          <p:nvPr/>
        </p:nvSpPr>
        <p:spPr>
          <a:xfrm>
            <a:off x="3657255" y="3136612"/>
            <a:ext cx="4877489" cy="58477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Counterfactual Explanations</a:t>
            </a:r>
          </a:p>
        </p:txBody>
      </p:sp>
    </p:spTree>
    <p:extLst>
      <p:ext uri="{BB962C8B-B14F-4D97-AF65-F5344CB8AC3E}">
        <p14:creationId xmlns:p14="http://schemas.microsoft.com/office/powerpoint/2010/main" val="352079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2092-7C41-BB2D-2C6B-8C4F9C0C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196320" cy="803275"/>
          </a:xfrm>
        </p:spPr>
        <p:txBody>
          <a:bodyPr>
            <a:normAutofit/>
          </a:bodyPr>
          <a:lstStyle/>
          <a:p>
            <a:r>
              <a:rPr lang="en-US" sz="4400" dirty="0"/>
              <a:t>Introducing </a:t>
            </a:r>
            <a:r>
              <a:rPr lang="en-US" sz="4400" b="1" dirty="0"/>
              <a:t>Counterfactual Explanations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42F1-ADC3-B202-5D51-6A0C7741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1341120"/>
            <a:ext cx="11196320" cy="5151755"/>
          </a:xfrm>
        </p:spPr>
        <p:txBody>
          <a:bodyPr>
            <a:normAutofit/>
          </a:bodyPr>
          <a:lstStyle/>
          <a:p>
            <a:r>
              <a:rPr lang="en-US" sz="2000" dirty="0"/>
              <a:t>A different type of suggestion to topple the class</a:t>
            </a:r>
          </a:p>
          <a:p>
            <a:r>
              <a:rPr lang="en-US" sz="2000" dirty="0"/>
              <a:t>A counterfactual explanation is a perturbation of the input to generate a different output y by the same algorithm.</a:t>
            </a:r>
          </a:p>
          <a:p>
            <a:r>
              <a:rPr lang="en-US" sz="2000" dirty="0"/>
              <a:t>Loan approval-</a:t>
            </a:r>
          </a:p>
          <a:p>
            <a:endParaRPr lang="en-US" sz="2000" dirty="0"/>
          </a:p>
        </p:txBody>
      </p:sp>
      <p:pic>
        <p:nvPicPr>
          <p:cNvPr id="4" name="Picture 2" descr="Top Deep Learning Stickers for Android &amp; iOS | Gfycat">
            <a:extLst>
              <a:ext uri="{FF2B5EF4-FFF2-40B4-BE49-F238E27FC236}">
                <a16:creationId xmlns:a16="http://schemas.microsoft.com/office/drawing/2014/main" id="{6C56BB19-C507-0860-6B9F-B14A4E42E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270" y="258549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E4E1D1-3B30-C122-BC93-3C1E2DB8938F}"/>
              </a:ext>
            </a:extLst>
          </p:cNvPr>
          <p:cNvSpPr txBox="1"/>
          <p:nvPr/>
        </p:nvSpPr>
        <p:spPr>
          <a:xfrm>
            <a:off x="2560319" y="2433762"/>
            <a:ext cx="2947113" cy="20313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b="1" i="1" dirty="0"/>
              <a:t>age                               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26y</a:t>
            </a:r>
          </a:p>
          <a:p>
            <a:r>
              <a:rPr lang="en-US" b="1" i="1" dirty="0"/>
              <a:t>gender	                       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F</a:t>
            </a:r>
          </a:p>
          <a:p>
            <a:r>
              <a:rPr lang="en-US" b="1" i="1" dirty="0"/>
              <a:t>salary                        </a:t>
            </a:r>
            <a:r>
              <a:rPr lang="en-US" b="1" i="1" dirty="0">
                <a:solidFill>
                  <a:srgbClr val="0070C0"/>
                </a:solidFill>
              </a:rPr>
              <a:t>$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100k</a:t>
            </a:r>
            <a:r>
              <a:rPr lang="en-US" b="1" i="1" dirty="0"/>
              <a:t> </a:t>
            </a:r>
          </a:p>
          <a:p>
            <a:r>
              <a:rPr lang="en-US" b="1" i="1" dirty="0"/>
              <a:t>residency	 	 </a:t>
            </a:r>
            <a:r>
              <a:rPr lang="en-US" b="1" i="1" dirty="0">
                <a:solidFill>
                  <a:srgbClr val="0070C0"/>
                </a:solidFill>
              </a:rPr>
              <a:t>local</a:t>
            </a:r>
          </a:p>
          <a:p>
            <a:r>
              <a:rPr lang="en-US" b="1" i="1" dirty="0"/>
              <a:t>credit score               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700</a:t>
            </a:r>
          </a:p>
          <a:p>
            <a:r>
              <a:rPr lang="en-US" b="1" i="1" dirty="0"/>
              <a:t>loan amount     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1 million</a:t>
            </a:r>
          </a:p>
          <a:p>
            <a:r>
              <a:rPr lang="en-US" b="1" i="1" dirty="0"/>
              <a:t>loan term	  </a:t>
            </a:r>
            <a:r>
              <a:rPr lang="en-US" b="1" i="1" dirty="0">
                <a:solidFill>
                  <a:srgbClr val="0070C0"/>
                </a:solidFill>
              </a:rPr>
              <a:t>20y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B564FE-2F48-9A97-9C25-7310BC01C64D}"/>
              </a:ext>
            </a:extLst>
          </p:cNvPr>
          <p:cNvCxnSpPr/>
          <p:nvPr/>
        </p:nvCxnSpPr>
        <p:spPr>
          <a:xfrm>
            <a:off x="5608320" y="3423696"/>
            <a:ext cx="3619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7AEBC05-1AF3-8C3F-9BCE-1A1AE4584A8D}"/>
              </a:ext>
            </a:extLst>
          </p:cNvPr>
          <p:cNvSpPr txBox="1"/>
          <p:nvPr/>
        </p:nvSpPr>
        <p:spPr>
          <a:xfrm>
            <a:off x="7838402" y="3258080"/>
            <a:ext cx="2037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124A"/>
                </a:solidFill>
              </a:rPr>
              <a:t>Not approved</a:t>
            </a:r>
            <a:endParaRPr lang="en-US" dirty="0">
              <a:solidFill>
                <a:srgbClr val="FF124A"/>
              </a:solidFill>
            </a:endParaRPr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8F83C2DE-E735-96D6-6EAF-D68DBEFDE3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6" t="9931" r="10062" b="10657"/>
          <a:stretch/>
        </p:blipFill>
        <p:spPr bwMode="auto">
          <a:xfrm>
            <a:off x="6141720" y="4566696"/>
            <a:ext cx="137159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318B4E-9930-1F36-7BEE-E11D6A6475C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033876" y="4465087"/>
            <a:ext cx="0" cy="8636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35F89D-FE0B-59B3-1CA5-C27E61B93865}"/>
              </a:ext>
            </a:extLst>
          </p:cNvPr>
          <p:cNvCxnSpPr>
            <a:cxnSpLocks/>
          </p:cNvCxnSpPr>
          <p:nvPr/>
        </p:nvCxnSpPr>
        <p:spPr>
          <a:xfrm>
            <a:off x="4033876" y="5328696"/>
            <a:ext cx="19363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84578C-7861-1995-D431-7CEF583E9353}"/>
              </a:ext>
            </a:extLst>
          </p:cNvPr>
          <p:cNvSpPr txBox="1"/>
          <p:nvPr/>
        </p:nvSpPr>
        <p:spPr>
          <a:xfrm>
            <a:off x="8732520" y="6203930"/>
            <a:ext cx="595035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i="1" baseline="-25000" dirty="0"/>
              <a:t>T</a:t>
            </a:r>
            <a:r>
              <a:rPr lang="en-US" sz="2400" i="1" baseline="30000" dirty="0"/>
              <a:t>*</a:t>
            </a:r>
            <a:endParaRPr lang="en-US" sz="24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7228AB-079E-959C-07FA-CFB758DD13E0}"/>
              </a:ext>
            </a:extLst>
          </p:cNvPr>
          <p:cNvSpPr txBox="1"/>
          <p:nvPr/>
        </p:nvSpPr>
        <p:spPr>
          <a:xfrm>
            <a:off x="2999581" y="4379273"/>
            <a:ext cx="514885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i="1" baseline="-25000" dirty="0"/>
              <a:t>T</a:t>
            </a:r>
            <a:endParaRPr lang="en-US" sz="24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93D777-8230-6F41-DD21-8BC0C1602E1B}"/>
              </a:ext>
            </a:extLst>
          </p:cNvPr>
          <p:cNvSpPr txBox="1"/>
          <p:nvPr/>
        </p:nvSpPr>
        <p:spPr>
          <a:xfrm>
            <a:off x="7556480" y="4258274"/>
            <a:ext cx="2947113" cy="20313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b="1" i="1" dirty="0"/>
              <a:t>age                               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26y</a:t>
            </a:r>
          </a:p>
          <a:p>
            <a:r>
              <a:rPr lang="en-US" b="1" i="1" dirty="0"/>
              <a:t>gender	                       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F</a:t>
            </a:r>
          </a:p>
          <a:p>
            <a:r>
              <a:rPr lang="en-US" b="1" i="1" dirty="0"/>
              <a:t>salary                        </a:t>
            </a:r>
            <a:r>
              <a:rPr lang="en-US" b="1" i="1" dirty="0">
                <a:solidFill>
                  <a:srgbClr val="00B050"/>
                </a:solidFill>
              </a:rPr>
              <a:t>$150k </a:t>
            </a:r>
          </a:p>
          <a:p>
            <a:r>
              <a:rPr lang="en-US" b="1" i="1" dirty="0"/>
              <a:t>residency	 	 </a:t>
            </a:r>
            <a:r>
              <a:rPr lang="en-US" b="1" i="1" dirty="0">
                <a:solidFill>
                  <a:srgbClr val="0070C0"/>
                </a:solidFill>
              </a:rPr>
              <a:t>local</a:t>
            </a:r>
          </a:p>
          <a:p>
            <a:r>
              <a:rPr lang="en-US" b="1" i="1" dirty="0"/>
              <a:t>credit score               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700</a:t>
            </a:r>
          </a:p>
          <a:p>
            <a:r>
              <a:rPr lang="en-US" b="1" i="1" dirty="0"/>
              <a:t>loan amount     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1 million</a:t>
            </a:r>
          </a:p>
          <a:p>
            <a:r>
              <a:rPr lang="en-US" b="1" i="1" dirty="0"/>
              <a:t>loan term	  </a:t>
            </a:r>
            <a:r>
              <a:rPr lang="en-US" b="1" i="1" dirty="0">
                <a:solidFill>
                  <a:srgbClr val="0070C0"/>
                </a:solidFill>
              </a:rPr>
              <a:t>20y</a:t>
            </a:r>
          </a:p>
        </p:txBody>
      </p:sp>
    </p:spTree>
    <p:extLst>
      <p:ext uri="{BB962C8B-B14F-4D97-AF65-F5344CB8AC3E}">
        <p14:creationId xmlns:p14="http://schemas.microsoft.com/office/powerpoint/2010/main" val="22364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2092-7C41-BB2D-2C6B-8C4F9C0C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196320" cy="803275"/>
          </a:xfrm>
        </p:spPr>
        <p:txBody>
          <a:bodyPr/>
          <a:lstStyle/>
          <a:p>
            <a:r>
              <a:rPr lang="en-US" sz="4400" dirty="0"/>
              <a:t>Introducing </a:t>
            </a:r>
            <a:r>
              <a:rPr lang="en-US" sz="4400" b="1" dirty="0"/>
              <a:t>Counterfactual Explanations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42F1-ADC3-B202-5D51-6A0C7741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1341120"/>
            <a:ext cx="11196320" cy="5151755"/>
          </a:xfrm>
        </p:spPr>
        <p:txBody>
          <a:bodyPr/>
          <a:lstStyle/>
          <a:p>
            <a:r>
              <a:rPr lang="en-US" dirty="0"/>
              <a:t>University Admission</a:t>
            </a:r>
          </a:p>
        </p:txBody>
      </p:sp>
      <p:pic>
        <p:nvPicPr>
          <p:cNvPr id="4" name="Picture 2" descr="Top Deep Learning Stickers for Android &amp; iOS | Gfycat">
            <a:extLst>
              <a:ext uri="{FF2B5EF4-FFF2-40B4-BE49-F238E27FC236}">
                <a16:creationId xmlns:a16="http://schemas.microsoft.com/office/drawing/2014/main" id="{74F3CED2-08B1-17D8-8B29-78A208DEC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241277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5A7966-58DB-7219-D759-F145602DFEC2}"/>
              </a:ext>
            </a:extLst>
          </p:cNvPr>
          <p:cNvCxnSpPr/>
          <p:nvPr/>
        </p:nvCxnSpPr>
        <p:spPr>
          <a:xfrm>
            <a:off x="4876800" y="3250976"/>
            <a:ext cx="3619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6E3E3F8-BCC8-0B54-9174-F266150C00A6}"/>
              </a:ext>
            </a:extLst>
          </p:cNvPr>
          <p:cNvSpPr txBox="1"/>
          <p:nvPr/>
        </p:nvSpPr>
        <p:spPr>
          <a:xfrm>
            <a:off x="7106882" y="3085360"/>
            <a:ext cx="2037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124A"/>
                </a:solidFill>
              </a:rPr>
              <a:t>Not admitted</a:t>
            </a:r>
            <a:endParaRPr lang="en-US" dirty="0">
              <a:solidFill>
                <a:srgbClr val="FF124A"/>
              </a:solidFill>
            </a:endParaRPr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ED8A4030-C7BE-96A2-95A3-CB5739786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6" t="9931" r="10062" b="10657"/>
          <a:stretch/>
        </p:blipFill>
        <p:spPr bwMode="auto">
          <a:xfrm>
            <a:off x="5410200" y="4393976"/>
            <a:ext cx="137159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CA24C3-9881-7463-1D76-E93ECBC8877C}"/>
              </a:ext>
            </a:extLst>
          </p:cNvPr>
          <p:cNvCxnSpPr>
            <a:cxnSpLocks/>
          </p:cNvCxnSpPr>
          <p:nvPr/>
        </p:nvCxnSpPr>
        <p:spPr>
          <a:xfrm>
            <a:off x="2819757" y="4302528"/>
            <a:ext cx="0" cy="863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577F2D-3EAB-8206-CC5C-B12DD6C7D19D}"/>
              </a:ext>
            </a:extLst>
          </p:cNvPr>
          <p:cNvCxnSpPr>
            <a:cxnSpLocks/>
          </p:cNvCxnSpPr>
          <p:nvPr/>
        </p:nvCxnSpPr>
        <p:spPr>
          <a:xfrm>
            <a:off x="2819757" y="5155976"/>
            <a:ext cx="241899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27A6B0-148C-852C-5570-B69C9C9F8403}"/>
              </a:ext>
            </a:extLst>
          </p:cNvPr>
          <p:cNvSpPr txBox="1"/>
          <p:nvPr/>
        </p:nvSpPr>
        <p:spPr>
          <a:xfrm>
            <a:off x="8001000" y="6031210"/>
            <a:ext cx="595035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i="1" baseline="-25000" dirty="0"/>
              <a:t>T</a:t>
            </a:r>
            <a:r>
              <a:rPr lang="en-US" sz="2400" i="1" baseline="30000" dirty="0"/>
              <a:t>*</a:t>
            </a:r>
            <a:endParaRPr lang="en-US" sz="24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7FB142-CDCC-082C-3FF4-1B4E33956382}"/>
              </a:ext>
            </a:extLst>
          </p:cNvPr>
          <p:cNvSpPr txBox="1"/>
          <p:nvPr/>
        </p:nvSpPr>
        <p:spPr>
          <a:xfrm>
            <a:off x="2268061" y="4206553"/>
            <a:ext cx="514885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i="1" baseline="-25000" dirty="0"/>
              <a:t>T</a:t>
            </a:r>
            <a:endParaRPr lang="en-US" sz="24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0DF5B3-78AE-2AB1-A6C4-B156EFA8D4F2}"/>
              </a:ext>
            </a:extLst>
          </p:cNvPr>
          <p:cNvSpPr txBox="1"/>
          <p:nvPr/>
        </p:nvSpPr>
        <p:spPr>
          <a:xfrm>
            <a:off x="1593273" y="2284601"/>
            <a:ext cx="2722879" cy="20313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b="1" i="1" dirty="0"/>
              <a:t>GPA                               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3.90</a:t>
            </a:r>
          </a:p>
          <a:p>
            <a:r>
              <a:rPr lang="en-US" b="1" i="1" dirty="0"/>
              <a:t>Test score	    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100</a:t>
            </a:r>
          </a:p>
          <a:p>
            <a:r>
              <a:rPr lang="en-US" b="1" i="1" dirty="0"/>
              <a:t>Extra-curricular	     </a:t>
            </a:r>
            <a:r>
              <a:rPr lang="en-US" b="1" i="1" dirty="0">
                <a:solidFill>
                  <a:srgbClr val="0070C0"/>
                </a:solidFill>
              </a:rPr>
              <a:t>yes</a:t>
            </a:r>
          </a:p>
          <a:p>
            <a:r>
              <a:rPr lang="en-US" b="1" i="1" dirty="0"/>
              <a:t>sports	 	      </a:t>
            </a:r>
            <a:r>
              <a:rPr lang="en-US" b="1" i="1" dirty="0">
                <a:solidFill>
                  <a:srgbClr val="0070C0"/>
                </a:solidFill>
              </a:rPr>
              <a:t>no</a:t>
            </a:r>
          </a:p>
          <a:p>
            <a:r>
              <a:rPr lang="en-US" b="1" i="1" dirty="0"/>
              <a:t>Work exp.                      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1y</a:t>
            </a:r>
          </a:p>
          <a:p>
            <a:r>
              <a:rPr lang="en-US" b="1" i="1" dirty="0"/>
              <a:t>LOR score                      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  <a:p>
            <a:r>
              <a:rPr lang="en-US" b="1" i="1" dirty="0"/>
              <a:t>SOP score	     </a:t>
            </a:r>
            <a:r>
              <a:rPr lang="en-US" b="1" i="1" dirty="0">
                <a:solidFill>
                  <a:srgbClr val="0070C0"/>
                </a:solidFill>
              </a:rPr>
              <a:t>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DCD43-B60B-C1BA-2E9A-520DB4175BFE}"/>
              </a:ext>
            </a:extLst>
          </p:cNvPr>
          <p:cNvSpPr txBox="1"/>
          <p:nvPr/>
        </p:nvSpPr>
        <p:spPr>
          <a:xfrm>
            <a:off x="6888180" y="4064113"/>
            <a:ext cx="2722879" cy="20313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b="1" i="1" dirty="0"/>
              <a:t>GPA                               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3.90</a:t>
            </a:r>
          </a:p>
          <a:p>
            <a:r>
              <a:rPr lang="en-US" b="1" i="1" dirty="0"/>
              <a:t>Test score	    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100</a:t>
            </a:r>
          </a:p>
          <a:p>
            <a:r>
              <a:rPr lang="en-US" b="1" i="1" dirty="0"/>
              <a:t>Extra-curricular	     </a:t>
            </a:r>
            <a:r>
              <a:rPr lang="en-US" b="1" i="1" dirty="0">
                <a:solidFill>
                  <a:srgbClr val="0070C0"/>
                </a:solidFill>
              </a:rPr>
              <a:t>yes</a:t>
            </a:r>
          </a:p>
          <a:p>
            <a:r>
              <a:rPr lang="en-US" b="1" i="1" dirty="0"/>
              <a:t>sports	 	     </a:t>
            </a:r>
            <a:r>
              <a:rPr lang="en-US" b="1" i="1" dirty="0">
                <a:solidFill>
                  <a:srgbClr val="0070C0"/>
                </a:solidFill>
              </a:rPr>
              <a:t>no</a:t>
            </a:r>
          </a:p>
          <a:p>
            <a:r>
              <a:rPr lang="en-US" b="1" i="1" dirty="0"/>
              <a:t>Work exp.                      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1y</a:t>
            </a:r>
          </a:p>
          <a:p>
            <a:r>
              <a:rPr lang="en-US" b="1" i="1" dirty="0"/>
              <a:t>LOR score                       </a:t>
            </a:r>
            <a:r>
              <a:rPr lang="en-US" b="1" i="1" dirty="0">
                <a:solidFill>
                  <a:srgbClr val="00B050"/>
                </a:solidFill>
              </a:rPr>
              <a:t>30</a:t>
            </a:r>
          </a:p>
          <a:p>
            <a:r>
              <a:rPr lang="en-US" b="1" i="1" dirty="0"/>
              <a:t>SOP score	     </a:t>
            </a:r>
            <a:r>
              <a:rPr lang="en-US" b="1" i="1" dirty="0">
                <a:solidFill>
                  <a:srgbClr val="00B05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8079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2092-7C41-BB2D-2C6B-8C4F9C0C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196320" cy="803275"/>
          </a:xfrm>
        </p:spPr>
        <p:txBody>
          <a:bodyPr/>
          <a:lstStyle/>
          <a:p>
            <a:r>
              <a:rPr lang="en-US" sz="4400" dirty="0"/>
              <a:t>Introducing </a:t>
            </a:r>
            <a:r>
              <a:rPr lang="en-US" sz="4400" b="1" dirty="0"/>
              <a:t>Counterfactual Explanations</a:t>
            </a:r>
            <a:endParaRPr lang="en-US" dirty="0"/>
          </a:p>
        </p:txBody>
      </p:sp>
      <p:pic>
        <p:nvPicPr>
          <p:cNvPr id="13" name="Content Placeholder 12" descr="A diagram of income and income&#10;&#10;Description automatically generated">
            <a:extLst>
              <a:ext uri="{FF2B5EF4-FFF2-40B4-BE49-F238E27FC236}">
                <a16:creationId xmlns:a16="http://schemas.microsoft.com/office/drawing/2014/main" id="{BE116251-0E0A-D625-2EF8-9320B0902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003"/>
          <a:stretch/>
        </p:blipFill>
        <p:spPr>
          <a:xfrm>
            <a:off x="944880" y="1528286"/>
            <a:ext cx="9906679" cy="4699794"/>
          </a:xfrm>
        </p:spPr>
      </p:pic>
    </p:spTree>
    <p:extLst>
      <p:ext uri="{BB962C8B-B14F-4D97-AF65-F5344CB8AC3E}">
        <p14:creationId xmlns:p14="http://schemas.microsoft.com/office/powerpoint/2010/main" val="417811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2092-7C41-BB2D-2C6B-8C4F9C0C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196320" cy="803275"/>
          </a:xfrm>
        </p:spPr>
        <p:txBody>
          <a:bodyPr/>
          <a:lstStyle/>
          <a:p>
            <a:r>
              <a:rPr lang="en-US" dirty="0"/>
              <a:t>Conditions of counterfactual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42F1-ADC3-B202-5D51-6A0C7741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1341120"/>
            <a:ext cx="11196320" cy="5151755"/>
          </a:xfrm>
        </p:spPr>
        <p:txBody>
          <a:bodyPr/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Counterfactual Explanations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must satisfy several conditions-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Must flip/change the class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Proximity/Must be minimally distant from the test point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Must be realistic i.e. values must be within training data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Sparsity/Must reflect user’s preferences (which features to change or keep unchanged)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counterfactuals must be diverse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57C7796-2803-03FF-DB48-4C365295C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30" y="4661457"/>
            <a:ext cx="5894070" cy="855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1C163B-1644-26BD-9780-651AC9757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040" y="4929148"/>
            <a:ext cx="3318517" cy="4003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751332-5C5D-9AB9-B72C-41D169D59E99}"/>
              </a:ext>
            </a:extLst>
          </p:cNvPr>
          <p:cNvSpPr/>
          <p:nvPr/>
        </p:nvSpPr>
        <p:spPr>
          <a:xfrm>
            <a:off x="762000" y="3230880"/>
            <a:ext cx="1148080" cy="396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7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2092-7C41-BB2D-2C6B-8C4F9C0C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196320" cy="803275"/>
          </a:xfrm>
        </p:spPr>
        <p:txBody>
          <a:bodyPr/>
          <a:lstStyle/>
          <a:p>
            <a:r>
              <a:rPr lang="en-US" dirty="0"/>
              <a:t>The multi-objective optimization</a:t>
            </a:r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4279AFD-1EF7-D752-859C-DBD88FD53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410" y="1339137"/>
            <a:ext cx="5894070" cy="855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B46075-8143-4992-971B-93EC78913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520" y="1606828"/>
            <a:ext cx="3318517" cy="400329"/>
          </a:xfrm>
          <a:prstGeom prst="rect">
            <a:avLst/>
          </a:prstGeom>
        </p:spPr>
      </p:pic>
      <p:pic>
        <p:nvPicPr>
          <p:cNvPr id="7" name="Picture 6" descr="A white text with black text&#10;&#10;Description automatically generated">
            <a:extLst>
              <a:ext uri="{FF2B5EF4-FFF2-40B4-BE49-F238E27FC236}">
                <a16:creationId xmlns:a16="http://schemas.microsoft.com/office/drawing/2014/main" id="{59F8957C-7866-BBB2-092C-04A52F5E9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50" y="3013036"/>
            <a:ext cx="5182870" cy="1322447"/>
          </a:xfrm>
          <a:prstGeom prst="rect">
            <a:avLst/>
          </a:prstGeom>
        </p:spPr>
      </p:pic>
      <p:pic>
        <p:nvPicPr>
          <p:cNvPr id="9" name="Picture 8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867225CE-9074-A114-DAFF-C79BBAD94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765" y="4030637"/>
            <a:ext cx="3294380" cy="743668"/>
          </a:xfrm>
          <a:prstGeom prst="rect">
            <a:avLst/>
          </a:prstGeom>
        </p:spPr>
      </p:pic>
      <p:pic>
        <p:nvPicPr>
          <p:cNvPr id="11" name="Picture 10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0258B85D-9056-2089-CE32-933E625B3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7160" y="4691341"/>
            <a:ext cx="2815590" cy="701115"/>
          </a:xfrm>
          <a:prstGeom prst="rect">
            <a:avLst/>
          </a:prstGeom>
        </p:spPr>
      </p:pic>
      <p:pic>
        <p:nvPicPr>
          <p:cNvPr id="13" name="Picture 12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0488606E-97EE-C0BD-E319-3DF7C692117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471"/>
          <a:stretch/>
        </p:blipFill>
        <p:spPr>
          <a:xfrm>
            <a:off x="6958274" y="3152694"/>
            <a:ext cx="4808276" cy="743668"/>
          </a:xfrm>
          <a:prstGeom prst="rect">
            <a:avLst/>
          </a:prstGeom>
        </p:spPr>
      </p:pic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9ED76AA5-C6BE-7AEA-5617-C57D4F7EB171}"/>
              </a:ext>
            </a:extLst>
          </p:cNvPr>
          <p:cNvCxnSpPr>
            <a:cxnSpLocks/>
          </p:cNvCxnSpPr>
          <p:nvPr/>
        </p:nvCxnSpPr>
        <p:spPr>
          <a:xfrm rot="5400000">
            <a:off x="3549015" y="2299334"/>
            <a:ext cx="643891" cy="42672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9E5C6D-E7D0-4B3D-0651-E3E3D77EE16D}"/>
              </a:ext>
            </a:extLst>
          </p:cNvPr>
          <p:cNvCxnSpPr>
            <a:cxnSpLocks/>
          </p:cNvCxnSpPr>
          <p:nvPr/>
        </p:nvCxnSpPr>
        <p:spPr>
          <a:xfrm>
            <a:off x="6400800" y="2316480"/>
            <a:ext cx="0" cy="18999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B5C75A0-20C6-5971-4A83-3DE123EBA8FD}"/>
              </a:ext>
            </a:extLst>
          </p:cNvPr>
          <p:cNvCxnSpPr>
            <a:cxnSpLocks/>
          </p:cNvCxnSpPr>
          <p:nvPr/>
        </p:nvCxnSpPr>
        <p:spPr>
          <a:xfrm rot="5400000">
            <a:off x="8617115" y="2407399"/>
            <a:ext cx="1122960" cy="36763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ED75E7-4624-19EA-CF03-DD6F642340B6}"/>
                  </a:ext>
                </a:extLst>
              </p:cNvPr>
              <p:cNvSpPr txBox="1"/>
              <p:nvPr/>
            </p:nvSpPr>
            <p:spPr>
              <a:xfrm>
                <a:off x="497840" y="5441019"/>
                <a:ext cx="1126871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</a:rPr>
                  <a:t>Sparsity</a:t>
                </a:r>
                <a:r>
                  <a:rPr lang="en-US" sz="1800" dirty="0"/>
                  <a:t>: Only accept the change if it’s below a certain threshold, retain the original value otherwise. </a:t>
                </a:r>
              </a:p>
              <a:p>
                <a:r>
                  <a:rPr lang="en-US" sz="1800" dirty="0"/>
                  <a:t>Threshold: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𝑀𝐴𝐷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10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𝑝𝑒𝑟𝑐𝑒𝑛𝑡𝑖𝑙𝑒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ED75E7-4624-19EA-CF03-DD6F64234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40" y="5441019"/>
                <a:ext cx="11268710" cy="646331"/>
              </a:xfrm>
              <a:prstGeom prst="rect">
                <a:avLst/>
              </a:prstGeom>
              <a:blipFill>
                <a:blip r:embed="rId8"/>
                <a:stretch>
                  <a:fillRect l="-450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619902A-BF7C-143A-7BF6-E5410F744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835340"/>
              </p:ext>
            </p:extLst>
          </p:nvPr>
        </p:nvGraphicFramePr>
        <p:xfrm>
          <a:off x="6801155" y="5953202"/>
          <a:ext cx="4754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976">
                  <a:extLst>
                    <a:ext uri="{9D8B030D-6E8A-4147-A177-3AD203B41FA5}">
                      <a16:colId xmlns:a16="http://schemas.microsoft.com/office/drawing/2014/main" val="3169844171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3993429635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3969399664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3746326965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304180309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f</a:t>
                      </a:r>
                      <a:r>
                        <a:rPr lang="en-US" baseline="-25000" dirty="0"/>
                        <a:t>4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1125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8665F8-A595-AC9D-1275-A01360235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17919"/>
              </p:ext>
            </p:extLst>
          </p:nvPr>
        </p:nvGraphicFramePr>
        <p:xfrm>
          <a:off x="6801155" y="6344160"/>
          <a:ext cx="4754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976">
                  <a:extLst>
                    <a:ext uri="{9D8B030D-6E8A-4147-A177-3AD203B41FA5}">
                      <a16:colId xmlns:a16="http://schemas.microsoft.com/office/drawing/2014/main" val="3169844171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3993429635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3969399664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3746326965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304180309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f</a:t>
                      </a:r>
                      <a:r>
                        <a:rPr lang="en-US" baseline="-25000" dirty="0"/>
                        <a:t>4</a:t>
                      </a:r>
                      <a:endParaRPr lang="en-US" baseline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11253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B874962-8118-8958-CBB4-0522620D196A}"/>
              </a:ext>
            </a:extLst>
          </p:cNvPr>
          <p:cNvSpPr txBox="1"/>
          <p:nvPr/>
        </p:nvSpPr>
        <p:spPr>
          <a:xfrm>
            <a:off x="5511501" y="5991607"/>
            <a:ext cx="13099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Factual/test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9194BE-1E58-02AD-3A76-65B6801200F7}"/>
              </a:ext>
            </a:extLst>
          </p:cNvPr>
          <p:cNvSpPr txBox="1"/>
          <p:nvPr/>
        </p:nvSpPr>
        <p:spPr>
          <a:xfrm>
            <a:off x="5631726" y="6383569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Counterfactual</a:t>
            </a:r>
          </a:p>
        </p:txBody>
      </p:sp>
    </p:spTree>
    <p:extLst>
      <p:ext uri="{BB962C8B-B14F-4D97-AF65-F5344CB8AC3E}">
        <p14:creationId xmlns:p14="http://schemas.microsoft.com/office/powerpoint/2010/main" val="106392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2092-7C41-BB2D-2C6B-8C4F9C0C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196320" cy="803275"/>
          </a:xfrm>
        </p:spPr>
        <p:txBody>
          <a:bodyPr>
            <a:normAutofit/>
          </a:bodyPr>
          <a:lstStyle/>
          <a:p>
            <a:r>
              <a:rPr lang="en-US" dirty="0"/>
              <a:t>Optimization 						     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42F1-ADC3-B202-5D51-6A0C7741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1341120"/>
            <a:ext cx="4937760" cy="5151755"/>
          </a:xfrm>
        </p:spPr>
        <p:txBody>
          <a:bodyPr>
            <a:normAutofit/>
          </a:bodyPr>
          <a:lstStyle/>
          <a:p>
            <a:r>
              <a:rPr lang="en-US" sz="2000" dirty="0"/>
              <a:t>Optimized the comprehensive loss function using gradient descent </a:t>
            </a:r>
          </a:p>
          <a:p>
            <a:r>
              <a:rPr lang="en-US" sz="2000" dirty="0"/>
              <a:t>Objective function is non-convex</a:t>
            </a:r>
          </a:p>
          <a:p>
            <a:r>
              <a:rPr lang="en-US" sz="2000" dirty="0"/>
              <a:t>Might have multiple local minima</a:t>
            </a:r>
          </a:p>
          <a:p>
            <a:r>
              <a:rPr lang="en-US" sz="2000" dirty="0"/>
              <a:t>5000 iterations/until loss function converges</a:t>
            </a:r>
          </a:p>
          <a:p>
            <a:r>
              <a:rPr lang="en-US" sz="2000" dirty="0"/>
              <a:t>Initialize the counterfactual feature values randomly</a:t>
            </a:r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B47906-D9B1-F1C8-195A-2EC1DB590713}"/>
              </a:ext>
            </a:extLst>
          </p:cNvPr>
          <p:cNvSpPr txBox="1">
            <a:spLocks/>
          </p:cNvSpPr>
          <p:nvPr/>
        </p:nvSpPr>
        <p:spPr>
          <a:xfrm>
            <a:off x="5821680" y="1168400"/>
            <a:ext cx="5872480" cy="51517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0070C0"/>
                </a:solidFill>
              </a:rPr>
              <a:t>Adult-income dataset</a:t>
            </a:r>
          </a:p>
          <a:p>
            <a:r>
              <a:rPr lang="en-US" sz="1400" dirty="0"/>
              <a:t>contains demographic, educational, and other information based on 1994 Census database</a:t>
            </a:r>
          </a:p>
          <a:p>
            <a:r>
              <a:rPr lang="en-US" sz="1400" dirty="0"/>
              <a:t>8 features: hours per week, education level, occupation, work class, race, age, marital status, and sex. The ML model’s task is to classify whether an individual’s income is over $50, 000.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b="1" dirty="0">
                <a:solidFill>
                  <a:srgbClr val="0070C0"/>
                </a:solidFill>
              </a:rPr>
              <a:t>Lending Club</a:t>
            </a:r>
          </a:p>
          <a:p>
            <a:r>
              <a:rPr lang="en-US" sz="1400" dirty="0"/>
              <a:t>five years (2007-2011) data on loans given by </a:t>
            </a:r>
            <a:r>
              <a:rPr lang="en-US" sz="1400" dirty="0" err="1"/>
              <a:t>LendingClub</a:t>
            </a:r>
            <a:endParaRPr lang="en-US" sz="1400" dirty="0"/>
          </a:p>
          <a:p>
            <a:r>
              <a:rPr lang="en-US" sz="1400" dirty="0"/>
              <a:t>8 features: employment years, annual income, number of open credit accounts, credit history, loan grade as decided by </a:t>
            </a:r>
            <a:r>
              <a:rPr lang="en-US" sz="1400" dirty="0" err="1"/>
              <a:t>LendingClub</a:t>
            </a:r>
            <a:r>
              <a:rPr lang="en-US" sz="1400" dirty="0"/>
              <a:t>, home ownership, purpose, and residency status. Model’s task is to predict prediction of whether an individual will pay back their loan</a:t>
            </a:r>
          </a:p>
          <a:p>
            <a:r>
              <a:rPr lang="en-US" sz="1800" b="1" dirty="0">
                <a:solidFill>
                  <a:srgbClr val="0070C0"/>
                </a:solidFill>
              </a:rPr>
              <a:t>German-Credit</a:t>
            </a:r>
          </a:p>
          <a:p>
            <a:r>
              <a:rPr lang="en-US" sz="1400" dirty="0"/>
              <a:t>contains information about individuals who took a loan from a particular bank. 20 features. Model predicts whether the person has a good or bad credit risk based on their attributes</a:t>
            </a:r>
            <a:endParaRPr lang="en-US" sz="2000" dirty="0"/>
          </a:p>
          <a:p>
            <a:r>
              <a:rPr lang="en-US" sz="1800" b="1" dirty="0">
                <a:solidFill>
                  <a:srgbClr val="0070C0"/>
                </a:solidFill>
              </a:rPr>
              <a:t>COMPAS</a:t>
            </a:r>
          </a:p>
          <a:p>
            <a:r>
              <a:rPr lang="en-US" sz="1400" dirty="0"/>
              <a:t>analysis on recidivism decisions in the United States. Decides bail based on predicting which of the bail applicants will recidivate in the next two years given 5 features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1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2092-7C41-BB2D-2C6B-8C4F9C0C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196320" cy="803275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42F1-ADC3-B202-5D51-6A0C7741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1341120"/>
            <a:ext cx="11196320" cy="5151755"/>
          </a:xfrm>
        </p:spPr>
        <p:txBody>
          <a:bodyPr>
            <a:normAutofit/>
          </a:bodyPr>
          <a:lstStyle/>
          <a:p>
            <a:r>
              <a:rPr lang="en-US" sz="1800" b="1" dirty="0"/>
              <a:t>Validity:</a:t>
            </a:r>
            <a:r>
              <a:rPr lang="en-US" sz="1800" dirty="0"/>
              <a:t> Validity is simply the fraction of examples returned by a method that are actually counterfactuals.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Proximity:</a:t>
            </a:r>
            <a:r>
              <a:rPr lang="en-US" sz="1800" dirty="0"/>
              <a:t> We define distance-based proximity separately for continuous and categorical features.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200" dirty="0"/>
          </a:p>
          <a:p>
            <a:r>
              <a:rPr lang="en-US" sz="1800" b="1" dirty="0"/>
              <a:t>Sparsity: </a:t>
            </a:r>
            <a:r>
              <a:rPr lang="en-US" sz="1800" dirty="0"/>
              <a:t>Captures the number of features that are different. We define sparsity as the number of changes between the original input and a generated counterfactual.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600" b="1" dirty="0"/>
              <a:t>Diversity:</a:t>
            </a:r>
            <a:r>
              <a:rPr lang="en-US" sz="1600" dirty="0"/>
              <a:t> Diversity for a set of counterfactual examples is the mean of the distances between each pair of examples.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DA9E64E-DC48-3D84-A2C3-391AF826B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930" y="1734820"/>
            <a:ext cx="5184140" cy="703211"/>
          </a:xfrm>
          <a:prstGeom prst="rect">
            <a:avLst/>
          </a:prstGeom>
        </p:spPr>
      </p:pic>
      <p:pic>
        <p:nvPicPr>
          <p:cNvPr id="7" name="Picture 6" descr="A black and white image of a mathematical equation&#10;&#10;Description automatically generated">
            <a:extLst>
              <a:ext uri="{FF2B5EF4-FFF2-40B4-BE49-F238E27FC236}">
                <a16:creationId xmlns:a16="http://schemas.microsoft.com/office/drawing/2014/main" id="{0FE93C22-25EB-16F8-179B-DD9E0F9D5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107" y="2749162"/>
            <a:ext cx="4375785" cy="1433576"/>
          </a:xfrm>
          <a:prstGeom prst="rect">
            <a:avLst/>
          </a:prstGeom>
        </p:spPr>
      </p:pic>
      <p:pic>
        <p:nvPicPr>
          <p:cNvPr id="9" name="Picture 8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B4C7EF43-8C11-5EE0-51E2-8E831854DC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40" b="-1"/>
          <a:stretch/>
        </p:blipFill>
        <p:spPr>
          <a:xfrm>
            <a:off x="4645658" y="4754880"/>
            <a:ext cx="2900681" cy="680720"/>
          </a:xfrm>
          <a:prstGeom prst="rect">
            <a:avLst/>
          </a:prstGeom>
        </p:spPr>
      </p:pic>
      <p:pic>
        <p:nvPicPr>
          <p:cNvPr id="11" name="Picture 10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B9A08F93-2AA6-48C1-4D51-F1965A7C4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686" y="5913120"/>
            <a:ext cx="3794627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4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679</Words>
  <Application>Microsoft Macintosh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Explaining Machine Learning Classifiers through Diverse Counterfactual Explanations Microsoft Corporation  ACM Conference on Fairness, Accountability, and Transparency (FAT* ’20) Cited 710 times </vt:lpstr>
      <vt:lpstr>PowerPoint Presentation</vt:lpstr>
      <vt:lpstr>Introducing Counterfactual Explanations</vt:lpstr>
      <vt:lpstr>Introducing Counterfactual Explanations</vt:lpstr>
      <vt:lpstr>Introducing Counterfactual Explanations</vt:lpstr>
      <vt:lpstr>Conditions of counterfactual explanations</vt:lpstr>
      <vt:lpstr>The multi-objective optimization</vt:lpstr>
      <vt:lpstr>Optimization             Datasets</vt:lpstr>
      <vt:lpstr>Evaluation</vt:lpstr>
      <vt:lpstr>More Evaluation (from literature)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Explaining Machine Learning Classifiers through Diverse Counterfactual Explanations Microsoft Corporation  Distilling a Neural Network Into a Soft Decision Tree Google Brain Team</dc:title>
  <dc:creator>Asiful Arefeen (Student)</dc:creator>
  <cp:lastModifiedBy>Asiful Arefeen (Student)</cp:lastModifiedBy>
  <cp:revision>7</cp:revision>
  <dcterms:created xsi:type="dcterms:W3CDTF">2023-08-30T06:00:58Z</dcterms:created>
  <dcterms:modified xsi:type="dcterms:W3CDTF">2023-09-05T00:17:16Z</dcterms:modified>
</cp:coreProperties>
</file>