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1"/>
    <p:restoredTop sz="96240"/>
  </p:normalViewPr>
  <p:slideViewPr>
    <p:cSldViewPr snapToGrid="0">
      <p:cViewPr>
        <p:scale>
          <a:sx n="125" d="100"/>
          <a:sy n="125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E207-8F3C-CD56-5F15-52260DD05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449B9-B754-F1A7-61D9-631A2F4D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3654-B227-E63A-5116-AF14CA11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BB5E-4638-D249-8F5D-45023F50CA7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12DD0-33A5-E035-9194-A103295E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90E8-D6D2-5E94-9712-9EE9DB70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0A-B3B2-1F48-B99C-188B022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13B9-071F-71E5-8A73-81A750C9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23FE3-0B16-289E-FCBA-EDBC6804E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6685-5D33-59E9-C1FF-0BEC4016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BB5E-4638-D249-8F5D-45023F50CA7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EADD-A8B8-AB06-7B8C-2441FC04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A0476-1386-EFBC-A6A0-24871561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0A-B3B2-1F48-B99C-188B022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CD3A3-4817-D51D-DDBB-AAAC389A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AD293-233E-13C7-8C17-58C91F4C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0D86-D87B-59E8-7FDD-F30A9532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BB5E-4638-D249-8F5D-45023F50CA7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D5569-088C-EC9E-CDE4-35A44068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A23C-1AB9-83C2-23E7-4AEAF364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0A-B3B2-1F48-B99C-188B022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36C5-9C00-D2D8-52EC-61250992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6353-3AE7-5417-25B9-C26E3CFF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449F-4AE0-6B66-EC06-6AFC64D7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BB5E-4638-D249-8F5D-45023F50CA7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9A68-7600-0824-0B5D-9BA986B1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0979D-F33E-617B-DEBF-96E478DC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0A-B3B2-1F48-B99C-188B022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5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6D89-F785-00F9-7E8C-2BE959A3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A8343-6D71-7674-F7CF-1DC44991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DBAC3-8667-625F-B2D4-5C07E8CF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BB5E-4638-D249-8F5D-45023F50CA7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352CF-4DEC-83BD-DFE4-4D9BEE69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D9F00-91E6-521A-278D-F210BEF1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0A-B3B2-1F48-B99C-188B022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1206-1465-1B51-3A1A-071A405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A652-ED15-79F0-7A68-0C696C6F2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105FE-FB4D-6952-ED61-B26552852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6F531-0426-80EA-604D-3F3066B7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BB5E-4638-D249-8F5D-45023F50CA7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D1007-402C-77CB-0F5E-7BF6B2C6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8B21-7762-FD79-4772-00A739A9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0A-B3B2-1F48-B99C-188B022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C75D-C751-6BAC-E699-53FE449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73CA9-B0A0-48EA-3CFD-B0D5C124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D6F9F-797C-7BD3-6AFB-46819FE64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22E22-E36A-9AF2-13F6-F54DC55B6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AE474-DFA8-2C79-4A42-38DA048DD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21221-5E0B-6D6C-774A-4A143DA6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BB5E-4638-D249-8F5D-45023F50CA7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7867B-6DCD-0958-9EE5-862DE125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88615-AD35-7490-D4CC-92AC62B1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0A-B3B2-1F48-B99C-188B022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D109-66F6-7915-85AD-C69201B7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54E44-8E47-6700-1A86-E88BB741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BB5E-4638-D249-8F5D-45023F50CA7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3A964-59E2-8B1A-178A-0726D3EA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BA691-9CA8-5E99-08AB-BCDCCA03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0A-B3B2-1F48-B99C-188B022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6426A-185D-AC0F-EACA-C3FE3299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BB5E-4638-D249-8F5D-45023F50CA7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AA5BD-89A3-ED39-1345-019FCBA3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45627-A2A6-8BB6-8675-12847FC2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0A-B3B2-1F48-B99C-188B022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DDFA-0977-69BB-92DA-B53C7226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139E-5290-AB00-540A-D7B9B89E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CDD62-1D00-D1A5-C13E-F4386C7FB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31FD8-3FAF-FB8F-F571-483787E9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BB5E-4638-D249-8F5D-45023F50CA7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8702-98A1-A1DB-8477-E992C5C8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30E86-643E-25A5-0D9D-A674158C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0A-B3B2-1F48-B99C-188B022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B1FF-0067-04C8-0FB0-5C4B5AA4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D9879-B949-915F-90AD-0C8B7B13E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B0A11-508C-B4A6-F686-47F3DE867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F9938-A908-8992-3F19-3B27F837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BB5E-4638-D249-8F5D-45023F50CA7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202E9-4C5D-67AA-E455-FFD4375D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5D0F9-8E2A-2412-4BCB-239FE91F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A90A-B3B2-1F48-B99C-188B022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6A666-E69B-8ECD-036E-37031E1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18732-E0EB-207B-8F82-BD1803C4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0BF5-7AEF-4AD7-5E79-E826470B8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6BB5E-4638-D249-8F5D-45023F50CA7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5C90-A258-9BA7-A97C-2377B1DE6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CC4EA-24D1-875B-76A9-0A7295523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A90A-B3B2-1F48-B99C-188B022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2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4BCE-43EB-36B0-C4A6-FD617A06E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903" y="1122363"/>
            <a:ext cx="10576193" cy="2387600"/>
          </a:xfrm>
        </p:spPr>
        <p:txBody>
          <a:bodyPr>
            <a:normAutofit/>
          </a:bodyPr>
          <a:lstStyle/>
          <a:p>
            <a:r>
              <a:rPr lang="en-US" sz="6600" dirty="0"/>
              <a:t>﻿</a:t>
            </a:r>
            <a:r>
              <a:rPr lang="en-US" sz="3200" dirty="0"/>
              <a:t>Augmented Experiment in Material Engineering Using Machine Learning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89914-7DFA-978A-36BF-74AA09F3B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AAAI-21</a:t>
            </a:r>
          </a:p>
        </p:txBody>
      </p:sp>
    </p:spTree>
    <p:extLst>
      <p:ext uri="{BB962C8B-B14F-4D97-AF65-F5344CB8AC3E}">
        <p14:creationId xmlns:p14="http://schemas.microsoft.com/office/powerpoint/2010/main" val="161978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7855-AEF7-5E45-FE95-5C5E48F7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26" name="Picture 2" descr="RED PIGMENT">
            <a:extLst>
              <a:ext uri="{FF2B5EF4-FFF2-40B4-BE49-F238E27FC236}">
                <a16:creationId xmlns:a16="http://schemas.microsoft.com/office/drawing/2014/main" id="{A5E0BCC1-01F3-E031-D667-9A898302F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62" y="179506"/>
            <a:ext cx="2423160" cy="24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0AE515-D44B-C43D-9200-09CA8B377A6F}"/>
              </a:ext>
            </a:extLst>
          </p:cNvPr>
          <p:cNvSpPr txBox="1"/>
          <p:nvPr/>
        </p:nvSpPr>
        <p:spPr>
          <a:xfrm>
            <a:off x="4812649" y="2313662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pigment</a:t>
            </a:r>
          </a:p>
        </p:txBody>
      </p:sp>
      <p:pic>
        <p:nvPicPr>
          <p:cNvPr id="1028" name="Picture 4" descr="A bar of iron costs $5, made into horseshoes its worth is $12, made into  needles its worth is $3500, made into balance springs for watches, its  worth is $300,000. Your own">
            <a:extLst>
              <a:ext uri="{FF2B5EF4-FFF2-40B4-BE49-F238E27FC236}">
                <a16:creationId xmlns:a16="http://schemas.microsoft.com/office/drawing/2014/main" id="{88859735-F934-5004-2AB0-703608A2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03" y="1748665"/>
            <a:ext cx="2237839" cy="151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EECA8C-3BFE-94C3-8484-187393C0D9FC}"/>
              </a:ext>
            </a:extLst>
          </p:cNvPr>
          <p:cNvSpPr txBox="1"/>
          <p:nvPr/>
        </p:nvSpPr>
        <p:spPr>
          <a:xfrm>
            <a:off x="7539349" y="3261444"/>
            <a:ext cx="9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Iron bar</a:t>
            </a:r>
          </a:p>
        </p:txBody>
      </p:sp>
      <p:pic>
        <p:nvPicPr>
          <p:cNvPr id="1030" name="Picture 6" descr="Calamine Images – Browse 456 Stock Photos, Vectors, and Video | Adobe Stock">
            <a:extLst>
              <a:ext uri="{FF2B5EF4-FFF2-40B4-BE49-F238E27FC236}">
                <a16:creationId xmlns:a16="http://schemas.microsoft.com/office/drawing/2014/main" id="{8FD6DE3F-4FB5-DD39-214C-9B0320BA0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724" y="157996"/>
            <a:ext cx="2454275" cy="196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AF2085-6A4C-9FB8-305F-DA9E9BEFD8B0}"/>
              </a:ext>
            </a:extLst>
          </p:cNvPr>
          <p:cNvSpPr txBox="1"/>
          <p:nvPr/>
        </p:nvSpPr>
        <p:spPr>
          <a:xfrm>
            <a:off x="9825803" y="2135723"/>
            <a:ext cx="161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Calamine oxide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E933F-5D47-B99D-9071-4B64392DD204}"/>
              </a:ext>
            </a:extLst>
          </p:cNvPr>
          <p:cNvSpPr txBox="1"/>
          <p:nvPr/>
        </p:nvSpPr>
        <p:spPr>
          <a:xfrm>
            <a:off x="838200" y="1257895"/>
            <a:ext cx="3748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Properties to follow:</a:t>
            </a:r>
          </a:p>
          <a:p>
            <a:r>
              <a:rPr lang="en-US" dirty="0"/>
              <a:t>﻿heat flow, absorbed moisture,</a:t>
            </a:r>
          </a:p>
          <a:p>
            <a:r>
              <a:rPr lang="en-US" dirty="0"/>
              <a:t>sample purge flow, degradation point,</a:t>
            </a:r>
          </a:p>
          <a:p>
            <a:r>
              <a:rPr lang="en-US" dirty="0">
                <a:solidFill>
                  <a:srgbClr val="FF0000"/>
                </a:solidFill>
              </a:rPr>
              <a:t>temperature</a:t>
            </a:r>
            <a:r>
              <a:rPr lang="en-US" dirty="0"/>
              <a:t> of the mixture, 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mass</a:t>
            </a:r>
            <a:r>
              <a:rPr lang="en-US" dirty="0"/>
              <a:t> of the mixture.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BEA4B8-4DF8-D885-0972-2719F8725DE2}"/>
              </a:ext>
            </a:extLst>
          </p:cNvPr>
          <p:cNvCxnSpPr/>
          <p:nvPr/>
        </p:nvCxnSpPr>
        <p:spPr>
          <a:xfrm>
            <a:off x="6472054" y="1462663"/>
            <a:ext cx="670560" cy="47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206A9C-1523-0516-35EA-58C925C415BE}"/>
              </a:ext>
            </a:extLst>
          </p:cNvPr>
          <p:cNvCxnSpPr>
            <a:cxnSpLocks/>
          </p:cNvCxnSpPr>
          <p:nvPr/>
        </p:nvCxnSpPr>
        <p:spPr>
          <a:xfrm flipH="1">
            <a:off x="8779584" y="1333619"/>
            <a:ext cx="55271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A0EC42E-5A32-D071-E9DE-8CDFEFEEA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61444"/>
            <a:ext cx="4514406" cy="3361791"/>
          </a:xfrm>
          <a:prstGeom prst="rect">
            <a:avLst/>
          </a:prstGeom>
        </p:spPr>
      </p:pic>
      <p:pic>
        <p:nvPicPr>
          <p:cNvPr id="16" name="Picture 15" descr="Chart, radar chart, surface chart&#10;&#10;Description automatically generated">
            <a:extLst>
              <a:ext uri="{FF2B5EF4-FFF2-40B4-BE49-F238E27FC236}">
                <a16:creationId xmlns:a16="http://schemas.microsoft.com/office/drawing/2014/main" id="{213AB89A-4D93-CF00-8E71-96F6AC1D9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553" y="3973698"/>
            <a:ext cx="5544062" cy="25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7855-AEF7-5E45-FE95-5C5E48F7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6489-38E3-0EAA-CFED-A55E3AD2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/>
          <a:lstStyle/>
          <a:p>
            <a:r>
              <a:rPr lang="en-US" dirty="0"/>
              <a:t>﻿frame an application of material engineering into a setting and </a:t>
            </a:r>
            <a:r>
              <a:rPr lang="en-US" dirty="0">
                <a:solidFill>
                  <a:srgbClr val="FF0000"/>
                </a:solidFill>
              </a:rPr>
              <a:t>reduce the number of real experiments using domain analytical models</a:t>
            </a:r>
          </a:p>
          <a:p>
            <a:r>
              <a:rPr lang="en-US" dirty="0"/>
              <a:t>﻿</a:t>
            </a:r>
            <a:r>
              <a:rPr lang="en-US" dirty="0">
                <a:solidFill>
                  <a:srgbClr val="00B0F0"/>
                </a:solidFill>
              </a:rPr>
              <a:t>novel approach for incorporating domain</a:t>
            </a:r>
            <a:r>
              <a:rPr lang="en-US" dirty="0"/>
              <a:t> analytical models via regularization-like terms.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49C5D52-BB11-9FCF-C083-1C5C5165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0620"/>
            <a:ext cx="4953000" cy="3688404"/>
          </a:xfrm>
          <a:prstGeom prst="rect">
            <a:avLst/>
          </a:prstGeom>
        </p:spPr>
      </p:pic>
      <p:pic>
        <p:nvPicPr>
          <p:cNvPr id="5" name="Picture 4" descr="Chart, radar chart, surface chart&#10;&#10;Description automatically generated">
            <a:extLst>
              <a:ext uri="{FF2B5EF4-FFF2-40B4-BE49-F238E27FC236}">
                <a16:creationId xmlns:a16="http://schemas.microsoft.com/office/drawing/2014/main" id="{CFE75731-78CB-A70D-E5D5-A39186F34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3" y="3973698"/>
            <a:ext cx="5544062" cy="25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0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7855-AEF7-5E45-FE95-5C5E48F7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6489-38E3-0EAA-CFED-A55E3AD2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000" dirty="0"/>
              <a:t>Real industrial dataset</a:t>
            </a:r>
          </a:p>
          <a:p>
            <a:r>
              <a:rPr lang="en-US" sz="2000" dirty="0"/>
              <a:t>Characteristics of individual elements (Red pigment and calamine)</a:t>
            </a:r>
          </a:p>
          <a:p>
            <a:r>
              <a:rPr lang="en-US" sz="2000" dirty="0"/>
              <a:t>Characteristics of the iron + red pigment + calamine compound</a:t>
            </a:r>
          </a:p>
          <a:p>
            <a:r>
              <a:rPr lang="en-US" sz="2000" dirty="0"/>
              <a:t>Data segmented by composition of calamine {5, 10, 15, 20, 25, 35}%</a:t>
            </a:r>
          </a:p>
          <a:p>
            <a:endParaRPr lang="en-US" sz="2000" dirty="0"/>
          </a:p>
          <a:p>
            <a:r>
              <a:rPr lang="en-US" sz="2000" dirty="0"/>
              <a:t>Predict </a:t>
            </a:r>
            <a:r>
              <a:rPr lang="en-US" sz="2000" dirty="0">
                <a:solidFill>
                  <a:srgbClr val="FF0000"/>
                </a:solidFill>
              </a:rPr>
              <a:t>temperature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B0F0"/>
                </a:solidFill>
              </a:rPr>
              <a:t>mass</a:t>
            </a:r>
          </a:p>
          <a:p>
            <a:endParaRPr lang="en-US" sz="1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649CBE-3291-183A-34FD-15FF74BC52E1}"/>
              </a:ext>
            </a:extLst>
          </p:cNvPr>
          <p:cNvCxnSpPr>
            <a:cxnSpLocks/>
          </p:cNvCxnSpPr>
          <p:nvPr/>
        </p:nvCxnSpPr>
        <p:spPr>
          <a:xfrm>
            <a:off x="1899920" y="5394960"/>
            <a:ext cx="53431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A776A3-A687-0B15-C377-52544B658273}"/>
              </a:ext>
            </a:extLst>
          </p:cNvPr>
          <p:cNvCxnSpPr>
            <a:cxnSpLocks/>
          </p:cNvCxnSpPr>
          <p:nvPr/>
        </p:nvCxnSpPr>
        <p:spPr>
          <a:xfrm flipV="1">
            <a:off x="2590800" y="5262880"/>
            <a:ext cx="0" cy="264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724341-9B2B-F6D2-ED7B-26B36E1128CA}"/>
              </a:ext>
            </a:extLst>
          </p:cNvPr>
          <p:cNvCxnSpPr>
            <a:cxnSpLocks/>
          </p:cNvCxnSpPr>
          <p:nvPr/>
        </p:nvCxnSpPr>
        <p:spPr>
          <a:xfrm flipV="1">
            <a:off x="3316224" y="5252720"/>
            <a:ext cx="0" cy="264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ACA65F-E9DA-10D4-FF0A-F184065B2F92}"/>
              </a:ext>
            </a:extLst>
          </p:cNvPr>
          <p:cNvCxnSpPr>
            <a:cxnSpLocks/>
          </p:cNvCxnSpPr>
          <p:nvPr/>
        </p:nvCxnSpPr>
        <p:spPr>
          <a:xfrm flipV="1">
            <a:off x="4025900" y="5262880"/>
            <a:ext cx="0" cy="264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D334BB-44FB-5E02-01FF-4269032AF49A}"/>
              </a:ext>
            </a:extLst>
          </p:cNvPr>
          <p:cNvCxnSpPr>
            <a:cxnSpLocks/>
          </p:cNvCxnSpPr>
          <p:nvPr/>
        </p:nvCxnSpPr>
        <p:spPr>
          <a:xfrm flipV="1">
            <a:off x="4765040" y="5252720"/>
            <a:ext cx="0" cy="264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4D5B0-FA5D-208B-D348-0C88CA338F65}"/>
              </a:ext>
            </a:extLst>
          </p:cNvPr>
          <p:cNvCxnSpPr>
            <a:cxnSpLocks/>
          </p:cNvCxnSpPr>
          <p:nvPr/>
        </p:nvCxnSpPr>
        <p:spPr>
          <a:xfrm flipV="1">
            <a:off x="5402072" y="5262880"/>
            <a:ext cx="0" cy="264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7E4A43-58DD-97A5-7931-386BC53B0CF7}"/>
              </a:ext>
            </a:extLst>
          </p:cNvPr>
          <p:cNvCxnSpPr>
            <a:cxnSpLocks/>
          </p:cNvCxnSpPr>
          <p:nvPr/>
        </p:nvCxnSpPr>
        <p:spPr>
          <a:xfrm flipV="1">
            <a:off x="6581648" y="5252720"/>
            <a:ext cx="0" cy="264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854DA1-2093-8848-BB8A-CC4783FA0B30}"/>
              </a:ext>
            </a:extLst>
          </p:cNvPr>
          <p:cNvSpPr txBox="1"/>
          <p:nvPr/>
        </p:nvSpPr>
        <p:spPr>
          <a:xfrm>
            <a:off x="2439957" y="5516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6D311-79A1-F84F-FFF4-62BDEA8072F8}"/>
              </a:ext>
            </a:extLst>
          </p:cNvPr>
          <p:cNvSpPr txBox="1"/>
          <p:nvPr/>
        </p:nvSpPr>
        <p:spPr>
          <a:xfrm>
            <a:off x="3106872" y="55168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E199B-BC7C-42A6-800B-77B600BC22F9}"/>
              </a:ext>
            </a:extLst>
          </p:cNvPr>
          <p:cNvSpPr txBox="1"/>
          <p:nvPr/>
        </p:nvSpPr>
        <p:spPr>
          <a:xfrm>
            <a:off x="3816548" y="55168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554C63-CB20-FA0D-7974-0F4A503A7C9C}"/>
              </a:ext>
            </a:extLst>
          </p:cNvPr>
          <p:cNvSpPr txBox="1"/>
          <p:nvPr/>
        </p:nvSpPr>
        <p:spPr>
          <a:xfrm>
            <a:off x="4558250" y="55168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4D51-DA58-5BA2-DD32-A3F6C2CB1393}"/>
              </a:ext>
            </a:extLst>
          </p:cNvPr>
          <p:cNvSpPr txBox="1"/>
          <p:nvPr/>
        </p:nvSpPr>
        <p:spPr>
          <a:xfrm>
            <a:off x="5197319" y="55372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1FE01-A679-F546-AF6A-767E988BBE75}"/>
              </a:ext>
            </a:extLst>
          </p:cNvPr>
          <p:cNvSpPr txBox="1"/>
          <p:nvPr/>
        </p:nvSpPr>
        <p:spPr>
          <a:xfrm>
            <a:off x="6372296" y="55168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10497D-1924-B0EB-2ED5-70BB8D8EC1B2}"/>
              </a:ext>
            </a:extLst>
          </p:cNvPr>
          <p:cNvCxnSpPr>
            <a:cxnSpLocks/>
          </p:cNvCxnSpPr>
          <p:nvPr/>
        </p:nvCxnSpPr>
        <p:spPr>
          <a:xfrm>
            <a:off x="4135933" y="4719930"/>
            <a:ext cx="256032" cy="55311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A2F01F-6932-33D2-209D-2BBEF4FF4E3F}"/>
              </a:ext>
            </a:extLst>
          </p:cNvPr>
          <p:cNvCxnSpPr>
            <a:cxnSpLocks/>
          </p:cNvCxnSpPr>
          <p:nvPr/>
        </p:nvCxnSpPr>
        <p:spPr>
          <a:xfrm>
            <a:off x="6791000" y="4709769"/>
            <a:ext cx="300274" cy="5632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C46C09-17D2-1523-7C0A-335971418251}"/>
              </a:ext>
            </a:extLst>
          </p:cNvPr>
          <p:cNvSpPr txBox="1"/>
          <p:nvPr/>
        </p:nvSpPr>
        <p:spPr>
          <a:xfrm>
            <a:off x="3328337" y="4340437"/>
            <a:ext cx="139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region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72255A-DFB1-0885-6AB5-1C3F5BB8C276}"/>
              </a:ext>
            </a:extLst>
          </p:cNvPr>
          <p:cNvSpPr txBox="1"/>
          <p:nvPr/>
        </p:nvSpPr>
        <p:spPr>
          <a:xfrm>
            <a:off x="6022905" y="4350598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outside region</a:t>
            </a:r>
          </a:p>
        </p:txBody>
      </p:sp>
    </p:spTree>
    <p:extLst>
      <p:ext uri="{BB962C8B-B14F-4D97-AF65-F5344CB8AC3E}">
        <p14:creationId xmlns:p14="http://schemas.microsoft.com/office/powerpoint/2010/main" val="356212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7855-AEF7-5E45-FE95-5C5E48F7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6489-38E3-0EAA-CFED-A55E3AD2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000" dirty="0"/>
              <a:t>3 Fully connected layers</a:t>
            </a:r>
          </a:p>
          <a:p>
            <a:r>
              <a:rPr lang="en-US" sz="2000" dirty="0"/>
              <a:t>Regression model</a:t>
            </a:r>
          </a:p>
          <a:p>
            <a:r>
              <a:rPr lang="en-US" sz="2000" dirty="0"/>
              <a:t>1000 epochs</a:t>
            </a:r>
          </a:p>
          <a:p>
            <a:r>
              <a:rPr lang="en-US" sz="2000" dirty="0"/>
              <a:t>Adam optimizer with 0.0001 learning rate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Objective function: </a:t>
            </a:r>
            <a:r>
              <a:rPr lang="en-US" sz="2000" dirty="0"/>
              <a:t>Minimizing the mean squared error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8C4C00A-513D-EE5B-AE66-3E80AB6C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430" y="3219343"/>
            <a:ext cx="2432050" cy="712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44890F-3755-A7E2-89A8-A6A5011D8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08"/>
          <a:stretch/>
        </p:blipFill>
        <p:spPr>
          <a:xfrm>
            <a:off x="5431277" y="3293870"/>
            <a:ext cx="3114675" cy="3353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E3DF2A-B399-359E-9519-AFB5AC0431F7}"/>
              </a:ext>
            </a:extLst>
          </p:cNvPr>
          <p:cNvCxnSpPr/>
          <p:nvPr/>
        </p:nvCxnSpPr>
        <p:spPr>
          <a:xfrm>
            <a:off x="4356243" y="3719249"/>
            <a:ext cx="780836" cy="30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ADB4C6-F011-2DB9-F1D6-90B6FCD81EA8}"/>
              </a:ext>
            </a:extLst>
          </p:cNvPr>
          <p:cNvSpPr txBox="1"/>
          <p:nvPr/>
        </p:nvSpPr>
        <p:spPr>
          <a:xfrm>
            <a:off x="5170542" y="387336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Baseline model</a:t>
            </a:r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B181BFEF-BE02-6826-D78C-BAC03AF51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0" y="4168886"/>
            <a:ext cx="3415164" cy="6807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A61EA3-609C-C03F-F5EC-8233E0D3723B}"/>
              </a:ext>
            </a:extLst>
          </p:cNvPr>
          <p:cNvCxnSpPr>
            <a:cxnSpLocks/>
          </p:cNvCxnSpPr>
          <p:nvPr/>
        </p:nvCxnSpPr>
        <p:spPr>
          <a:xfrm>
            <a:off x="2776855" y="4650550"/>
            <a:ext cx="8287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591565-D2DB-D7EB-63F9-D695600B44C3}"/>
              </a:ext>
            </a:extLst>
          </p:cNvPr>
          <p:cNvCxnSpPr>
            <a:cxnSpLocks/>
          </p:cNvCxnSpPr>
          <p:nvPr/>
        </p:nvCxnSpPr>
        <p:spPr>
          <a:xfrm flipV="1">
            <a:off x="3760583" y="4495976"/>
            <a:ext cx="551358" cy="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26CD42-B1B3-70E1-FC9B-5E75D06CBB8C}"/>
              </a:ext>
            </a:extLst>
          </p:cNvPr>
          <p:cNvSpPr txBox="1"/>
          <p:nvPr/>
        </p:nvSpPr>
        <p:spPr>
          <a:xfrm>
            <a:off x="4311941" y="4259286"/>
            <a:ext cx="294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regularization term is the Main contribution</a:t>
            </a:r>
          </a:p>
        </p:txBody>
      </p:sp>
      <p:pic>
        <p:nvPicPr>
          <p:cNvPr id="20" name="Picture 19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5EB85B2A-24AE-FC47-7AFF-7FB5E6571C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41" r="8563" b="10388"/>
          <a:stretch/>
        </p:blipFill>
        <p:spPr>
          <a:xfrm>
            <a:off x="2093309" y="5115057"/>
            <a:ext cx="2714217" cy="8656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A7FB88-ABDC-CE4A-99E4-4447B4E9A208}"/>
              </a:ext>
            </a:extLst>
          </p:cNvPr>
          <p:cNvSpPr txBox="1"/>
          <p:nvPr/>
        </p:nvSpPr>
        <p:spPr>
          <a:xfrm>
            <a:off x="658819" y="5384899"/>
            <a:ext cx="147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Kinetic model</a:t>
            </a:r>
          </a:p>
        </p:txBody>
      </p:sp>
      <p:pic>
        <p:nvPicPr>
          <p:cNvPr id="25" name="Picture 2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C6F475C-67A3-FCE9-88DE-D0EC01752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830" y="5361905"/>
            <a:ext cx="2827265" cy="41265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09BBF4-80C1-99B2-6471-1A6342CA26E1}"/>
              </a:ext>
            </a:extLst>
          </p:cNvPr>
          <p:cNvCxnSpPr>
            <a:cxnSpLocks/>
          </p:cNvCxnSpPr>
          <p:nvPr/>
        </p:nvCxnSpPr>
        <p:spPr>
          <a:xfrm>
            <a:off x="4863868" y="5547902"/>
            <a:ext cx="35437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A2B5A6-878D-3C46-7D22-B22D455A7A5F}"/>
              </a:ext>
            </a:extLst>
          </p:cNvPr>
          <p:cNvSpPr txBox="1"/>
          <p:nvPr/>
        </p:nvSpPr>
        <p:spPr>
          <a:xfrm>
            <a:off x="4894837" y="4982547"/>
            <a:ext cx="5153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 any given calamine composition, exploit Penalty bounds</a:t>
            </a:r>
          </a:p>
        </p:txBody>
      </p:sp>
      <p:pic>
        <p:nvPicPr>
          <p:cNvPr id="31" name="Picture 3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2B5727B-6DCC-2A3E-8971-CCCBA588E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0100" y="5400142"/>
            <a:ext cx="1632371" cy="3527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803EBC0-10DC-C627-A929-E505E419B7B1}"/>
              </a:ext>
            </a:extLst>
          </p:cNvPr>
          <p:cNvSpPr txBox="1"/>
          <p:nvPr/>
        </p:nvSpPr>
        <p:spPr>
          <a:xfrm>
            <a:off x="8188046" y="5383568"/>
            <a:ext cx="186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At different temp.</a:t>
            </a:r>
          </a:p>
        </p:txBody>
      </p:sp>
      <p:pic>
        <p:nvPicPr>
          <p:cNvPr id="34" name="Picture 3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1B4D7C-F790-80C3-457F-6E7B20F0B7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9691" y="5881549"/>
            <a:ext cx="3979452" cy="78331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1D60E3-75D3-5F46-4B32-559293DE3431}"/>
              </a:ext>
            </a:extLst>
          </p:cNvPr>
          <p:cNvCxnSpPr/>
          <p:nvPr/>
        </p:nvCxnSpPr>
        <p:spPr>
          <a:xfrm>
            <a:off x="7297164" y="4232533"/>
            <a:ext cx="0" cy="770029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A649E5F-EA4A-4565-6F23-0DF936B42EC1}"/>
              </a:ext>
            </a:extLst>
          </p:cNvPr>
          <p:cNvSpPr txBox="1"/>
          <p:nvPr/>
        </p:nvSpPr>
        <p:spPr>
          <a:xfrm>
            <a:off x="9076664" y="4220626"/>
            <a:ext cx="245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Keeps values within the </a:t>
            </a:r>
          </a:p>
          <a:p>
            <a:r>
              <a:rPr lang="en-US" dirty="0"/>
              <a:t>range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DE711F-9E4C-B648-C665-A7459C0059B1}"/>
              </a:ext>
            </a:extLst>
          </p:cNvPr>
          <p:cNvSpPr/>
          <p:nvPr/>
        </p:nvSpPr>
        <p:spPr>
          <a:xfrm>
            <a:off x="8198778" y="365125"/>
            <a:ext cx="1469204" cy="2718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56C019-C185-CEE3-DAF4-153B9F44476F}"/>
              </a:ext>
            </a:extLst>
          </p:cNvPr>
          <p:cNvSpPr/>
          <p:nvPr/>
        </p:nvSpPr>
        <p:spPr>
          <a:xfrm>
            <a:off x="8198778" y="782002"/>
            <a:ext cx="1469204" cy="2718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9193D-2E9D-1E31-CAE6-6CDF3D955396}"/>
              </a:ext>
            </a:extLst>
          </p:cNvPr>
          <p:cNvSpPr/>
          <p:nvPr/>
        </p:nvSpPr>
        <p:spPr>
          <a:xfrm>
            <a:off x="8198778" y="1198879"/>
            <a:ext cx="1469204" cy="2718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E8CBFD-F83F-5BE0-E553-49A5B00F2FB6}"/>
              </a:ext>
            </a:extLst>
          </p:cNvPr>
          <p:cNvSpPr/>
          <p:nvPr/>
        </p:nvSpPr>
        <p:spPr>
          <a:xfrm>
            <a:off x="9247011" y="1887032"/>
            <a:ext cx="841942" cy="2718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17F9EC-3267-5DFF-A817-AEE44992FE5C}"/>
              </a:ext>
            </a:extLst>
          </p:cNvPr>
          <p:cNvSpPr/>
          <p:nvPr/>
        </p:nvSpPr>
        <p:spPr>
          <a:xfrm>
            <a:off x="7930207" y="1891219"/>
            <a:ext cx="841942" cy="2718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1BD716-3709-2C32-D2D2-2D308338576B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 flipH="1">
            <a:off x="8351178" y="1470752"/>
            <a:ext cx="582202" cy="42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EF79A-F745-C961-3B9E-C7FBBFD1E640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8933380" y="1470752"/>
            <a:ext cx="734602" cy="41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DE56697-18EA-6998-7EB1-9EFD6AAAE5E4}"/>
              </a:ext>
            </a:extLst>
          </p:cNvPr>
          <p:cNvSpPr txBox="1"/>
          <p:nvPr/>
        </p:nvSpPr>
        <p:spPr>
          <a:xfrm>
            <a:off x="7993902" y="183387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08E2A0-F36A-DAE1-7D29-5739E89D0744}"/>
              </a:ext>
            </a:extLst>
          </p:cNvPr>
          <p:cNvSpPr txBox="1"/>
          <p:nvPr/>
        </p:nvSpPr>
        <p:spPr>
          <a:xfrm>
            <a:off x="9338404" y="1842489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B2C5565-B1F1-1BE0-AE8E-A89307A1BCC9}"/>
              </a:ext>
            </a:extLst>
          </p:cNvPr>
          <p:cNvCxnSpPr/>
          <p:nvPr/>
        </p:nvCxnSpPr>
        <p:spPr>
          <a:xfrm>
            <a:off x="8933380" y="4224593"/>
            <a:ext cx="0" cy="770029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C1C72BF-13BD-BA87-66C1-707BC46DBAE6}"/>
              </a:ext>
            </a:extLst>
          </p:cNvPr>
          <p:cNvSpPr txBox="1"/>
          <p:nvPr/>
        </p:nvSpPr>
        <p:spPr>
          <a:xfrm>
            <a:off x="7468865" y="4228913"/>
            <a:ext cx="178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Defined from kinetic model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A555BEC-7A51-D84E-5630-344495E909FE}"/>
              </a:ext>
            </a:extLst>
          </p:cNvPr>
          <p:cNvCxnSpPr>
            <a:cxnSpLocks/>
          </p:cNvCxnSpPr>
          <p:nvPr/>
        </p:nvCxnSpPr>
        <p:spPr>
          <a:xfrm>
            <a:off x="7054466" y="6490145"/>
            <a:ext cx="414399" cy="27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4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1" grpId="0"/>
      <p:bldP spid="29" grpId="0"/>
      <p:bldP spid="32" grpId="0"/>
      <p:bldP spid="37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7855-AEF7-5E45-FE95-5C5E48F7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3A83ABD-F60E-581A-D612-D50ABB092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298" y="1279525"/>
            <a:ext cx="7759404" cy="5213350"/>
          </a:xfrm>
        </p:spPr>
      </p:pic>
    </p:spTree>
    <p:extLst>
      <p:ext uri="{BB962C8B-B14F-4D97-AF65-F5344CB8AC3E}">
        <p14:creationId xmlns:p14="http://schemas.microsoft.com/office/powerpoint/2010/main" val="18000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7855-AEF7-5E45-FE95-5C5E48F7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A3D05E1-A07C-E0BD-1B31-BA7D8FC19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9" b="2539"/>
          <a:stretch/>
        </p:blipFill>
        <p:spPr>
          <a:xfrm>
            <a:off x="2767232" y="261256"/>
            <a:ext cx="6657535" cy="64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7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7855-AEF7-5E45-FE95-5C5E48F7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0D36C3B-B33E-4987-015E-38630AB7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631910"/>
            <a:ext cx="7772400" cy="586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9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199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Augmented Experiment in Material Engineering Using Machine Learning</vt:lpstr>
      <vt:lpstr>Overview</vt:lpstr>
      <vt:lpstr>Objectives</vt:lpstr>
      <vt:lpstr>Dataset</vt:lpstr>
      <vt:lpstr>Model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Experiment in Material Engineering Using Machine Learning</dc:title>
  <dc:creator>Asiful Arefeen (Student)</dc:creator>
  <cp:lastModifiedBy>Asiful Arefeen (Student)</cp:lastModifiedBy>
  <cp:revision>3</cp:revision>
  <dcterms:created xsi:type="dcterms:W3CDTF">2022-12-21T03:11:14Z</dcterms:created>
  <dcterms:modified xsi:type="dcterms:W3CDTF">2022-12-22T01:53:01Z</dcterms:modified>
</cp:coreProperties>
</file>