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3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0"/>
    <p:restoredTop sz="96240"/>
  </p:normalViewPr>
  <p:slideViewPr>
    <p:cSldViewPr snapToGrid="0">
      <p:cViewPr varScale="1">
        <p:scale>
          <a:sx n="125" d="100"/>
          <a:sy n="125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B793-A78D-2527-405D-1C0BA15B1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B990-90CE-1A76-AB79-568E8AB01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9D0D-1163-B3B3-C36E-E0AC822D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79B3-EBB9-5C14-98F0-28CE7AE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2F80-7B68-29AE-C3EB-2F3C69DB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7D3E-DF04-6D7C-FBD4-3722213C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E0901-900A-4332-3D2B-2996C90F1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2E35-3471-93C3-48A7-95839B29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50EF-9B2F-1895-A0C4-90D1FE56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D798-FEB5-ACE5-F5A0-D095475D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E386-3D49-6B31-5518-A3CD30401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04187-1362-838A-2F30-9E2D9E6FD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E83C-D730-6766-5796-B5FC6743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DEA0-57DE-F750-235D-43F2EBFB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E64E-2F35-D574-E125-4786D463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4A92-E12A-88A1-9777-2C1601B6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995B-771A-FB53-B223-3C2D0278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261A0-190C-0C73-4D40-E5BA5CEF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3AED-926C-6A06-0E0C-54645356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16D4-6E6A-DB4E-452E-3D4E7021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0FE3-3F5F-A140-A739-C9BDE303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A6985-9DC4-5647-624A-37E50597A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D370-7A1D-E559-785B-C1CC760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7131-1B0A-4BB8-BB95-46604D65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C42F-336D-BF94-9461-322CF5F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1F27-C59D-51EC-339D-672FF048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A534-3A40-79B2-4ADB-94758E173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C6F8E-BC7C-32A7-B48B-FACCE0503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5FC37-A7AA-6E0F-C9DD-ED99377E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1A6F1-9D79-6273-5A2B-22B0511B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0197A-36D2-A79F-5593-3AAB979F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D2D6-868C-73D4-CB33-96CC1CE5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0810-B8C9-FDF9-2159-50B32BA6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D3B6E-9BD3-C79A-D57A-2A20105C7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14BDC-0114-8B20-F07A-0E7C74B28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0A999-99C7-B1FE-B1FD-77AE4975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0EBA5-A472-BDDB-C69F-7A626604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B0CA1-FD1B-02CD-8E06-A74254AB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68385-6316-1CC3-4AF7-1937349F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1223-FB08-17A7-E7F7-8C12E0D3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AE787-AD5E-5EEE-4412-B99C38A8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1A33A-DB65-B621-D138-708C2D57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34A6D-7C0D-983C-4E77-143F0ED6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690EE-4F3A-15A6-993E-73371AB3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1CF01-C437-30B5-35BF-ECF7C993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011FC-7D9B-E14F-6564-0627A135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78DD-D41D-E911-79F1-8E6FDA6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E223-427B-ED29-EDC3-7530D8FF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821CD-A4E7-3402-634F-C9A2EC0DE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CBCDE-65A6-95CF-5459-BB06E73F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5C58-EC24-A42F-ADA0-B33B51E6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A506-4960-5E8B-3C4B-329DD389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E7A4-4E0A-8545-1E5E-C7B3FB3D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CBCDB-7BA4-5F45-B87D-6F6EBD778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54D17-1A0D-9BB0-2DF1-4B3EF8AF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A9726-D3E1-2FCD-078D-0F92FE5D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65E00-FEDD-FEEC-7414-97EABB21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5F47-F0A0-4E19-1E3A-8188307F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93518-1A2F-8994-F992-09393830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1B718-79A8-7846-D6B1-C1BABB8A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A577F-27C0-BDF8-5317-122812180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0F5C-4B9D-354C-BC8C-C6E07BC995D9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E9FB-1949-5AA0-E699-E3BB0014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09F8-80B3-F282-696C-F9F257568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B71BE-D342-7747-9957-56D1E1E4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8345-65F9-3B98-2078-DC70644F1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﻿Entropy-based Logic Explanations of Neural Networks</a:t>
            </a:r>
            <a:br>
              <a:rPr lang="en-US" dirty="0"/>
            </a:br>
            <a:r>
              <a:rPr lang="en-US" sz="1600" dirty="0"/>
              <a:t>University of Cambridge (UK), </a:t>
            </a:r>
            <a:r>
              <a:rPr lang="en-US" sz="1600" dirty="0" err="1"/>
              <a:t>Universita</a:t>
            </a:r>
            <a:r>
              <a:rPr lang="en-US" sz="1600" dirty="0"/>
              <a:t> di Firenze (Italy), </a:t>
            </a:r>
            <a:r>
              <a:rPr lang="en-US" sz="1600" dirty="0" err="1"/>
              <a:t>Universita</a:t>
            </a:r>
            <a:r>
              <a:rPr lang="en-US" sz="1600" dirty="0"/>
              <a:t> di Siena (Italy), </a:t>
            </a:r>
            <a:r>
              <a:rPr lang="en-US" sz="1600" dirty="0" err="1"/>
              <a:t>Universite</a:t>
            </a:r>
            <a:r>
              <a:rPr lang="en-US" sz="1600" dirty="0"/>
              <a:t> Cote d’Azur (France)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51146-3F73-69E8-A41B-0FC154C3E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AAAI 22</a:t>
            </a:r>
          </a:p>
        </p:txBody>
      </p:sp>
    </p:spTree>
    <p:extLst>
      <p:ext uri="{BB962C8B-B14F-4D97-AF65-F5344CB8AC3E}">
        <p14:creationId xmlns:p14="http://schemas.microsoft.com/office/powerpoint/2010/main" val="252414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BD0A1D-AB36-5D33-BB01-FF9CF6B6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</a:t>
            </a:r>
          </a:p>
        </p:txBody>
      </p:sp>
      <p:pic>
        <p:nvPicPr>
          <p:cNvPr id="6" name="Picture 5" descr="A screenshot of a computer flowchart&#10;&#10;Description automatically generated with low confidence">
            <a:extLst>
              <a:ext uri="{FF2B5EF4-FFF2-40B4-BE49-F238E27FC236}">
                <a16:creationId xmlns:a16="http://schemas.microsoft.com/office/drawing/2014/main" id="{AA2743AE-D756-299B-DD23-F520F6379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8222"/>
          <a:stretch/>
        </p:blipFill>
        <p:spPr>
          <a:xfrm>
            <a:off x="792535" y="2326640"/>
            <a:ext cx="2245305" cy="2865120"/>
          </a:xfrm>
          <a:prstGeom prst="rect">
            <a:avLst/>
          </a:prstGeom>
        </p:spPr>
      </p:pic>
      <p:pic>
        <p:nvPicPr>
          <p:cNvPr id="7" name="Picture 6" descr="A screenshot of a computer flowchart&#10;&#10;Description automatically generated with low confidence">
            <a:extLst>
              <a:ext uri="{FF2B5EF4-FFF2-40B4-BE49-F238E27FC236}">
                <a16:creationId xmlns:a16="http://schemas.microsoft.com/office/drawing/2014/main" id="{71980A60-0603-3852-4B0D-285DFF58C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50000"/>
          <a:stretch/>
        </p:blipFill>
        <p:spPr>
          <a:xfrm>
            <a:off x="3383279" y="2044700"/>
            <a:ext cx="2245305" cy="3429000"/>
          </a:xfrm>
          <a:prstGeom prst="rect">
            <a:avLst/>
          </a:prstGeom>
        </p:spPr>
      </p:pic>
      <p:pic>
        <p:nvPicPr>
          <p:cNvPr id="8" name="Picture 7" descr="A screenshot of a computer flowchart&#10;&#10;Description automatically generated with low confidence">
            <a:extLst>
              <a:ext uri="{FF2B5EF4-FFF2-40B4-BE49-F238E27FC236}">
                <a16:creationId xmlns:a16="http://schemas.microsoft.com/office/drawing/2014/main" id="{67F4717A-5E51-8A6E-7D94-3AF54E76E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04" r="50000"/>
          <a:stretch/>
        </p:blipFill>
        <p:spPr>
          <a:xfrm>
            <a:off x="5974023" y="2044700"/>
            <a:ext cx="2245305" cy="3586480"/>
          </a:xfrm>
          <a:prstGeom prst="rect">
            <a:avLst/>
          </a:prstGeom>
        </p:spPr>
      </p:pic>
      <p:pic>
        <p:nvPicPr>
          <p:cNvPr id="9" name="Picture 8" descr="A screenshot of a computer flowchart&#10;&#10;Description automatically generated with low confidence">
            <a:extLst>
              <a:ext uri="{FF2B5EF4-FFF2-40B4-BE49-F238E27FC236}">
                <a16:creationId xmlns:a16="http://schemas.microsoft.com/office/drawing/2014/main" id="{652E01FA-8EB6-C7FA-A7DA-5C31D4E35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38" t="50000"/>
          <a:stretch/>
        </p:blipFill>
        <p:spPr>
          <a:xfrm>
            <a:off x="8656319" y="2202180"/>
            <a:ext cx="2346905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5A5508-0F03-5E6C-BB9C-F8CAB4302B64}"/>
              </a:ext>
            </a:extLst>
          </p:cNvPr>
          <p:cNvSpPr txBox="1"/>
          <p:nvPr/>
        </p:nvSpPr>
        <p:spPr>
          <a:xfrm>
            <a:off x="640135" y="5234543"/>
            <a:ext cx="3007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﻿Will we recover from ICU? (MIMIC-II)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D6974-744C-59C2-7F83-60DF74583B70}"/>
              </a:ext>
            </a:extLst>
          </p:cNvPr>
          <p:cNvSpPr txBox="1"/>
          <p:nvPr/>
        </p:nvSpPr>
        <p:spPr>
          <a:xfrm>
            <a:off x="3210559" y="5557708"/>
            <a:ext cx="259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﻿What kind of democracy are we living in? (V-Dem)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9F66D-5767-3704-F1E9-FDD6FE0B377C}"/>
              </a:ext>
            </a:extLst>
          </p:cNvPr>
          <p:cNvSpPr txBox="1"/>
          <p:nvPr/>
        </p:nvSpPr>
        <p:spPr>
          <a:xfrm>
            <a:off x="6065575" y="5634474"/>
            <a:ext cx="259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﻿What does parity mean? (MNIST Even/Odd)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5E3AD2-7ADD-CF96-D31F-1F381E63F327}"/>
              </a:ext>
            </a:extLst>
          </p:cNvPr>
          <p:cNvSpPr txBox="1"/>
          <p:nvPr/>
        </p:nvSpPr>
        <p:spPr>
          <a:xfrm>
            <a:off x="9276080" y="5647928"/>
            <a:ext cx="18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﻿What kind of bird is that? (CUB)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665833-02B5-C20E-1E26-4F67F6562568}"/>
              </a:ext>
            </a:extLst>
          </p:cNvPr>
          <p:cNvSpPr txBox="1"/>
          <p:nvPr/>
        </p:nvSpPr>
        <p:spPr>
          <a:xfrm>
            <a:off x="838200" y="1360924"/>
            <a:ext cx="99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40833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BD0A1D-AB36-5D33-BB01-FF9CF6B6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</a:t>
            </a:r>
          </a:p>
        </p:txBody>
      </p:sp>
      <p:pic>
        <p:nvPicPr>
          <p:cNvPr id="19" name="Picture 18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3CD2BF8B-C2E6-B2F5-A322-6325C656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41" y="4949204"/>
            <a:ext cx="9326918" cy="1379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92CA2-1862-F6D1-DD1A-647A5D22410E}"/>
              </a:ext>
            </a:extLst>
          </p:cNvPr>
          <p:cNvSpPr txBox="1"/>
          <p:nvPr/>
        </p:nvSpPr>
        <p:spPr>
          <a:xfrm>
            <a:off x="838200" y="1219200"/>
            <a:ext cx="982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Metrics</a:t>
            </a:r>
          </a:p>
          <a:p>
            <a:r>
              <a:rPr lang="en-US" dirty="0">
                <a:latin typeface="+mj-lt"/>
              </a:rPr>
              <a:t>﻿(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)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MODEL ACCURACY </a:t>
            </a:r>
            <a:r>
              <a:rPr lang="en-US" dirty="0">
                <a:latin typeface="+mj-lt"/>
              </a:rPr>
              <a:t>measures how well the explainer identifies the target classes on unseen data</a:t>
            </a:r>
          </a:p>
          <a:p>
            <a:r>
              <a:rPr lang="en-US" dirty="0">
                <a:latin typeface="+mj-lt"/>
              </a:rPr>
              <a:t>﻿(ii) The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EXPLANATION ACCURACY </a:t>
            </a:r>
            <a:r>
              <a:rPr lang="en-US" dirty="0">
                <a:latin typeface="+mj-lt"/>
              </a:rPr>
              <a:t>measures how well the extracted logic formulas identifies the target classes  </a:t>
            </a:r>
          </a:p>
          <a:p>
            <a:r>
              <a:rPr lang="en-US" dirty="0">
                <a:latin typeface="+mj-lt"/>
              </a:rPr>
              <a:t>﻿(iii) The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COMPLEXITY OF AN EXPLANATION </a:t>
            </a:r>
            <a:r>
              <a:rPr lang="en-US" dirty="0">
                <a:latin typeface="+mj-lt"/>
              </a:rPr>
              <a:t>is computed by standardizing the explanations in DNF and then by counting the number of terms of the standardized formula </a:t>
            </a:r>
          </a:p>
          <a:p>
            <a:r>
              <a:rPr lang="en-US" dirty="0">
                <a:latin typeface="+mj-lt"/>
              </a:rPr>
              <a:t>﻿(iv) The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FIDELITY OF AN EXPLANATION </a:t>
            </a:r>
            <a:r>
              <a:rPr lang="en-US" dirty="0">
                <a:latin typeface="+mj-lt"/>
              </a:rPr>
              <a:t>measures how well the extracted explanation matches the predictions obtained using the explainer </a:t>
            </a:r>
          </a:p>
          <a:p>
            <a:r>
              <a:rPr lang="en-US" dirty="0">
                <a:latin typeface="+mj-lt"/>
              </a:rPr>
              <a:t>﻿(v) The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RULE EXTRACTION TIME </a:t>
            </a:r>
            <a:r>
              <a:rPr lang="en-US" dirty="0">
                <a:latin typeface="+mj-lt"/>
              </a:rPr>
              <a:t>measures the time required to obtain an explanation from scratch</a:t>
            </a:r>
          </a:p>
          <a:p>
            <a:r>
              <a:rPr lang="en-US" dirty="0">
                <a:latin typeface="+mj-lt"/>
              </a:rPr>
              <a:t>﻿(vi) The </a:t>
            </a:r>
            <a:r>
              <a:rPr lang="en-US" b="1" dirty="0">
                <a:solidFill>
                  <a:schemeClr val="accent4"/>
                </a:solidFill>
                <a:latin typeface="+mj-lt"/>
              </a:rPr>
              <a:t>CONSISTENCY OF AN EXPLANATION </a:t>
            </a:r>
            <a:r>
              <a:rPr lang="en-US" dirty="0">
                <a:latin typeface="+mj-lt"/>
              </a:rPr>
              <a:t>measures the average similarity of the extracted explanations over the 5-fold cross validation runs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4CEC8-6C6D-D9EB-F7EE-D004D4A4D1A3}"/>
              </a:ext>
            </a:extLst>
          </p:cNvPr>
          <p:cNvSpPr txBox="1"/>
          <p:nvPr/>
        </p:nvSpPr>
        <p:spPr>
          <a:xfrm>
            <a:off x="690880" y="45798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MODEL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8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77F9-58DB-88EA-5FEF-159D46A2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6FE18F92-78CD-7C43-55E4-320498FDF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90" y="1595120"/>
            <a:ext cx="4568164" cy="1598404"/>
          </a:xfrm>
        </p:spPr>
      </p:pic>
      <p:pic>
        <p:nvPicPr>
          <p:cNvPr id="7" name="Picture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6B2393FA-275B-486F-A809-31475D4B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3223506"/>
            <a:ext cx="5147310" cy="3269369"/>
          </a:xfrm>
          <a:prstGeom prst="rect">
            <a:avLst/>
          </a:prstGeom>
        </p:spPr>
      </p:pic>
      <p:pic>
        <p:nvPicPr>
          <p:cNvPr id="9" name="Picture 8" descr="A picture containing screenshot, diagram, plot, line&#10;&#10;Description automatically generated">
            <a:extLst>
              <a:ext uri="{FF2B5EF4-FFF2-40B4-BE49-F238E27FC236}">
                <a16:creationId xmlns:a16="http://schemas.microsoft.com/office/drawing/2014/main" id="{153DA129-55D9-6A94-1DB2-057DA40C0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420" y="715962"/>
            <a:ext cx="5757380" cy="2163177"/>
          </a:xfrm>
          <a:prstGeom prst="rect">
            <a:avLst/>
          </a:prstGeom>
        </p:spPr>
      </p:pic>
      <p:pic>
        <p:nvPicPr>
          <p:cNvPr id="11" name="Picture 10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C82670C-5712-9447-1B9A-61E80EFDB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3223506"/>
            <a:ext cx="5757380" cy="3449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292B5C-D8E6-1697-6B08-D3F915D1D704}"/>
              </a:ext>
            </a:extLst>
          </p:cNvPr>
          <p:cNvSpPr txBox="1"/>
          <p:nvPr/>
        </p:nvSpPr>
        <p:spPr>
          <a:xfrm>
            <a:off x="111760" y="3151025"/>
            <a:ext cx="141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+mj-lt"/>
              </a:rPr>
              <a:t>COMPLEXITY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25DEE-5A51-A5BA-A017-BFF2B01C9536}"/>
              </a:ext>
            </a:extLst>
          </p:cNvPr>
          <p:cNvSpPr txBox="1"/>
          <p:nvPr/>
        </p:nvSpPr>
        <p:spPr>
          <a:xfrm>
            <a:off x="351790" y="1310992"/>
            <a:ext cx="1690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+mj-lt"/>
              </a:rPr>
              <a:t>CONSISTENCY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B5453-84C2-55EC-A858-43EE23B4E3BC}"/>
              </a:ext>
            </a:extLst>
          </p:cNvPr>
          <p:cNvSpPr txBox="1"/>
          <p:nvPr/>
        </p:nvSpPr>
        <p:spPr>
          <a:xfrm>
            <a:off x="5596420" y="531296"/>
            <a:ext cx="73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j-lt"/>
              </a:rPr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7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CBA7-E76B-1B00-FE8B-80AA88A9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Facts on Explainable AI (XAI)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1A9-3C56-0BF1-E216-30DDAFA3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Lawmakers are edging towards XAI for safety critical domains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US &gt;&gt; Algorithmic Accountability Act (2022) and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EU &gt;&gt; Right to Explanation (2018)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Concept based Neural Network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j-lt"/>
              </a:rPr>
              <a:t>Do not explain things based on very low-level features/pixels that doesn’t make any sense to the users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1"/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1"/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1"/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1"/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1"/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1"/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j-lt"/>
              </a:rPr>
              <a:t>Explain things in terms of human understandable features</a:t>
            </a:r>
          </a:p>
        </p:txBody>
      </p:sp>
      <p:pic>
        <p:nvPicPr>
          <p:cNvPr id="4" name="Picture 2" descr="Convolutional Neural Network: An Overview">
            <a:extLst>
              <a:ext uri="{FF2B5EF4-FFF2-40B4-BE49-F238E27FC236}">
                <a16:creationId xmlns:a16="http://schemas.microsoft.com/office/drawing/2014/main" id="{41DC4E0F-7C7F-8CA0-4E18-BE00E352F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3" b="26090"/>
          <a:stretch/>
        </p:blipFill>
        <p:spPr bwMode="auto">
          <a:xfrm>
            <a:off x="2776220" y="3354493"/>
            <a:ext cx="6375400" cy="20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CBA7-E76B-1B00-FE8B-80AA88A9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Facts on Explainable AI (XAI)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1A9-3C56-0BF1-E216-30DDAFA3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56794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Two types of explanations</a:t>
            </a:r>
          </a:p>
          <a:p>
            <a:pPr lvl="1"/>
            <a:r>
              <a:rPr lang="en-US" sz="2000" dirty="0">
                <a:latin typeface="+mj-lt"/>
              </a:rPr>
              <a:t>Post-hoc explanation of black-box models </a:t>
            </a:r>
          </a:p>
          <a:p>
            <a:pPr lvl="2"/>
            <a:r>
              <a:rPr lang="en-US" sz="1800" dirty="0">
                <a:latin typeface="+mj-lt"/>
              </a:rPr>
              <a:t>Has nothing to do with the model training</a:t>
            </a:r>
          </a:p>
          <a:p>
            <a:pPr lvl="2"/>
            <a:r>
              <a:rPr lang="en-US" sz="1800" dirty="0">
                <a:latin typeface="+mj-lt"/>
              </a:rPr>
              <a:t>Transfers knowledge to a simpler model – system loss OR tracks back to the gradients</a:t>
            </a:r>
          </a:p>
          <a:p>
            <a:pPr lvl="2"/>
            <a:r>
              <a:rPr lang="en-US" sz="1800" dirty="0">
                <a:latin typeface="+mj-lt"/>
              </a:rPr>
              <a:t>Finds or ranks the most relevant features used by the prediction model to make prediction</a:t>
            </a:r>
          </a:p>
          <a:p>
            <a:pPr lvl="2"/>
            <a:r>
              <a:rPr lang="en-US" sz="1800" dirty="0">
                <a:latin typeface="+mj-lt"/>
              </a:rPr>
              <a:t>Cannot explain how NNs compose those features to make decision</a:t>
            </a:r>
          </a:p>
          <a:p>
            <a:pPr lvl="2"/>
            <a:r>
              <a:rPr lang="en-US" sz="1800" dirty="0">
                <a:latin typeface="+mj-lt"/>
              </a:rPr>
              <a:t>Explanations are given based on input features</a:t>
            </a: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2000" dirty="0">
              <a:latin typeface="+mj-lt"/>
            </a:endParaRPr>
          </a:p>
          <a:p>
            <a:pPr marL="914400" lvl="2" indent="0">
              <a:buNone/>
            </a:pPr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</p:txBody>
      </p:sp>
      <p:pic>
        <p:nvPicPr>
          <p:cNvPr id="6" name="Picture 5" descr="A diagram of a stroke&#10;&#10;Description automatically generated with low confidence">
            <a:extLst>
              <a:ext uri="{FF2B5EF4-FFF2-40B4-BE49-F238E27FC236}">
                <a16:creationId xmlns:a16="http://schemas.microsoft.com/office/drawing/2014/main" id="{127D5619-26C2-5BF6-94EA-3F2FC71A9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" t="12508" r="1569" b="3969"/>
          <a:stretch/>
        </p:blipFill>
        <p:spPr>
          <a:xfrm>
            <a:off x="274320" y="3510280"/>
            <a:ext cx="7487920" cy="2286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7E33273-C383-CA1B-5798-B121FBF33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7" b="12937"/>
          <a:stretch/>
        </p:blipFill>
        <p:spPr bwMode="auto">
          <a:xfrm>
            <a:off x="7850615" y="3954628"/>
            <a:ext cx="4091152" cy="139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65B947-D9AC-0480-86F6-089D3811BD89}"/>
              </a:ext>
            </a:extLst>
          </p:cNvPr>
          <p:cNvSpPr txBox="1"/>
          <p:nvPr/>
        </p:nvSpPr>
        <p:spPr>
          <a:xfrm>
            <a:off x="2844800" y="536209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84780-219E-59DC-7137-1C8C47980C1F}"/>
              </a:ext>
            </a:extLst>
          </p:cNvPr>
          <p:cNvSpPr txBox="1"/>
          <p:nvPr/>
        </p:nvSpPr>
        <p:spPr>
          <a:xfrm>
            <a:off x="9571422" y="5351931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Grad-CAM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7391D62-0918-3449-3A79-977F9A45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394" y="0"/>
            <a:ext cx="390160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6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CBA7-E76B-1B00-FE8B-80AA88A9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Facts on Explainable AI (XAI)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1A9-3C56-0BF1-E216-30DDAFA3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56794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Two types of explanations</a:t>
            </a:r>
          </a:p>
          <a:p>
            <a:pPr lvl="1"/>
            <a:r>
              <a:rPr lang="en-US" sz="2000" b="1" dirty="0">
                <a:latin typeface="+mj-lt"/>
              </a:rPr>
              <a:t>Models interpretable by design</a:t>
            </a:r>
          </a:p>
          <a:p>
            <a:pPr lvl="2"/>
            <a:r>
              <a:rPr lang="en-US" sz="1800" dirty="0">
                <a:latin typeface="+mj-lt"/>
              </a:rPr>
              <a:t>End-to-end i.e. One model predicts and explains</a:t>
            </a:r>
          </a:p>
          <a:p>
            <a:pPr lvl="2"/>
            <a:r>
              <a:rPr lang="en-US" sz="1800" dirty="0">
                <a:latin typeface="+mj-lt"/>
              </a:rPr>
              <a:t>Explanation is optimized like model accuracy</a:t>
            </a:r>
          </a:p>
          <a:p>
            <a:pPr lvl="2"/>
            <a:r>
              <a:rPr lang="en-US" sz="1800" dirty="0">
                <a:latin typeface="+mj-lt"/>
              </a:rPr>
              <a:t>Concept based (explanations are based on human understandable features)</a:t>
            </a:r>
          </a:p>
          <a:p>
            <a:pPr lvl="2"/>
            <a:r>
              <a:rPr lang="en-US" sz="1800" b="1" dirty="0">
                <a:latin typeface="+mj-lt"/>
              </a:rPr>
              <a:t>Drawback:</a:t>
            </a:r>
            <a:r>
              <a:rPr lang="en-US" sz="1800" dirty="0">
                <a:latin typeface="+mj-lt"/>
              </a:rPr>
              <a:t> dimension of explanation could be very large depending on the cardinality of available concepts</a:t>
            </a:r>
          </a:p>
          <a:p>
            <a:pPr lvl="2"/>
            <a:endParaRPr lang="en-US" sz="18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2000" dirty="0">
              <a:latin typeface="+mj-lt"/>
            </a:endParaRPr>
          </a:p>
          <a:p>
            <a:pPr marL="914400" lvl="2" indent="0">
              <a:buNone/>
            </a:pPr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398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CBA7-E76B-1B00-FE8B-80AA88A9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1A9-3C56-0BF1-E216-30DDAFA3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280"/>
            <a:ext cx="10515600" cy="49987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Entropy based explanation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Explainable by design – not post-hoc explanation (imposes constraint on classifier architecture and learning process)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A layer in a neural network – a series of operations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Explanations are based on truth tables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Explanations for individual examples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+mj-lt"/>
              </a:rPr>
              <a:t>Y_1 happened because x_1 happened, x_2 did not happen, x_3 happened ….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Explanation for a whole target class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+mj-lt"/>
              </a:rPr>
              <a:t>Y_1 happens if (x_1 and x_3 happen) or (x_2, x_3 and x_4 happen) etc.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Evaluate the explanations based on 6 metrics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Matches performances of Black box models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Outperforms white box models (DT, LR) </a:t>
            </a:r>
            <a:endParaRPr lang="en-US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2000" dirty="0">
              <a:latin typeface="+mj-lt"/>
            </a:endParaRPr>
          </a:p>
          <a:p>
            <a:pPr marL="914400" lvl="2" indent="0">
              <a:buNone/>
            </a:pPr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</p:txBody>
      </p:sp>
      <p:pic>
        <p:nvPicPr>
          <p:cNvPr id="6" name="Picture 5" descr="A diagram of a network&#10;&#10;Description automatically generated with low confidence">
            <a:extLst>
              <a:ext uri="{FF2B5EF4-FFF2-40B4-BE49-F238E27FC236}">
                <a16:creationId xmlns:a16="http://schemas.microsoft.com/office/drawing/2014/main" id="{76624605-C104-32EC-6BA5-F6541DD9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746" y="134077"/>
            <a:ext cx="6085840" cy="204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9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CBA7-E76B-1B00-FE8B-80AA88A9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1A9-3C56-0BF1-E216-30DDAFA3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5679440"/>
          </a:xfrm>
        </p:spPr>
        <p:txBody>
          <a:bodyPr>
            <a:normAutofit/>
          </a:bodyPr>
          <a:lstStyle/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2000" dirty="0">
              <a:latin typeface="+mj-lt"/>
            </a:endParaRPr>
          </a:p>
          <a:p>
            <a:pPr marL="914400" lvl="2" indent="0">
              <a:buNone/>
            </a:pPr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</p:txBody>
      </p:sp>
      <p:pic>
        <p:nvPicPr>
          <p:cNvPr id="5" name="Picture 4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9D501E2F-55EA-E316-F288-42A3E2CD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29" y="1178560"/>
            <a:ext cx="5776741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text, diagram, screenshot, map&#10;&#10;Description automatically generated">
            <a:extLst>
              <a:ext uri="{FF2B5EF4-FFF2-40B4-BE49-F238E27FC236}">
                <a16:creationId xmlns:a16="http://schemas.microsoft.com/office/drawing/2014/main" id="{D0379531-ABEB-6D2B-9C24-6130BB64A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10" y="436369"/>
            <a:ext cx="5906090" cy="5985261"/>
          </a:xfrm>
        </p:spPr>
      </p:pic>
    </p:spTree>
    <p:extLst>
      <p:ext uri="{BB962C8B-B14F-4D97-AF65-F5344CB8AC3E}">
        <p14:creationId xmlns:p14="http://schemas.microsoft.com/office/powerpoint/2010/main" val="174364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agram, screenshot, map&#10;&#10;Description automatically generated">
            <a:extLst>
              <a:ext uri="{FF2B5EF4-FFF2-40B4-BE49-F238E27FC236}">
                <a16:creationId xmlns:a16="http://schemas.microsoft.com/office/drawing/2014/main" id="{5A90CB80-7206-804F-9870-D6095810A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10" y="436369"/>
            <a:ext cx="5906090" cy="5985261"/>
          </a:xfrm>
        </p:spPr>
      </p:pic>
      <p:pic>
        <p:nvPicPr>
          <p:cNvPr id="7" name="Picture 6" descr="A picture containing font, text, number, screenshot&#10;&#10;Description automatically generated">
            <a:extLst>
              <a:ext uri="{FF2B5EF4-FFF2-40B4-BE49-F238E27FC236}">
                <a16:creationId xmlns:a16="http://schemas.microsoft.com/office/drawing/2014/main" id="{4ADCD4BE-40BC-BB6D-6F07-E901649D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648" y="132421"/>
            <a:ext cx="1962109" cy="5097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27757D-8828-75D4-9B0E-DDFAD7DAC581}"/>
                  </a:ext>
                </a:extLst>
              </p:cNvPr>
              <p:cNvSpPr txBox="1"/>
              <p:nvPr/>
            </p:nvSpPr>
            <p:spPr>
              <a:xfrm>
                <a:off x="6417990" y="585537"/>
                <a:ext cx="5774010" cy="352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﻿The higher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400" dirty="0"/>
                  <a:t>, the higher the relevance of the concept j for the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27757D-8828-75D4-9B0E-DDFAD7DAC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990" y="585537"/>
                <a:ext cx="5774010" cy="352532"/>
              </a:xfrm>
              <a:prstGeom prst="rect">
                <a:avLst/>
              </a:prstGeom>
              <a:blipFill>
                <a:blip r:embed="rId4"/>
                <a:stretch>
                  <a:fillRect l="-21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F6D0E9-C861-0F8B-128F-6C2218CD6BA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600960" y="372150"/>
            <a:ext cx="4591905" cy="2896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B5857B-DB0C-F8AC-044F-29BBBFFBAF4B}"/>
              </a:ext>
            </a:extLst>
          </p:cNvPr>
          <p:cNvSpPr txBox="1"/>
          <p:nvPr/>
        </p:nvSpPr>
        <p:spPr>
          <a:xfrm>
            <a:off x="7192865" y="187484"/>
            <a:ext cx="281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Importance of each concept</a:t>
            </a:r>
          </a:p>
        </p:txBody>
      </p:sp>
      <p:pic>
        <p:nvPicPr>
          <p:cNvPr id="16" name="Picture 15" descr="A picture containing font, text, line, handwriting&#10;&#10;Description automatically generated">
            <a:extLst>
              <a:ext uri="{FF2B5EF4-FFF2-40B4-BE49-F238E27FC236}">
                <a16:creationId xmlns:a16="http://schemas.microsoft.com/office/drawing/2014/main" id="{83532783-3F7A-7AA2-AC3E-5CFDF992F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463" y="855572"/>
            <a:ext cx="1906571" cy="8388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5334A7-433E-BDB1-DA68-8CFA220F2BA4}"/>
              </a:ext>
            </a:extLst>
          </p:cNvPr>
          <p:cNvSpPr txBox="1"/>
          <p:nvPr/>
        </p:nvSpPr>
        <p:spPr>
          <a:xfrm>
            <a:off x="6417990" y="1108413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importance of each concept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C365E6-6EB3-45F9-0723-45B0CCD12F1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39339" y="1293079"/>
            <a:ext cx="4578651" cy="2478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BDD2C1-40CB-B230-52BC-BE5342C08D50}"/>
                  </a:ext>
                </a:extLst>
              </p:cNvPr>
              <p:cNvSpPr txBox="1"/>
              <p:nvPr/>
            </p:nvSpPr>
            <p:spPr>
              <a:xfrm>
                <a:off x="6091578" y="1666783"/>
                <a:ext cx="5970186" cy="980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﻿high temperature values (</a:t>
                </a:r>
                <a:r>
                  <a:rPr lang="en-US" dirty="0" err="1"/>
                  <a:t>τ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b="0" i="0" dirty="0">
                    <a:effectLst/>
                    <a:latin typeface="Google Sans"/>
                  </a:rPr>
                  <a:t>∞</a:t>
                </a:r>
                <a:r>
                  <a:rPr lang="en-US" dirty="0"/>
                  <a:t>) all concepts have nearly the same relevance. For low temperatures values (</a:t>
                </a:r>
                <a:r>
                  <a:rPr lang="en-US" dirty="0" err="1"/>
                  <a:t>τ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0), the probability of the most relevant concept tends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≈ 1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BDD2C1-40CB-B230-52BC-BE5342C08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578" y="1666783"/>
                <a:ext cx="5970186" cy="980910"/>
              </a:xfrm>
              <a:prstGeom prst="rect">
                <a:avLst/>
              </a:prstGeom>
              <a:blipFill>
                <a:blip r:embed="rId6"/>
                <a:stretch>
                  <a:fillRect l="-849" t="-2564" r="-425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A picture containing font, text, line, white&#10;&#10;Description automatically generated">
            <a:extLst>
              <a:ext uri="{FF2B5EF4-FFF2-40B4-BE49-F238E27FC236}">
                <a16:creationId xmlns:a16="http://schemas.microsoft.com/office/drawing/2014/main" id="{811A0769-8715-E51F-7D52-35A93A6B1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0651" y="2509397"/>
            <a:ext cx="1564640" cy="73575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6CF730-8CEE-E32F-EA74-78FF1A116E7A}"/>
              </a:ext>
            </a:extLst>
          </p:cNvPr>
          <p:cNvCxnSpPr>
            <a:cxnSpLocks/>
          </p:cNvCxnSpPr>
          <p:nvPr/>
        </p:nvCxnSpPr>
        <p:spPr>
          <a:xfrm flipH="1">
            <a:off x="1706880" y="2815829"/>
            <a:ext cx="4947920" cy="943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font, white, graphics, text&#10;&#10;Description automatically generated">
            <a:extLst>
              <a:ext uri="{FF2B5EF4-FFF2-40B4-BE49-F238E27FC236}">
                <a16:creationId xmlns:a16="http://schemas.microsoft.com/office/drawing/2014/main" id="{3A97DE97-224F-D007-FE44-ED00EFD82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6579" y="3177256"/>
            <a:ext cx="1449853" cy="54797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3D04F0-806E-0E6A-5AD6-ABD112830582}"/>
              </a:ext>
            </a:extLst>
          </p:cNvPr>
          <p:cNvCxnSpPr>
            <a:cxnSpLocks/>
          </p:cNvCxnSpPr>
          <p:nvPr/>
        </p:nvCxnSpPr>
        <p:spPr>
          <a:xfrm flipH="1">
            <a:off x="2489200" y="3423125"/>
            <a:ext cx="4272269" cy="808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F3DFC-4166-3C46-9417-769612C53873}"/>
              </a:ext>
            </a:extLst>
          </p:cNvPr>
          <p:cNvSpPr txBox="1"/>
          <p:nvPr/>
        </p:nvSpPr>
        <p:spPr>
          <a:xfrm>
            <a:off x="6857621" y="2684444"/>
            <a:ext cx="17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 the RI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2151A2-5CBA-D98F-DFD6-F8320FA19E2E}"/>
              </a:ext>
            </a:extLst>
          </p:cNvPr>
          <p:cNvSpPr txBox="1"/>
          <p:nvPr/>
        </p:nvSpPr>
        <p:spPr>
          <a:xfrm>
            <a:off x="6851102" y="3220381"/>
            <a:ext cx="20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weights</a:t>
            </a:r>
          </a:p>
        </p:txBody>
      </p:sp>
      <p:pic>
        <p:nvPicPr>
          <p:cNvPr id="38" name="Picture 37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18351C9-3142-7938-C335-D9A94C9748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985"/>
          <a:stretch/>
        </p:blipFill>
        <p:spPr>
          <a:xfrm>
            <a:off x="4140191" y="167722"/>
            <a:ext cx="1951387" cy="4744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3914D5-AF97-AEC3-DD5C-F21C33E612C7}"/>
                  </a:ext>
                </a:extLst>
              </p:cNvPr>
              <p:cNvSpPr txBox="1"/>
              <p:nvPr/>
            </p:nvSpPr>
            <p:spPr>
              <a:xfrm>
                <a:off x="6012759" y="3743937"/>
                <a:ext cx="6096000" cy="1257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﻿Whenever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0, the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0. This means that the corresponding concept tends to be dropped out and the network fi will learn to predict the </a:t>
                </a:r>
                <a:r>
                  <a:rPr lang="en-US" dirty="0" err="1"/>
                  <a:t>i-th</a:t>
                </a:r>
                <a:r>
                  <a:rPr lang="en-US" dirty="0"/>
                  <a:t> class without relying  on the j-</a:t>
                </a:r>
                <a:r>
                  <a:rPr lang="en-US" dirty="0" err="1"/>
                  <a:t>th</a:t>
                </a:r>
                <a:r>
                  <a:rPr lang="en-US" dirty="0"/>
                  <a:t> concept.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3914D5-AF97-AEC3-DD5C-F21C33E6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759" y="3743937"/>
                <a:ext cx="6096000" cy="1257908"/>
              </a:xfrm>
              <a:prstGeom prst="rect">
                <a:avLst/>
              </a:prstGeom>
              <a:blipFill>
                <a:blip r:embed="rId10"/>
                <a:stretch>
                  <a:fillRect l="-832" r="-416"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B2BF913C-97C1-6300-C0DD-FB19FA2628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5319" y="5191428"/>
            <a:ext cx="4922520" cy="43318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BA76EDB-5A54-BCC9-002B-C1F06C4944F1}"/>
              </a:ext>
            </a:extLst>
          </p:cNvPr>
          <p:cNvCxnSpPr>
            <a:cxnSpLocks/>
          </p:cNvCxnSpPr>
          <p:nvPr/>
        </p:nvCxnSpPr>
        <p:spPr>
          <a:xfrm flipH="1" flipV="1">
            <a:off x="1706880" y="1952637"/>
            <a:ext cx="4711110" cy="3312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797442A-24D9-2F9B-05B6-AF93AE9A55F3}"/>
                  </a:ext>
                </a:extLst>
              </p:cNvPr>
              <p:cNvSpPr txBox="1"/>
              <p:nvPr/>
            </p:nvSpPr>
            <p:spPr>
              <a:xfrm>
                <a:off x="7382286" y="5564921"/>
                <a:ext cx="2350994" cy="932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=[1 0 1 1 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/>
                  <a:t> =   [1 0  0 0 1]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=  [1     0 1]   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797442A-24D9-2F9B-05B6-AF93AE9A5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286" y="5564921"/>
                <a:ext cx="2350994" cy="932243"/>
              </a:xfrm>
              <a:prstGeom prst="rect">
                <a:avLst/>
              </a:prstGeom>
              <a:blipFill>
                <a:blip r:embed="rId12"/>
                <a:stretch>
                  <a:fillRect l="-21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1032AD5-34B8-82C3-7953-676D342749F7}"/>
              </a:ext>
            </a:extLst>
          </p:cNvPr>
          <p:cNvSpPr txBox="1"/>
          <p:nvPr/>
        </p:nvSpPr>
        <p:spPr>
          <a:xfrm>
            <a:off x="8582764" y="6440336"/>
            <a:ext cx="3289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﻿contains m Boolean features, with m &lt; k</a:t>
            </a:r>
          </a:p>
        </p:txBody>
      </p:sp>
      <p:pic>
        <p:nvPicPr>
          <p:cNvPr id="59" name="Picture 58" descr="A picture containing font, handwriting, typography, text&#10;&#10;Description automatically generated">
            <a:extLst>
              <a:ext uri="{FF2B5EF4-FFF2-40B4-BE49-F238E27FC236}">
                <a16:creationId xmlns:a16="http://schemas.microsoft.com/office/drawing/2014/main" id="{4EC8B98E-051A-CF82-9748-7C029502A2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50789" y="5557808"/>
            <a:ext cx="1503680" cy="3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22" grpId="0"/>
      <p:bldP spid="35" grpId="0"/>
      <p:bldP spid="36" grpId="0"/>
      <p:bldP spid="41" grpId="0"/>
      <p:bldP spid="55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62F3A2-BDCE-65B1-AF34-BFDDC42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Loss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D1BDC-79B3-CA04-AFB7-3F1CE134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5679440"/>
          </a:xfrm>
        </p:spPr>
        <p:txBody>
          <a:bodyPr>
            <a:normAutofit/>
          </a:bodyPr>
          <a:lstStyle/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2000" dirty="0">
              <a:latin typeface="+mj-lt"/>
            </a:endParaRPr>
          </a:p>
          <a:p>
            <a:pPr marL="914400" lvl="2" indent="0">
              <a:buNone/>
            </a:pPr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  <a:p>
            <a:pPr lvl="2"/>
            <a:endParaRPr lang="en-US" sz="1600" dirty="0">
              <a:latin typeface="+mj-lt"/>
            </a:endParaRPr>
          </a:p>
        </p:txBody>
      </p:sp>
      <p:pic>
        <p:nvPicPr>
          <p:cNvPr id="7" name="Picture 6" descr="A picture containing font, white, handwriting, text&#10;&#10;Description automatically generated">
            <a:extLst>
              <a:ext uri="{FF2B5EF4-FFF2-40B4-BE49-F238E27FC236}">
                <a16:creationId xmlns:a16="http://schemas.microsoft.com/office/drawing/2014/main" id="{44FCA29C-06EF-FF2B-8C41-37318BCF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1178560"/>
            <a:ext cx="2959100" cy="9545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63CC9E-033B-BE83-A07E-665F215FC04D}"/>
                  </a:ext>
                </a:extLst>
              </p:cNvPr>
              <p:cNvSpPr txBox="1"/>
              <p:nvPr/>
            </p:nvSpPr>
            <p:spPr>
              <a:xfrm>
                <a:off x="5516880" y="1334254"/>
                <a:ext cx="3434080" cy="4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﻿minimized when a single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is one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63CC9E-033B-BE83-A07E-665F215FC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0" y="1334254"/>
                <a:ext cx="3434080" cy="426912"/>
              </a:xfrm>
              <a:prstGeom prst="rect">
                <a:avLst/>
              </a:prstGeom>
              <a:blipFill>
                <a:blip r:embed="rId3"/>
                <a:stretch>
                  <a:fillRect l="-1476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F3A72-6584-E43A-8D43-DF4DE6E167A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277360" y="1547710"/>
            <a:ext cx="1239520" cy="27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font, text, white, typography&#10;&#10;Description automatically generated">
            <a:extLst>
              <a:ext uri="{FF2B5EF4-FFF2-40B4-BE49-F238E27FC236}">
                <a16:creationId xmlns:a16="http://schemas.microsoft.com/office/drawing/2014/main" id="{3EB46081-681C-BA53-9790-052E51F40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20" y="2130316"/>
            <a:ext cx="4909820" cy="8357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BC1A78-17D0-A105-FD51-806079137EA3}"/>
              </a:ext>
            </a:extLst>
          </p:cNvPr>
          <p:cNvSpPr txBox="1"/>
          <p:nvPr/>
        </p:nvSpPr>
        <p:spPr>
          <a:xfrm>
            <a:off x="901551" y="2265188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DFFD0-0414-7D8B-A56A-90E208A06A7B}"/>
              </a:ext>
            </a:extLst>
          </p:cNvPr>
          <p:cNvSpPr txBox="1"/>
          <p:nvPr/>
        </p:nvSpPr>
        <p:spPr>
          <a:xfrm>
            <a:off x="2601296" y="3148685"/>
            <a:ext cx="44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loss of the classifier (entropy based)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9D02AF-32B9-7705-D4D6-F4630F10128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26168" y="2722880"/>
            <a:ext cx="0" cy="425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DCB488-DDBF-C283-5B82-B150B43CEDE6}"/>
              </a:ext>
            </a:extLst>
          </p:cNvPr>
          <p:cNvCxnSpPr>
            <a:cxnSpLocks/>
          </p:cNvCxnSpPr>
          <p:nvPr/>
        </p:nvCxnSpPr>
        <p:spPr>
          <a:xfrm flipH="1">
            <a:off x="7051040" y="2441380"/>
            <a:ext cx="457200" cy="8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BBD9F2-F7CD-2190-0DC8-BF1A50C41009}"/>
              </a:ext>
            </a:extLst>
          </p:cNvPr>
          <p:cNvSpPr txBox="1"/>
          <p:nvPr/>
        </p:nvSpPr>
        <p:spPr>
          <a:xfrm>
            <a:off x="7558872" y="2150144"/>
            <a:ext cx="3434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Lowers the number of concepts in the explanation</a:t>
            </a:r>
          </a:p>
        </p:txBody>
      </p:sp>
      <p:pic>
        <p:nvPicPr>
          <p:cNvPr id="24" name="Picture 23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94FA0751-E228-2A7F-EA58-8055F224F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97001"/>
            <a:ext cx="6148411" cy="199553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EC01CC0-76D9-D6E1-4260-24511F771405}"/>
              </a:ext>
            </a:extLst>
          </p:cNvPr>
          <p:cNvSpPr txBox="1">
            <a:spLocks/>
          </p:cNvSpPr>
          <p:nvPr/>
        </p:nvSpPr>
        <p:spPr>
          <a:xfrm>
            <a:off x="838200" y="3826606"/>
            <a:ext cx="10515600" cy="681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Truth table-based explanation</a:t>
            </a:r>
          </a:p>
        </p:txBody>
      </p:sp>
      <p:pic>
        <p:nvPicPr>
          <p:cNvPr id="27" name="Picture 26" descr="A picture containing font, text, typography, calligraphy&#10;&#10;Description automatically generated">
            <a:extLst>
              <a:ext uri="{FF2B5EF4-FFF2-40B4-BE49-F238E27FC236}">
                <a16:creationId xmlns:a16="http://schemas.microsoft.com/office/drawing/2014/main" id="{BD2A6B08-01DA-0049-E387-ADC718B0F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155" y="4984866"/>
            <a:ext cx="3340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5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721</Words>
  <Application>Microsoft Macintosh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Google Sans</vt:lpstr>
      <vt:lpstr>Office Theme</vt:lpstr>
      <vt:lpstr>Entropy-based Logic Explanations of Neural Networks University of Cambridge (UK), Universita di Firenze (Italy), Universita di Siena (Italy), Universite Cote d’Azur (France)</vt:lpstr>
      <vt:lpstr>Facts on Explainable AI (XAI)</vt:lpstr>
      <vt:lpstr>Facts on Explainable AI (XAI)</vt:lpstr>
      <vt:lpstr>Facts on Explainable AI (XAI)</vt:lpstr>
      <vt:lpstr>Proposal</vt:lpstr>
      <vt:lpstr>Proposal</vt:lpstr>
      <vt:lpstr>PowerPoint Presentation</vt:lpstr>
      <vt:lpstr>PowerPoint Presentation</vt:lpstr>
      <vt:lpstr>Loss function</vt:lpstr>
      <vt:lpstr>Experiment</vt:lpstr>
      <vt:lpstr>Experiment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Entropy-based Logic Explanations of Neural Networks University of Cambridge (UK), Universita di Firenze (Italy), Universita di Siena (Italy), Universite Cote d’Azur (France)</dc:title>
  <dc:creator>Asiful Arefeen (Student)</dc:creator>
  <cp:lastModifiedBy>Asiful Arefeen (Student)</cp:lastModifiedBy>
  <cp:revision>3</cp:revision>
  <dcterms:created xsi:type="dcterms:W3CDTF">2023-05-04T18:34:15Z</dcterms:created>
  <dcterms:modified xsi:type="dcterms:W3CDTF">2023-05-04T22:02:34Z</dcterms:modified>
</cp:coreProperties>
</file>