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72" r:id="rId5"/>
    <p:sldId id="267" r:id="rId6"/>
    <p:sldId id="268" r:id="rId7"/>
    <p:sldId id="269" r:id="rId8"/>
    <p:sldId id="270" r:id="rId9"/>
    <p:sldId id="271" r:id="rId10"/>
    <p:sldId id="259" r:id="rId11"/>
    <p:sldId id="258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E4"/>
    <a:srgbClr val="009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5"/>
    <p:restoredTop sz="96250"/>
  </p:normalViewPr>
  <p:slideViewPr>
    <p:cSldViewPr snapToGrid="0">
      <p:cViewPr>
        <p:scale>
          <a:sx n="124" d="100"/>
          <a:sy n="124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EA3E-9A3F-36E2-77B5-B587FABE7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B31F-E590-3A75-9438-735C1C364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6981-185F-89B1-B7F9-A01DD5A3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FD83-1458-50AA-B4E4-A96E9647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F6D2-D692-AA8D-1075-DC18A3C8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C057-0E99-055E-98CE-8BA8E702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F374E-2B39-6816-3FC3-0D3368F7B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7CF0-9C69-B4C6-454B-697A1FBF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7A02-77E1-FEE7-8807-06A58403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C48C-2237-2BCD-FE4A-744FBB11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6DE9C-7DD1-2A4D-CF29-FAF4E6B41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AAA66-FAB4-A0C3-8B52-AE30BF6E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04F5-4C43-8C7D-A9E5-F87258FB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65C9-A835-C639-AD24-CF859B83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47B6-552A-6647-B06A-1CBE7A6A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E06-18A6-3FE0-4B18-60A8E95B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900AA-21F7-0F8A-CD06-E7E97762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99F4-3C44-AB10-5DFC-82074508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7D07-9F9F-9F4C-F88B-D7BE5FA8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84DD-4024-A88B-18CF-8613AC3B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E31C-62B4-9258-5409-88953BC1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A8A6-8E2E-E779-9D20-9EB48061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F3FE-F04D-4C3D-09C6-D0E2F940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F627-9AA1-8064-A266-F8C5B83F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1DD5-2B4E-8FE8-2437-545CBD7B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E82B-870E-4D80-C354-EF1BA506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2A94-CA93-06A9-4C08-5D4871BFF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3F165-6909-26E5-9DA9-F74832777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23DD-62DB-1794-94C3-9480F25B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6B202-3F8B-BB62-F6A5-3E41A4E1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C397D-DF80-622B-CB48-3CF627B6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438B-7BC5-AE6E-D62F-D673D4C6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E1503-E594-8B3F-8B14-F495403A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A3BE-338A-4B25-63C6-A28F1E842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0A9B3-B9FC-4A51-26D3-F1A87684A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0AA7E-61BD-5A00-E212-32EA75DA4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CE64B-D9C5-35EF-93AF-9F10EE45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057B7-7652-CC14-9630-D0AF69A4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EB842-EE10-6B6A-79E8-7F31318F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5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7674-2F2D-9A11-D085-3A5D8E4B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6F9BA-A67A-532D-DB9A-31DE2E9F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7ED5A-9B41-33BA-C800-23D35E9A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FE580-3A71-1A15-A626-6F72D237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B85D7-A1B5-3EF0-A9BB-D1A3E414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E1C88-F8DC-EE33-C2C7-0BD56CE8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FFA3-B182-2844-51C2-40186D93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E64-7728-6E2C-CB5C-646BCC0F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CE14-EFC0-1567-0BD2-76417971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966FF-FBF1-844E-7ED1-4A59140A2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31A3E-23CE-E1B5-259D-5CF996E8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C1778-0573-1C02-6140-2F2881F2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AA13-5E1F-181F-E80A-46AED35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5883-22EA-D010-0090-AC23935E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E3EBD-37D1-924E-EFDA-D08DDFF5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B3B0B-66B6-48D5-B426-1EE47370D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BE1DA-4A39-EA6C-B95A-F4659371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FBF4A-BD7E-0B21-982F-005677DD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419D-8DB6-B738-35B1-383EA45F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D844B-5403-2148-8D8B-C09D5B4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18BE-77CD-F155-289D-FE800713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2319-4A37-8EC7-7860-A6ABCEF64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31046-3060-5C4C-A485-CAACC53B75A2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D69B-1CFF-479D-20E8-F7E338A5C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E377-02AC-2196-EC28-35A3EFAE9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B10C-3BCD-E144-80E0-1A004B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1B7-0BC0-2979-A84A-1D1250157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﻿</a:t>
            </a:r>
            <a:r>
              <a:rPr lang="en-US" sz="3200" b="1" dirty="0" err="1"/>
              <a:t>CounterNet</a:t>
            </a:r>
            <a:r>
              <a:rPr lang="en-US" sz="3200" dirty="0"/>
              <a:t>: End-to-End Training of Prediction Aware</a:t>
            </a:r>
            <a:br>
              <a:rPr lang="en-US" sz="3200" dirty="0"/>
            </a:br>
            <a:r>
              <a:rPr lang="en-US" sz="3200" dirty="0"/>
              <a:t>Counterfactual Explanations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C3A75-8229-29A3-A95A-0CE69B594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ACM KDD 2023</a:t>
            </a:r>
          </a:p>
        </p:txBody>
      </p:sp>
    </p:spTree>
    <p:extLst>
      <p:ext uri="{BB962C8B-B14F-4D97-AF65-F5344CB8AC3E}">
        <p14:creationId xmlns:p14="http://schemas.microsoft.com/office/powerpoint/2010/main" val="248068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C567D-3A75-39B4-D201-3D1118D1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B5BA-69CB-1C6D-BBD9-262E00A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564D-7446-8AC4-0165-2DB64F92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90320"/>
            <a:ext cx="11176000" cy="520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Comparison</a:t>
            </a:r>
          </a:p>
          <a:p>
            <a:pPr marL="0" indent="0">
              <a:buNone/>
            </a:pPr>
            <a:r>
              <a:rPr lang="en-US" sz="2400" dirty="0" err="1"/>
              <a:t>CounterNet</a:t>
            </a:r>
            <a:r>
              <a:rPr lang="en-US" sz="2400" dirty="0"/>
              <a:t> is compared against </a:t>
            </a:r>
            <a:r>
              <a:rPr lang="en-US" sz="2400" u="sng" dirty="0"/>
              <a:t>eight</a:t>
            </a:r>
            <a:r>
              <a:rPr lang="en-US" sz="2400" dirty="0"/>
              <a:t> state-of-the-art CF explanation methods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﻿</a:t>
            </a:r>
            <a:r>
              <a:rPr lang="en-US" sz="2400" i="1" dirty="0" err="1"/>
              <a:t>VanillaCF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﻿</a:t>
            </a:r>
            <a:r>
              <a:rPr lang="en-US" sz="2400" i="1" dirty="0" err="1"/>
              <a:t>DiverseCF</a:t>
            </a:r>
            <a:r>
              <a:rPr lang="en-US" sz="2400" i="1" dirty="0"/>
              <a:t>, </a:t>
            </a:r>
            <a:r>
              <a:rPr lang="en-US" sz="2400" i="1" dirty="0" err="1"/>
              <a:t>ProtoCF</a:t>
            </a:r>
            <a:r>
              <a:rPr lang="en-US" sz="2400" i="1" dirty="0"/>
              <a:t>, and </a:t>
            </a:r>
            <a:r>
              <a:rPr lang="en-US" sz="2400" i="1" dirty="0" err="1"/>
              <a:t>UncertainCF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﻿VAE-CF, </a:t>
            </a:r>
            <a:r>
              <a:rPr lang="en-US" sz="2400" i="1" dirty="0" err="1"/>
              <a:t>CounteRGAN</a:t>
            </a:r>
            <a:r>
              <a:rPr lang="en-US" sz="2400" i="1" dirty="0"/>
              <a:t>, C-CHVAE, and </a:t>
            </a:r>
            <a:r>
              <a:rPr lang="en-US" sz="2400" i="1" dirty="0" err="1"/>
              <a:t>VCNet</a:t>
            </a:r>
            <a:r>
              <a:rPr lang="en-US" sz="2400" i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0AC8D-E0B0-E63B-EE8D-A0213C4CAB5F}"/>
              </a:ext>
            </a:extLst>
          </p:cNvPr>
          <p:cNvSpPr txBox="1"/>
          <p:nvPr/>
        </p:nvSpPr>
        <p:spPr>
          <a:xfrm>
            <a:off x="2540000" y="2528668"/>
            <a:ext cx="5852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﻿non-parametric post-hoc method, generates CF examples by optimizing CF </a:t>
            </a:r>
            <a:r>
              <a:rPr lang="en-US" b="1" dirty="0">
                <a:solidFill>
                  <a:srgbClr val="FF0000"/>
                </a:solidFill>
              </a:rPr>
              <a:t>validity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proximity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1194A-5D2F-D413-6145-36677408215C}"/>
              </a:ext>
            </a:extLst>
          </p:cNvPr>
          <p:cNvSpPr txBox="1"/>
          <p:nvPr/>
        </p:nvSpPr>
        <p:spPr>
          <a:xfrm>
            <a:off x="5862320" y="3444242"/>
            <a:ext cx="390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﻿non-parametric methods, optimize for </a:t>
            </a:r>
            <a:r>
              <a:rPr lang="en-US" b="1" dirty="0">
                <a:solidFill>
                  <a:srgbClr val="FF0000"/>
                </a:solidFill>
              </a:rPr>
              <a:t>diversity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consistency ﻿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FF0000"/>
                </a:solidFill>
              </a:rPr>
              <a:t>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881B8-4971-22A6-8B29-F3A6A6F78419}"/>
              </a:ext>
            </a:extLst>
          </p:cNvPr>
          <p:cNvSpPr txBox="1"/>
          <p:nvPr/>
        </p:nvSpPr>
        <p:spPr>
          <a:xfrm>
            <a:off x="6695440" y="4374866"/>
            <a:ext cx="449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﻿parametric methods, use generative models (i.e., </a:t>
            </a:r>
            <a:r>
              <a:rPr lang="en-US" b="1" dirty="0">
                <a:solidFill>
                  <a:srgbClr val="FF0000"/>
                </a:solidFill>
              </a:rPr>
              <a:t>VAE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GAN</a:t>
            </a:r>
            <a:r>
              <a:rPr lang="en-US" dirty="0">
                <a:solidFill>
                  <a:srgbClr val="FF0000"/>
                </a:solidFill>
              </a:rPr>
              <a:t>) to generate CF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52F96-139E-ECD5-6BC8-B81A4D84564C}"/>
              </a:ext>
            </a:extLst>
          </p:cNvPr>
          <p:cNvSpPr txBox="1"/>
          <p:nvPr/>
        </p:nvSpPr>
        <p:spPr>
          <a:xfrm>
            <a:off x="497840" y="53118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﻿post-hoc methods require a trained predictive model as input. For fair comparison, only encoder and the predictor have been optimized for L</a:t>
            </a:r>
            <a:r>
              <a:rPr lang="en-US" baseline="-25000" dirty="0"/>
              <a:t>1</a:t>
            </a:r>
            <a:r>
              <a:rPr lang="en-US" dirty="0"/>
              <a:t> loss (improve accuracy) </a:t>
            </a:r>
          </a:p>
        </p:txBody>
      </p:sp>
    </p:spTree>
    <p:extLst>
      <p:ext uri="{BB962C8B-B14F-4D97-AF65-F5344CB8AC3E}">
        <p14:creationId xmlns:p14="http://schemas.microsoft.com/office/powerpoint/2010/main" val="201933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FD0C-3CA2-EDC8-AB77-C4FA87FF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FD43-FF4B-3286-F00D-EC9AF835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90320"/>
            <a:ext cx="11176000" cy="520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Datasets</a:t>
            </a:r>
          </a:p>
          <a:p>
            <a:pPr marL="0" indent="0">
              <a:buNone/>
            </a:pPr>
            <a:r>
              <a:rPr lang="en-US" sz="2400" dirty="0" err="1"/>
              <a:t>CounterNet</a:t>
            </a:r>
            <a:r>
              <a:rPr lang="en-US" sz="2400" dirty="0"/>
              <a:t> extensively tested using 4 datasets.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﻿</a:t>
            </a:r>
            <a:r>
              <a:rPr lang="en-US" sz="2400" i="1" dirty="0"/>
              <a:t>Adult</a:t>
            </a:r>
          </a:p>
          <a:p>
            <a:endParaRPr lang="en-US" sz="2400" i="1" dirty="0"/>
          </a:p>
          <a:p>
            <a:r>
              <a:rPr lang="en-US" sz="2400" i="1" dirty="0"/>
              <a:t>﻿Credit</a:t>
            </a:r>
          </a:p>
          <a:p>
            <a:endParaRPr lang="en-US" sz="2400" i="1" dirty="0"/>
          </a:p>
          <a:p>
            <a:r>
              <a:rPr lang="en-US" sz="2400" i="1" dirty="0"/>
              <a:t>HELOC</a:t>
            </a:r>
          </a:p>
          <a:p>
            <a:endParaRPr lang="en-US" sz="2400" i="1" dirty="0"/>
          </a:p>
          <a:p>
            <a:r>
              <a:rPr lang="en-US" sz="2400" i="1" dirty="0"/>
              <a:t>OULAD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4C7C-6D24-5536-C12D-0B500E824E9E}"/>
              </a:ext>
            </a:extLst>
          </p:cNvPr>
          <p:cNvSpPr txBox="1"/>
          <p:nvPr/>
        </p:nvSpPr>
        <p:spPr>
          <a:xfrm>
            <a:off x="2194560" y="2542309"/>
            <a:ext cx="5852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﻿predict whether an individual’s income</a:t>
            </a:r>
          </a:p>
          <a:p>
            <a:r>
              <a:rPr lang="en-US" dirty="0">
                <a:solidFill>
                  <a:srgbClr val="00B050"/>
                </a:solidFill>
              </a:rPr>
              <a:t>reaches $50K (Y=1) or not (Y=0) using demographic data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AA894-B364-3144-1DE5-8E5F9355EA02}"/>
              </a:ext>
            </a:extLst>
          </p:cNvPr>
          <p:cNvSpPr txBox="1"/>
          <p:nvPr/>
        </p:nvSpPr>
        <p:spPr>
          <a:xfrm>
            <a:off x="2194560" y="3429000"/>
            <a:ext cx="390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﻿uses historical payments to predict the default of payment (Y=1) or not (Y=0)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098B9-B718-FFBA-3886-210D3A50F5D2}"/>
              </a:ext>
            </a:extLst>
          </p:cNvPr>
          <p:cNvSpPr txBox="1"/>
          <p:nvPr/>
        </p:nvSpPr>
        <p:spPr>
          <a:xfrm>
            <a:off x="2194560" y="4356331"/>
            <a:ext cx="449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﻿predicts if a homeowner qualifies for a line of</a:t>
            </a:r>
          </a:p>
          <a:p>
            <a:r>
              <a:rPr lang="en-US" dirty="0">
                <a:solidFill>
                  <a:srgbClr val="00B050"/>
                </a:solidFill>
              </a:rPr>
              <a:t>credit (Y=1) or not (Y=0)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0B4A1-5AA7-FAE2-106A-40617F0B285F}"/>
              </a:ext>
            </a:extLst>
          </p:cNvPr>
          <p:cNvSpPr txBox="1"/>
          <p:nvPr/>
        </p:nvSpPr>
        <p:spPr>
          <a:xfrm>
            <a:off x="2194560" y="5289357"/>
            <a:ext cx="523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﻿predicts whether MOOC students drop out</a:t>
            </a:r>
          </a:p>
          <a:p>
            <a:r>
              <a:rPr lang="en-US" dirty="0">
                <a:solidFill>
                  <a:srgbClr val="00B050"/>
                </a:solidFill>
              </a:rPr>
              <a:t>(Y=1) or not (Y=0), based on their online learning logs</a:t>
            </a:r>
          </a:p>
        </p:txBody>
      </p:sp>
      <p:pic>
        <p:nvPicPr>
          <p:cNvPr id="13" name="Picture 1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36034710-4220-EA5D-1D7A-73E40133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0" y="3278999"/>
            <a:ext cx="3710940" cy="14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F4A32-4D23-4109-3139-51E5CB6F0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A215-C95B-779E-73F9-16EB24E5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3F1D-FDFE-C370-C40A-913DAA756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90320"/>
            <a:ext cx="11176000" cy="5202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Evaluation Metrics</a:t>
            </a:r>
          </a:p>
          <a:p>
            <a:pPr marL="0" indent="0">
              <a:buNone/>
            </a:pPr>
            <a:r>
              <a:rPr lang="en-US" sz="2400" dirty="0"/>
              <a:t>5 evaluation metrics have been used to validate the performance.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﻿</a:t>
            </a:r>
            <a:r>
              <a:rPr lang="en-US" sz="2400" i="1" dirty="0"/>
              <a:t>﻿Validity</a:t>
            </a:r>
          </a:p>
          <a:p>
            <a:endParaRPr lang="en-US" sz="2400" i="1" dirty="0"/>
          </a:p>
          <a:p>
            <a:r>
              <a:rPr lang="en-US" sz="2400" i="1" dirty="0"/>
              <a:t>﻿﻿Proximity</a:t>
            </a:r>
          </a:p>
          <a:p>
            <a:endParaRPr lang="en-US" sz="2400" i="1" dirty="0"/>
          </a:p>
          <a:p>
            <a:r>
              <a:rPr lang="en-US" sz="2400" i="1" dirty="0"/>
              <a:t>Sparsity</a:t>
            </a:r>
          </a:p>
          <a:p>
            <a:endParaRPr lang="en-US" sz="2400" i="1" dirty="0"/>
          </a:p>
          <a:p>
            <a:r>
              <a:rPr lang="en-US" sz="2400" i="1" dirty="0"/>
              <a:t>Manifold distance</a:t>
            </a:r>
          </a:p>
          <a:p>
            <a:endParaRPr lang="en-US" sz="2400" i="1" dirty="0"/>
          </a:p>
          <a:p>
            <a:r>
              <a:rPr lang="en-US" sz="2400" i="1" dirty="0"/>
              <a:t>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1DB71C-DE83-9144-B3A8-85E37BBA6EAE}"/>
                  </a:ext>
                </a:extLst>
              </p:cNvPr>
              <p:cNvSpPr txBox="1"/>
              <p:nvPr/>
            </p:nvSpPr>
            <p:spPr>
              <a:xfrm>
                <a:off x="3220720" y="2449788"/>
                <a:ext cx="556768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the fraction of input data points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High validity is desirable &gt;&gt; proves fidelity / effectiveness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1DB71C-DE83-9144-B3A8-85E37BBA6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720" y="2449788"/>
                <a:ext cx="5567680" cy="646331"/>
              </a:xfrm>
              <a:prstGeom prst="rect">
                <a:avLst/>
              </a:prstGeom>
              <a:blipFill>
                <a:blip r:embed="rId2"/>
                <a:stretch>
                  <a:fillRect l="-9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25D1533-36E9-5CE6-A4F2-E260DDCA3770}"/>
              </a:ext>
            </a:extLst>
          </p:cNvPr>
          <p:cNvSpPr txBox="1"/>
          <p:nvPr/>
        </p:nvSpPr>
        <p:spPr>
          <a:xfrm>
            <a:off x="3220720" y="32911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﻿defined as the 𝐿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 norm distance between 𝑥 and 𝑥′ divided by the number of features. Low score better.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DD246-9864-82AB-C9DB-8F00E79B4B16}"/>
              </a:ext>
            </a:extLst>
          </p:cNvPr>
          <p:cNvSpPr txBox="1"/>
          <p:nvPr/>
        </p:nvSpPr>
        <p:spPr>
          <a:xfrm>
            <a:off x="3220720" y="41334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﻿measures the number of feature changes (i.e., 𝐿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 norm) between 𝑥 and 𝑥′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E70329-BA06-5A51-7488-F4EFB7DA2E34}"/>
              </a:ext>
            </a:extLst>
          </p:cNvPr>
          <p:cNvSpPr txBox="1"/>
          <p:nvPr/>
        </p:nvSpPr>
        <p:spPr>
          <a:xfrm>
            <a:off x="3220720" y="48633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﻿𝐿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 distance to the 𝑘-nearest neighbor of 𝑥′ (𝑘 = 1). Low manifold distance is desirable as closeness to the training data</a:t>
            </a:r>
          </a:p>
          <a:p>
            <a:r>
              <a:rPr lang="en-US" dirty="0">
                <a:solidFill>
                  <a:srgbClr val="0070C0"/>
                </a:solidFill>
              </a:rPr>
              <a:t>manifold indicates realistic CF explanations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E55A0-05A6-57E7-AB4A-F73990C5A3A8}"/>
              </a:ext>
            </a:extLst>
          </p:cNvPr>
          <p:cNvSpPr txBox="1"/>
          <p:nvPr/>
        </p:nvSpPr>
        <p:spPr>
          <a:xfrm>
            <a:off x="3220720" y="5980663"/>
            <a:ext cx="469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Time to generate CF examples, not training time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5C5E3E-C8A1-93E0-4978-E43DD55F6FF1}"/>
              </a:ext>
            </a:extLst>
          </p:cNvPr>
          <p:cNvCxnSpPr/>
          <p:nvPr/>
        </p:nvCxnSpPr>
        <p:spPr>
          <a:xfrm>
            <a:off x="9575515" y="3429000"/>
            <a:ext cx="0" cy="218069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AE59A-E21E-7459-EC4C-DC7D004567C3}"/>
              </a:ext>
            </a:extLst>
          </p:cNvPr>
          <p:cNvSpPr txBox="1"/>
          <p:nvPr/>
        </p:nvSpPr>
        <p:spPr>
          <a:xfrm>
            <a:off x="9834311" y="4271957"/>
            <a:ext cx="6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296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654DD-F11C-FE45-BFD4-D2F11D016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74CF-2DDD-8094-5C6E-A6B5D182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A712-F4FF-46EC-8A51-AE9EC6CF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90320"/>
            <a:ext cx="11176000" cy="520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Comparison of 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validity</a:t>
            </a:r>
            <a:r>
              <a:rPr lang="en-US" sz="2400" dirty="0"/>
              <a:t>,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proximity</a:t>
            </a:r>
            <a:r>
              <a:rPr lang="en-US" sz="2400" dirty="0"/>
              <a:t>,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sparsity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70C0"/>
                </a:solidFill>
              </a:rPr>
              <a:t>manifold distance </a:t>
            </a:r>
          </a:p>
        </p:txBody>
      </p:sp>
      <p:pic>
        <p:nvPicPr>
          <p:cNvPr id="5" name="Picture 4" descr="A screenshot of a data sheet&#10;&#10;Description automatically generated">
            <a:extLst>
              <a:ext uri="{FF2B5EF4-FFF2-40B4-BE49-F238E27FC236}">
                <a16:creationId xmlns:a16="http://schemas.microsoft.com/office/drawing/2014/main" id="{FCC98598-6D77-E6F1-DAC8-5DD542A2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37" y="2011996"/>
            <a:ext cx="11029726" cy="43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D76D-D9AA-02AD-9CA4-28B26F61A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3CA6-9008-1E2F-062B-90159CAA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30A3-A136-8D4B-2354-F20C5192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90320"/>
            <a:ext cx="11176000" cy="520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Cost-invalidity</a:t>
            </a:r>
            <a:r>
              <a:rPr lang="en-US" sz="2400" dirty="0"/>
              <a:t> tradeoff</a:t>
            </a:r>
            <a:endParaRPr lang="en-US" sz="2400" i="1" dirty="0">
              <a:solidFill>
                <a:srgbClr val="0070C0"/>
              </a:solidFill>
            </a:endParaRPr>
          </a:p>
        </p:txBody>
      </p:sp>
      <p:pic>
        <p:nvPicPr>
          <p:cNvPr id="6" name="Picture 5" descr="A graph with colored dots and numbers&#10;&#10;Description automatically generated">
            <a:extLst>
              <a:ext uri="{FF2B5EF4-FFF2-40B4-BE49-F238E27FC236}">
                <a16:creationId xmlns:a16="http://schemas.microsoft.com/office/drawing/2014/main" id="{4A46895A-BF24-00D9-9855-66627C12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685230"/>
            <a:ext cx="5153753" cy="5172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80C16-86C0-3B63-AF35-EFB40B286AFB}"/>
              </a:ext>
            </a:extLst>
          </p:cNvPr>
          <p:cNvSpPr txBox="1"/>
          <p:nvPr/>
        </p:nvSpPr>
        <p:spPr>
          <a:xfrm rot="16200000">
            <a:off x="-741351" y="3505200"/>
            <a:ext cx="2519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Average of all 1- % of invalid CFs</a:t>
            </a:r>
          </a:p>
        </p:txBody>
      </p:sp>
      <p:pic>
        <p:nvPicPr>
          <p:cNvPr id="9" name="Picture 8" descr="A table with numbers and a number of data&#10;&#10;Description automatically generated">
            <a:extLst>
              <a:ext uri="{FF2B5EF4-FFF2-40B4-BE49-F238E27FC236}">
                <a16:creationId xmlns:a16="http://schemas.microsoft.com/office/drawing/2014/main" id="{83CE11F0-9614-5AFF-4BA6-753025DC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40" y="1883350"/>
            <a:ext cx="5074920" cy="3570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5A1BC0-1CF0-6E07-3663-2A44E1EF5C09}"/>
              </a:ext>
            </a:extLst>
          </p:cNvPr>
          <p:cNvSpPr txBox="1"/>
          <p:nvPr/>
        </p:nvSpPr>
        <p:spPr>
          <a:xfrm>
            <a:off x="6619240" y="1290320"/>
            <a:ext cx="543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Runtime </a:t>
            </a:r>
            <a:r>
              <a:rPr lang="en-US" sz="2400" dirty="0">
                <a:solidFill>
                  <a:srgbClr val="FF0000"/>
                </a:solidFill>
              </a:rPr>
              <a:t>(inference time only) </a:t>
            </a:r>
            <a:r>
              <a:rPr lang="en-US" sz="24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37451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1D44B-9B7F-2954-D74D-F4701BA96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F9C1-5C4C-6F78-C82E-34CA616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Additional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EA77-3898-9F6B-1789-2293612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90320"/>
            <a:ext cx="11176000" cy="520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5 ablation studies: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err="1">
                <a:solidFill>
                  <a:srgbClr val="0070C0"/>
                </a:solidFill>
              </a:rPr>
              <a:t>CounterNet</a:t>
            </a:r>
            <a:r>
              <a:rPr lang="en-US" sz="2400" b="1" i="1" dirty="0">
                <a:solidFill>
                  <a:srgbClr val="0070C0"/>
                </a:solidFill>
              </a:rPr>
              <a:t>-BCE</a:t>
            </a:r>
            <a:r>
              <a:rPr lang="en-US" sz="2400" b="1" i="1" dirty="0"/>
              <a:t>:</a:t>
            </a:r>
            <a:r>
              <a:rPr lang="en-US" sz="2400" i="1" dirty="0"/>
              <a:t> ﻿</a:t>
            </a:r>
            <a:r>
              <a:rPr lang="en-US" sz="2400" dirty="0"/>
              <a:t>replacing the MSE based L</a:t>
            </a:r>
            <a:r>
              <a:rPr lang="en-US" sz="2400" baseline="-25000" dirty="0"/>
              <a:t>1</a:t>
            </a:r>
            <a:r>
              <a:rPr lang="en-US" sz="2400" dirty="0"/>
              <a:t> and L</a:t>
            </a:r>
            <a:r>
              <a:rPr lang="en-US" sz="2400" baseline="-25000" dirty="0"/>
              <a:t>2</a:t>
            </a:r>
            <a:r>
              <a:rPr lang="en-US" sz="2400" dirty="0"/>
              <a:t> loss ﻿with binary cross entropy loss</a:t>
            </a:r>
          </a:p>
          <a:p>
            <a:pPr marL="457200" indent="-457200">
              <a:buAutoNum type="arabicPeriod"/>
            </a:pPr>
            <a:r>
              <a:rPr lang="en-US" sz="2400" b="1" i="1" dirty="0" err="1">
                <a:solidFill>
                  <a:srgbClr val="0070C0"/>
                </a:solidFill>
              </a:rPr>
              <a:t>CounterNet-SingleBP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no block wise backpropagation</a:t>
            </a:r>
          </a:p>
          <a:p>
            <a:pPr marL="457200" indent="-457200">
              <a:buAutoNum type="arabicPeriod"/>
            </a:pPr>
            <a:r>
              <a:rPr lang="en-US" sz="2400" b="1" i="1" dirty="0" err="1">
                <a:solidFill>
                  <a:srgbClr val="0070C0"/>
                </a:solidFill>
              </a:rPr>
              <a:t>CounterNet</a:t>
            </a:r>
            <a:r>
              <a:rPr lang="en-US" sz="2400" b="1" i="1" dirty="0">
                <a:solidFill>
                  <a:srgbClr val="0070C0"/>
                </a:solidFill>
              </a:rPr>
              <a:t>-Separate:</a:t>
            </a:r>
            <a:r>
              <a:rPr lang="en-US" sz="2400" b="1" i="1" dirty="0"/>
              <a:t> ﻿</a:t>
            </a:r>
            <a:r>
              <a:rPr lang="en-US" sz="2400" dirty="0"/>
              <a:t>a separate predictor 𝑓 : X → Y and CF generator 𝑔 : X → X′, such that 𝑓 and 𝑔 share no identical components</a:t>
            </a:r>
          </a:p>
          <a:p>
            <a:pPr marL="457200" indent="-457200">
              <a:buAutoNum type="arabicPeriod"/>
            </a:pPr>
            <a:r>
              <a:rPr lang="en-US" sz="2400" b="1" i="1" dirty="0">
                <a:solidFill>
                  <a:srgbClr val="0070C0"/>
                </a:solidFill>
              </a:rPr>
              <a:t>﻿</a:t>
            </a:r>
            <a:r>
              <a:rPr lang="en-US" sz="2400" b="1" i="1" dirty="0" err="1">
                <a:solidFill>
                  <a:srgbClr val="0070C0"/>
                </a:solidFill>
              </a:rPr>
              <a:t>CounterNet-NoPass</a:t>
            </a:r>
            <a:r>
              <a:rPr lang="en-US" sz="2400" b="1" i="1" dirty="0">
                <a:solidFill>
                  <a:srgbClr val="0070C0"/>
                </a:solidFill>
              </a:rPr>
              <a:t>-𝑝</a:t>
            </a:r>
            <a:r>
              <a:rPr lang="en-US" sz="2400" b="1" i="1" baseline="-25000" dirty="0">
                <a:solidFill>
                  <a:srgbClr val="0070C0"/>
                </a:solidFill>
              </a:rPr>
              <a:t>𝑥 </a:t>
            </a:r>
            <a:r>
              <a:rPr lang="en-US" sz="2400" b="1" i="1" dirty="0">
                <a:solidFill>
                  <a:srgbClr val="0070C0"/>
                </a:solidFill>
              </a:rPr>
              <a:t>: ﻿</a:t>
            </a:r>
            <a:r>
              <a:rPr lang="en-US" sz="2400" dirty="0"/>
              <a:t>excluding passing 𝑝</a:t>
            </a:r>
            <a:r>
              <a:rPr lang="en-US" sz="2400" baseline="-25000" dirty="0"/>
              <a:t>𝑥</a:t>
            </a:r>
          </a:p>
          <a:p>
            <a:pPr marL="457200" indent="-457200">
              <a:buAutoNum type="arabicPeriod"/>
            </a:pPr>
            <a:r>
              <a:rPr lang="en-US" sz="2400" b="1" i="1" dirty="0">
                <a:solidFill>
                  <a:srgbClr val="0070C0"/>
                </a:solidFill>
              </a:rPr>
              <a:t>﻿</a:t>
            </a:r>
            <a:r>
              <a:rPr lang="en-US" sz="2400" b="1" i="1" dirty="0" err="1">
                <a:solidFill>
                  <a:srgbClr val="0070C0"/>
                </a:solidFill>
              </a:rPr>
              <a:t>CounterNet-Posthoc</a:t>
            </a:r>
            <a:r>
              <a:rPr lang="en-US" sz="2400" b="1" i="1" dirty="0">
                <a:solidFill>
                  <a:srgbClr val="0070C0"/>
                </a:solidFill>
              </a:rPr>
              <a:t>: ﻿ </a:t>
            </a:r>
            <a:r>
              <a:rPr lang="en-US" sz="2400" dirty="0"/>
              <a:t>train the predictor on the entire training dataset, and optimize CF generator while the trained predictor is frozen.</a:t>
            </a:r>
          </a:p>
          <a:p>
            <a:pPr marL="0" indent="0">
              <a:buNone/>
            </a:pPr>
            <a:endParaRPr lang="en-US" sz="2400" baseline="-25000" dirty="0"/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63736CA7-37F1-BD13-B2B7-954CD4D7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4640382"/>
            <a:ext cx="3626606" cy="21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E1781-171A-DB03-B08D-ACE490BE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42AC-06F2-7158-8EF7-645B6189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Additional Results</a:t>
            </a:r>
          </a:p>
        </p:txBody>
      </p:sp>
      <p:pic>
        <p:nvPicPr>
          <p:cNvPr id="6" name="Content Placeholder 5" descr="A screenshot of a table&#10;&#10;Description automatically generated">
            <a:extLst>
              <a:ext uri="{FF2B5EF4-FFF2-40B4-BE49-F238E27FC236}">
                <a16:creationId xmlns:a16="http://schemas.microsoft.com/office/drawing/2014/main" id="{E25F5A48-F73A-10F7-001D-256DA1CD3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107440"/>
            <a:ext cx="11176000" cy="3250850"/>
          </a:xfrm>
        </p:spPr>
      </p:pic>
      <p:pic>
        <p:nvPicPr>
          <p:cNvPr id="8" name="Picture 7" descr="A screenshot of a document&#10;&#10;Description automatically generated">
            <a:extLst>
              <a:ext uri="{FF2B5EF4-FFF2-40B4-BE49-F238E27FC236}">
                <a16:creationId xmlns:a16="http://schemas.microsoft.com/office/drawing/2014/main" id="{AF6A977A-6BD8-894A-6C4A-F08CD833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70" y="4580706"/>
            <a:ext cx="4569460" cy="19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631A3-202D-AF8B-008D-671E2935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32F0-A9E8-F826-AF40-EEEE0C38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Additional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D64CC8-8214-B9E1-9583-50686123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90320"/>
            <a:ext cx="11176000" cy="520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more ablation studies: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</a:rPr>
              <a:t>﻿</a:t>
            </a:r>
            <a:r>
              <a:rPr lang="en-US" sz="2400" b="1" i="1" dirty="0" err="1">
                <a:solidFill>
                  <a:srgbClr val="0070C0"/>
                </a:solidFill>
              </a:rPr>
              <a:t>CounterNet-NoFreeze</a:t>
            </a:r>
            <a:r>
              <a:rPr lang="en-US" sz="2400" b="1" i="1" dirty="0"/>
              <a:t>:</a:t>
            </a:r>
            <a:r>
              <a:rPr lang="en-US" sz="2400" i="1" dirty="0"/>
              <a:t> ﻿</a:t>
            </a:r>
            <a:r>
              <a:rPr lang="en-US" sz="2400" dirty="0"/>
              <a:t>﻿without freezing the predictor at the second stage of the optimization</a:t>
            </a:r>
          </a:p>
          <a:p>
            <a:pPr marL="457200" indent="-457200">
              <a:buAutoNum type="arabicPeriod"/>
            </a:pPr>
            <a:r>
              <a:rPr lang="en-US" sz="2400" b="1" i="1" dirty="0">
                <a:solidFill>
                  <a:srgbClr val="0070C0"/>
                </a:solidFill>
              </a:rPr>
              <a:t>Base model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Just a predictor</a:t>
            </a:r>
          </a:p>
          <a:p>
            <a:pPr marL="0" indent="0">
              <a:buNone/>
            </a:pPr>
            <a:endParaRPr lang="en-US" sz="2400" baseline="-25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62C4-F104-2691-00E3-2EC08964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31" y="2215368"/>
            <a:ext cx="4735829" cy="4460387"/>
          </a:xfrm>
          <a:prstGeom prst="rect">
            <a:avLst/>
          </a:prstGeom>
        </p:spPr>
      </p:pic>
      <p:pic>
        <p:nvPicPr>
          <p:cNvPr id="11" name="Picture 10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F9FC6F92-DED6-382D-1394-2D5D88A9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30" y="3243345"/>
            <a:ext cx="4074160" cy="32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976AA-3C7C-9D57-CFBC-739A9CC28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87D8DE-9214-510E-4429-AAB43289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 to counterfactual explanation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9CC8A0-7AAD-B27E-6838-016A267F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59840"/>
            <a:ext cx="11176000" cy="5233035"/>
          </a:xfrm>
        </p:spPr>
        <p:txBody>
          <a:bodyPr/>
          <a:lstStyle/>
          <a:p>
            <a:r>
              <a:rPr lang="en-US" dirty="0"/>
              <a:t>Counterfactual explanation explains a model by offering a hypothetical sample </a:t>
            </a:r>
            <a:r>
              <a:rPr lang="en-US" i="1" dirty="0"/>
              <a:t>x’</a:t>
            </a:r>
            <a:r>
              <a:rPr lang="en-US" dirty="0"/>
              <a:t> that is very close to an original sample </a:t>
            </a:r>
            <a:r>
              <a:rPr lang="en-US" i="1" dirty="0"/>
              <a:t>x</a:t>
            </a:r>
            <a:r>
              <a:rPr lang="en-US" dirty="0"/>
              <a:t>, but belongs to a different class</a:t>
            </a:r>
          </a:p>
        </p:txBody>
      </p:sp>
      <p:pic>
        <p:nvPicPr>
          <p:cNvPr id="1028" name="Picture 4" descr="Diverse Counterfactual Explanations (DiCE) for ML — DiCE 0.11 documentation">
            <a:extLst>
              <a:ext uri="{FF2B5EF4-FFF2-40B4-BE49-F238E27FC236}">
                <a16:creationId xmlns:a16="http://schemas.microsoft.com/office/drawing/2014/main" id="{4BF3E7B1-A48C-B838-AC06-928FD2AFA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12000" r="19904" b="8296"/>
          <a:stretch/>
        </p:blipFill>
        <p:spPr bwMode="auto">
          <a:xfrm>
            <a:off x="3078480" y="2891842"/>
            <a:ext cx="6014720" cy="38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6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AD1-008C-C358-9371-DACA52CC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59840"/>
            <a:ext cx="11176000" cy="5233035"/>
          </a:xfrm>
        </p:spPr>
        <p:txBody>
          <a:bodyPr/>
          <a:lstStyle/>
          <a:p>
            <a:r>
              <a:rPr lang="en-US" dirty="0"/>
              <a:t>Most counterfactual explanation (CF) generation techniques are </a:t>
            </a:r>
            <a:r>
              <a:rPr lang="en-US" i="1" dirty="0"/>
              <a:t>post-hoc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The process of generating CFs is uninformed by the training of the predictive model – </a:t>
            </a:r>
            <a:r>
              <a:rPr lang="en-US" dirty="0">
                <a:solidFill>
                  <a:srgbClr val="FF0000"/>
                </a:solidFill>
              </a:rPr>
              <a:t>leads to misalignment between the prediction and explanations, CF generator does not know the decision boundary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Most CF generation techniques are time intensive – </a:t>
            </a:r>
            <a:r>
              <a:rPr lang="en-US" dirty="0">
                <a:solidFill>
                  <a:srgbClr val="FF0000"/>
                </a:solidFill>
              </a:rPr>
              <a:t>negatively impacts the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7BD0FB-BD07-BF67-A1BE-C2E11765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4B45E6-7D48-6F4C-EF57-D1DBAF845A56}"/>
              </a:ext>
            </a:extLst>
          </p:cNvPr>
          <p:cNvGrpSpPr/>
          <p:nvPr/>
        </p:nvGrpSpPr>
        <p:grpSpPr>
          <a:xfrm>
            <a:off x="3517793" y="1952954"/>
            <a:ext cx="1528176" cy="1614135"/>
            <a:chOff x="5110619" y="2279736"/>
            <a:chExt cx="1528176" cy="1614135"/>
          </a:xfrm>
        </p:grpSpPr>
        <p:pic>
          <p:nvPicPr>
            <p:cNvPr id="2052" name="Picture 4" descr="Cpu Chip Processor Microcontroller Flat Icon 스톡 벡터(로열티 프리) 377151193 |  Shutterstock">
              <a:extLst>
                <a:ext uri="{FF2B5EF4-FFF2-40B4-BE49-F238E27FC236}">
                  <a16:creationId xmlns:a16="http://schemas.microsoft.com/office/drawing/2014/main" id="{D18013AA-C872-5DE1-F731-1F6FD8CA9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8" t="17681" r="19146" b="22789"/>
            <a:stretch/>
          </p:blipFill>
          <p:spPr bwMode="auto">
            <a:xfrm>
              <a:off x="5110619" y="2279736"/>
              <a:ext cx="1528176" cy="161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D139CE-0A91-ECDA-67EC-42F40762249D}"/>
                </a:ext>
              </a:extLst>
            </p:cNvPr>
            <p:cNvSpPr txBox="1"/>
            <p:nvPr/>
          </p:nvSpPr>
          <p:spPr>
            <a:xfrm>
              <a:off x="5478696" y="2831451"/>
              <a:ext cx="7729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predictive</a:t>
              </a:r>
              <a:endParaRPr lang="en-US" sz="1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b="1" dirty="0"/>
                <a:t>model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149C8B-B402-59CB-BF3D-D690FCEB7F6B}"/>
              </a:ext>
            </a:extLst>
          </p:cNvPr>
          <p:cNvCxnSpPr/>
          <p:nvPr/>
        </p:nvCxnSpPr>
        <p:spPr>
          <a:xfrm>
            <a:off x="5265019" y="1925053"/>
            <a:ext cx="0" cy="1828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5D847-D704-C9D7-D20D-2EE538E562B4}"/>
              </a:ext>
            </a:extLst>
          </p:cNvPr>
          <p:cNvSpPr txBox="1"/>
          <p:nvPr/>
        </p:nvSpPr>
        <p:spPr>
          <a:xfrm>
            <a:off x="5484070" y="1925053"/>
            <a:ext cx="39149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algorithms to generate CFs—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Non-parametric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Parametric/generative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model 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5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ED5B3-49D4-080E-DAF7-A3F9C9F26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233" y="168445"/>
            <a:ext cx="5144542" cy="652111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D5F45A-3EBA-9CF8-C4DE-CB2E2242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29978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648B7-D93D-629B-FF0D-6A85CE70E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C137-763C-50A2-585C-14508436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59840"/>
            <a:ext cx="11176000" cy="52330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CounterNet</a:t>
            </a:r>
            <a:r>
              <a:rPr lang="en-US" dirty="0"/>
              <a:t> is an end-to-end learning framework – integrates model training and CF generation into a single pipeline, ensures better </a:t>
            </a:r>
            <a:r>
              <a:rPr lang="en-US" i="1" dirty="0"/>
              <a:t>cost-invalidity</a:t>
            </a:r>
            <a:r>
              <a:rPr lang="en-US" dirty="0"/>
              <a:t> tradeoff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feedback system – </a:t>
            </a:r>
            <a:r>
              <a:rPr lang="en-US" dirty="0">
                <a:solidFill>
                  <a:schemeClr val="accent2"/>
                </a:solidFill>
              </a:rPr>
              <a:t>creates valid CFs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block-wise coordinate descent process – </a:t>
            </a:r>
            <a:r>
              <a:rPr lang="en-US" dirty="0">
                <a:solidFill>
                  <a:schemeClr val="accent2"/>
                </a:solidFill>
              </a:rPr>
              <a:t>improve the convergence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﻿</a:t>
            </a:r>
            <a:r>
              <a:rPr lang="en-US" dirty="0" err="1"/>
              <a:t>CounterNet</a:t>
            </a:r>
            <a:r>
              <a:rPr lang="en-US" dirty="0"/>
              <a:t> generates CF explanations with ∼</a:t>
            </a:r>
            <a:r>
              <a:rPr lang="en-US" b="1" dirty="0"/>
              <a:t>100%</a:t>
            </a:r>
            <a:r>
              <a:rPr lang="en-US" dirty="0"/>
              <a:t> validity and low cost of change (∼</a:t>
            </a:r>
            <a:r>
              <a:rPr lang="en-US" b="1" dirty="0"/>
              <a:t>9.8%</a:t>
            </a:r>
            <a:r>
              <a:rPr lang="en-US" dirty="0"/>
              <a:t> improvement to baselines) at 3x speed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83783A-AB06-E47D-3E27-E6BBE749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Contribution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15E277-8517-184F-2EE9-AE78B0A805F7}"/>
              </a:ext>
            </a:extLst>
          </p:cNvPr>
          <p:cNvGrpSpPr/>
          <p:nvPr/>
        </p:nvGrpSpPr>
        <p:grpSpPr>
          <a:xfrm>
            <a:off x="6274692" y="2200073"/>
            <a:ext cx="1528176" cy="1614135"/>
            <a:chOff x="5110619" y="2279736"/>
            <a:chExt cx="1528176" cy="1614135"/>
          </a:xfrm>
        </p:grpSpPr>
        <p:pic>
          <p:nvPicPr>
            <p:cNvPr id="2052" name="Picture 4" descr="Cpu Chip Processor Microcontroller Flat Icon 스톡 벡터(로열티 프리) 377151193 |  Shutterstock">
              <a:extLst>
                <a:ext uri="{FF2B5EF4-FFF2-40B4-BE49-F238E27FC236}">
                  <a16:creationId xmlns:a16="http://schemas.microsoft.com/office/drawing/2014/main" id="{48A5A128-46B7-4FEA-5434-548C79DB95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8" t="17681" r="19146" b="22789"/>
            <a:stretch/>
          </p:blipFill>
          <p:spPr bwMode="auto">
            <a:xfrm>
              <a:off x="5110619" y="2279736"/>
              <a:ext cx="1528176" cy="161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B5D426-3440-6B77-1A02-1EE04A276AC1}"/>
                </a:ext>
              </a:extLst>
            </p:cNvPr>
            <p:cNvSpPr txBox="1"/>
            <p:nvPr/>
          </p:nvSpPr>
          <p:spPr>
            <a:xfrm>
              <a:off x="5478696" y="2831451"/>
              <a:ext cx="7729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predictive</a:t>
              </a:r>
              <a:endParaRPr lang="en-US" sz="1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b="1" dirty="0"/>
                <a:t>model</a:t>
              </a:r>
            </a:p>
          </p:txBody>
        </p:sp>
      </p:grpSp>
      <p:sp>
        <p:nvSpPr>
          <p:cNvPr id="2" name="Trapezoid 1">
            <a:extLst>
              <a:ext uri="{FF2B5EF4-FFF2-40B4-BE49-F238E27FC236}">
                <a16:creationId xmlns:a16="http://schemas.microsoft.com/office/drawing/2014/main" id="{D6559FB5-9DAE-8F0F-D4F4-6668CB2CDB82}"/>
              </a:ext>
            </a:extLst>
          </p:cNvPr>
          <p:cNvSpPr/>
          <p:nvPr/>
        </p:nvSpPr>
        <p:spPr>
          <a:xfrm rot="16200000">
            <a:off x="7791238" y="2391429"/>
            <a:ext cx="1407560" cy="1168685"/>
          </a:xfrm>
          <a:prstGeom prst="trapezoid">
            <a:avLst>
              <a:gd name="adj" fmla="val 4346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B6851-0924-4402-7737-706041C0C007}"/>
              </a:ext>
            </a:extLst>
          </p:cNvPr>
          <p:cNvSpPr txBox="1"/>
          <p:nvPr/>
        </p:nvSpPr>
        <p:spPr>
          <a:xfrm>
            <a:off x="7934864" y="2811702"/>
            <a:ext cx="11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CF generator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44F0B-4E45-18AA-FA20-E4006B3EE9B3}"/>
              </a:ext>
            </a:extLst>
          </p:cNvPr>
          <p:cNvSpPr/>
          <p:nvPr/>
        </p:nvSpPr>
        <p:spPr>
          <a:xfrm>
            <a:off x="6096000" y="2044554"/>
            <a:ext cx="3184989" cy="1842074"/>
          </a:xfrm>
          <a:custGeom>
            <a:avLst/>
            <a:gdLst>
              <a:gd name="connsiteX0" fmla="*/ 0 w 3184989"/>
              <a:gd name="connsiteY0" fmla="*/ 0 h 1842074"/>
              <a:gd name="connsiteX1" fmla="*/ 605148 w 3184989"/>
              <a:gd name="connsiteY1" fmla="*/ 0 h 1842074"/>
              <a:gd name="connsiteX2" fmla="*/ 1146596 w 3184989"/>
              <a:gd name="connsiteY2" fmla="*/ 0 h 1842074"/>
              <a:gd name="connsiteX3" fmla="*/ 1847294 w 3184989"/>
              <a:gd name="connsiteY3" fmla="*/ 0 h 1842074"/>
              <a:gd name="connsiteX4" fmla="*/ 2452442 w 3184989"/>
              <a:gd name="connsiteY4" fmla="*/ 0 h 1842074"/>
              <a:gd name="connsiteX5" fmla="*/ 3184989 w 3184989"/>
              <a:gd name="connsiteY5" fmla="*/ 0 h 1842074"/>
              <a:gd name="connsiteX6" fmla="*/ 3184989 w 3184989"/>
              <a:gd name="connsiteY6" fmla="*/ 650866 h 1842074"/>
              <a:gd name="connsiteX7" fmla="*/ 3184989 w 3184989"/>
              <a:gd name="connsiteY7" fmla="*/ 1264891 h 1842074"/>
              <a:gd name="connsiteX8" fmla="*/ 3184989 w 3184989"/>
              <a:gd name="connsiteY8" fmla="*/ 1842074 h 1842074"/>
              <a:gd name="connsiteX9" fmla="*/ 2611691 w 3184989"/>
              <a:gd name="connsiteY9" fmla="*/ 1842074 h 1842074"/>
              <a:gd name="connsiteX10" fmla="*/ 1974693 w 3184989"/>
              <a:gd name="connsiteY10" fmla="*/ 1842074 h 1842074"/>
              <a:gd name="connsiteX11" fmla="*/ 1337695 w 3184989"/>
              <a:gd name="connsiteY11" fmla="*/ 1842074 h 1842074"/>
              <a:gd name="connsiteX12" fmla="*/ 732547 w 3184989"/>
              <a:gd name="connsiteY12" fmla="*/ 1842074 h 1842074"/>
              <a:gd name="connsiteX13" fmla="*/ 0 w 3184989"/>
              <a:gd name="connsiteY13" fmla="*/ 1842074 h 1842074"/>
              <a:gd name="connsiteX14" fmla="*/ 0 w 3184989"/>
              <a:gd name="connsiteY14" fmla="*/ 1191208 h 1842074"/>
              <a:gd name="connsiteX15" fmla="*/ 0 w 3184989"/>
              <a:gd name="connsiteY15" fmla="*/ 540342 h 1842074"/>
              <a:gd name="connsiteX16" fmla="*/ 0 w 3184989"/>
              <a:gd name="connsiteY16" fmla="*/ 0 h 184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84989" h="1842074" extrusionOk="0">
                <a:moveTo>
                  <a:pt x="0" y="0"/>
                </a:moveTo>
                <a:cubicBezTo>
                  <a:pt x="289686" y="-21753"/>
                  <a:pt x="352890" y="16528"/>
                  <a:pt x="605148" y="0"/>
                </a:cubicBezTo>
                <a:cubicBezTo>
                  <a:pt x="857406" y="-16528"/>
                  <a:pt x="949858" y="-21729"/>
                  <a:pt x="1146596" y="0"/>
                </a:cubicBezTo>
                <a:cubicBezTo>
                  <a:pt x="1343334" y="21729"/>
                  <a:pt x="1670423" y="-26494"/>
                  <a:pt x="1847294" y="0"/>
                </a:cubicBezTo>
                <a:cubicBezTo>
                  <a:pt x="2024165" y="26494"/>
                  <a:pt x="2171846" y="8951"/>
                  <a:pt x="2452442" y="0"/>
                </a:cubicBezTo>
                <a:cubicBezTo>
                  <a:pt x="2733038" y="-8951"/>
                  <a:pt x="2947816" y="-28171"/>
                  <a:pt x="3184989" y="0"/>
                </a:cubicBezTo>
                <a:cubicBezTo>
                  <a:pt x="3192523" y="323397"/>
                  <a:pt x="3194684" y="443408"/>
                  <a:pt x="3184989" y="650866"/>
                </a:cubicBezTo>
                <a:cubicBezTo>
                  <a:pt x="3175294" y="858324"/>
                  <a:pt x="3179521" y="997260"/>
                  <a:pt x="3184989" y="1264891"/>
                </a:cubicBezTo>
                <a:cubicBezTo>
                  <a:pt x="3190457" y="1532522"/>
                  <a:pt x="3183797" y="1581366"/>
                  <a:pt x="3184989" y="1842074"/>
                </a:cubicBezTo>
                <a:cubicBezTo>
                  <a:pt x="3007445" y="1833284"/>
                  <a:pt x="2863457" y="1820527"/>
                  <a:pt x="2611691" y="1842074"/>
                </a:cubicBezTo>
                <a:cubicBezTo>
                  <a:pt x="2359925" y="1863621"/>
                  <a:pt x="2121678" y="1866595"/>
                  <a:pt x="1974693" y="1842074"/>
                </a:cubicBezTo>
                <a:cubicBezTo>
                  <a:pt x="1827708" y="1817553"/>
                  <a:pt x="1530320" y="1839612"/>
                  <a:pt x="1337695" y="1842074"/>
                </a:cubicBezTo>
                <a:cubicBezTo>
                  <a:pt x="1145070" y="1844536"/>
                  <a:pt x="1031808" y="1863805"/>
                  <a:pt x="732547" y="1842074"/>
                </a:cubicBezTo>
                <a:cubicBezTo>
                  <a:pt x="433286" y="1820343"/>
                  <a:pt x="262651" y="1876362"/>
                  <a:pt x="0" y="1842074"/>
                </a:cubicBezTo>
                <a:cubicBezTo>
                  <a:pt x="25231" y="1648498"/>
                  <a:pt x="-12791" y="1390265"/>
                  <a:pt x="0" y="1191208"/>
                </a:cubicBezTo>
                <a:cubicBezTo>
                  <a:pt x="12791" y="992151"/>
                  <a:pt x="-22002" y="845795"/>
                  <a:pt x="0" y="540342"/>
                </a:cubicBezTo>
                <a:cubicBezTo>
                  <a:pt x="22002" y="234889"/>
                  <a:pt x="10540" y="170096"/>
                  <a:pt x="0" y="0"/>
                </a:cubicBezTo>
                <a:close/>
              </a:path>
            </a:pathLst>
          </a:custGeom>
          <a:noFill/>
          <a:ln w="28575"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1B183FC4-0DE7-775A-6EC0-87985E960ADD}"/>
              </a:ext>
            </a:extLst>
          </p:cNvPr>
          <p:cNvSpPr/>
          <p:nvPr/>
        </p:nvSpPr>
        <p:spPr>
          <a:xfrm>
            <a:off x="9537843" y="2503253"/>
            <a:ext cx="1880171" cy="92467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together</a:t>
            </a:r>
          </a:p>
        </p:txBody>
      </p:sp>
    </p:spTree>
    <p:extLst>
      <p:ext uri="{BB962C8B-B14F-4D97-AF65-F5344CB8AC3E}">
        <p14:creationId xmlns:p14="http://schemas.microsoft.com/office/powerpoint/2010/main" val="413623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C5661-2EFB-5C60-A85A-DA78D9D4E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0A223C-AC9F-EDC6-F5DC-5605DA7D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Proposed architecture</a:t>
            </a:r>
          </a:p>
        </p:txBody>
      </p:sp>
      <p:pic>
        <p:nvPicPr>
          <p:cNvPr id="13" name="Picture 12" descr="A diagram of a machine&#10;&#10;Description automatically generated">
            <a:extLst>
              <a:ext uri="{FF2B5EF4-FFF2-40B4-BE49-F238E27FC236}">
                <a16:creationId xmlns:a16="http://schemas.microsoft.com/office/drawing/2014/main" id="{9BA24C3E-FD15-9DBD-EA68-4F46A7E5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15" y="1107440"/>
            <a:ext cx="9227569" cy="5574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B5D3C3-7C10-5AD9-A9B3-155F026131B5}"/>
              </a:ext>
            </a:extLst>
          </p:cNvPr>
          <p:cNvSpPr txBox="1"/>
          <p:nvPr/>
        </p:nvSpPr>
        <p:spPr>
          <a:xfrm>
            <a:off x="9852917" y="5488950"/>
            <a:ext cx="211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﻿to ensure input 𝑥 and CF example 𝑥′ are opposite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0218E9-C1B4-BF25-0BDB-687E22FD418B}"/>
              </a:ext>
            </a:extLst>
          </p:cNvPr>
          <p:cNvCxnSpPr/>
          <p:nvPr/>
        </p:nvCxnSpPr>
        <p:spPr>
          <a:xfrm flipH="1">
            <a:off x="9852917" y="5044611"/>
            <a:ext cx="256854" cy="821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F89E9C-49CB-A73B-5152-42E509BED0AA}"/>
              </a:ext>
            </a:extLst>
          </p:cNvPr>
          <p:cNvSpPr txBox="1"/>
          <p:nvPr/>
        </p:nvSpPr>
        <p:spPr>
          <a:xfrm>
            <a:off x="10109771" y="4819229"/>
            <a:ext cx="196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Kept during training, removed during testing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5F545-A07F-E01C-B786-D630A115021E}"/>
              </a:ext>
            </a:extLst>
          </p:cNvPr>
          <p:cNvCxnSpPr/>
          <p:nvPr/>
        </p:nvCxnSpPr>
        <p:spPr>
          <a:xfrm flipV="1">
            <a:off x="2013735" y="3965825"/>
            <a:ext cx="0" cy="107878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DBB58-EB96-5866-78BC-6BA65C5F6FA2}"/>
              </a:ext>
            </a:extLst>
          </p:cNvPr>
          <p:cNvCxnSpPr/>
          <p:nvPr/>
        </p:nvCxnSpPr>
        <p:spPr>
          <a:xfrm flipV="1">
            <a:off x="9440238" y="4440986"/>
            <a:ext cx="0" cy="107878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013AF9-8A8D-ED7B-974F-05E33E36FD4F}"/>
              </a:ext>
            </a:extLst>
          </p:cNvPr>
          <p:cNvSpPr txBox="1"/>
          <p:nvPr/>
        </p:nvSpPr>
        <p:spPr>
          <a:xfrm>
            <a:off x="1191803" y="5132206"/>
            <a:ext cx="1427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One-hot encoded</a:t>
            </a:r>
          </a:p>
          <a:p>
            <a:r>
              <a:rPr lang="en-US" sz="1200" dirty="0"/>
              <a:t>Categorical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3035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5D079-F125-6D24-25B3-7BF3A2F0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B2345-71F6-F23C-AFD6-AF1DC962E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" y="1259840"/>
                <a:ext cx="11176000" cy="5233035"/>
              </a:xfrm>
            </p:spPr>
            <p:txBody>
              <a:bodyPr/>
              <a:lstStyle/>
              <a:p>
                <a:r>
                  <a:rPr lang="en-US" dirty="0"/>
                  <a:t>﻿(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predictive accuracy </a:t>
                </a:r>
                <a:r>
                  <a:rPr lang="en-US" dirty="0"/>
                  <a:t>- the predictor network should output ﻿accurate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﻿(ii) </a:t>
                </a:r>
                <a:r>
                  <a:rPr lang="en-US" b="1" i="1" dirty="0">
                    <a:solidFill>
                      <a:srgbClr val="005DE4"/>
                    </a:solidFill>
                  </a:rPr>
                  <a:t>counterfactual validity</a:t>
                </a:r>
                <a:r>
                  <a:rPr lang="en-US" b="1" dirty="0">
                    <a:solidFill>
                      <a:srgbClr val="005DE4"/>
                    </a:solidFill>
                  </a:rPr>
                  <a:t> </a:t>
                </a:r>
                <a:r>
                  <a:rPr lang="en-US" dirty="0"/>
                  <a:t>- CF examples 𝑥′ produced by the CF generator network should be valid i.e. must change class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=1)</a:t>
                </a:r>
              </a:p>
              <a:p>
                <a:r>
                  <a:rPr lang="en-US" dirty="0"/>
                  <a:t>﻿(iii) </a:t>
                </a:r>
                <a:r>
                  <a:rPr lang="en-US" b="1" i="1" dirty="0">
                    <a:solidFill>
                      <a:srgbClr val="009F8D"/>
                    </a:solidFill>
                  </a:rPr>
                  <a:t>minimizing cost of change </a:t>
                </a:r>
                <a:r>
                  <a:rPr lang="en-US" dirty="0"/>
                  <a:t>- minimal modifications should be required to change input instance 𝑥 to CF example 𝑥′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B2345-71F6-F23C-AFD6-AF1DC962E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" y="1259840"/>
                <a:ext cx="11176000" cy="5233035"/>
              </a:xfrm>
              <a:blipFill>
                <a:blip r:embed="rId2"/>
                <a:stretch>
                  <a:fillRect l="-1022" t="-1937" r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153E804-3BDE-3384-B612-C6E6C600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Optimization</a:t>
            </a:r>
          </a:p>
        </p:txBody>
      </p:sp>
      <p:pic>
        <p:nvPicPr>
          <p:cNvPr id="10" name="Picture 9" descr="A number and number symbols&#10;&#10;Description automatically generated with medium confidence">
            <a:extLst>
              <a:ext uri="{FF2B5EF4-FFF2-40B4-BE49-F238E27FC236}">
                <a16:creationId xmlns:a16="http://schemas.microsoft.com/office/drawing/2014/main" id="{002F176A-0EA3-5A3E-319F-1B7D8CA6B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" b="64148"/>
          <a:stretch/>
        </p:blipFill>
        <p:spPr>
          <a:xfrm>
            <a:off x="925459" y="4058292"/>
            <a:ext cx="4242442" cy="739739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pic>
        <p:nvPicPr>
          <p:cNvPr id="11" name="Picture 10" descr="A number and number symbols&#10;&#10;Description automatically generated with medium confidence">
            <a:extLst>
              <a:ext uri="{FF2B5EF4-FFF2-40B4-BE49-F238E27FC236}">
                <a16:creationId xmlns:a16="http://schemas.microsoft.com/office/drawing/2014/main" id="{E5431890-C8B5-C8CB-2D2C-0327A2F7E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59" b="34401"/>
          <a:stretch/>
        </p:blipFill>
        <p:spPr>
          <a:xfrm>
            <a:off x="1356974" y="4950431"/>
            <a:ext cx="4242442" cy="739740"/>
          </a:xfrm>
          <a:prstGeom prst="rect">
            <a:avLst/>
          </a:prstGeom>
          <a:ln>
            <a:solidFill>
              <a:srgbClr val="005DE4"/>
            </a:solidFill>
            <a:prstDash val="dashDot"/>
          </a:ln>
        </p:spPr>
      </p:pic>
      <p:pic>
        <p:nvPicPr>
          <p:cNvPr id="12" name="Picture 11" descr="A number and number symbols&#10;&#10;Description automatically generated with medium confidence">
            <a:extLst>
              <a:ext uri="{FF2B5EF4-FFF2-40B4-BE49-F238E27FC236}">
                <a16:creationId xmlns:a16="http://schemas.microsoft.com/office/drawing/2014/main" id="{8A8E0C07-C822-734A-092B-E10B7DB0D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18"/>
          <a:stretch/>
        </p:blipFill>
        <p:spPr>
          <a:xfrm>
            <a:off x="1843398" y="5842571"/>
            <a:ext cx="4242442" cy="802704"/>
          </a:xfrm>
          <a:prstGeom prst="rect">
            <a:avLst/>
          </a:prstGeom>
          <a:ln>
            <a:solidFill>
              <a:srgbClr val="009F8D"/>
            </a:solidFill>
            <a:prstDash val="dashDot"/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0B66C1-E88C-66D7-D9AF-A85B751914A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3840" y="4428161"/>
            <a:ext cx="781619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DFB14-03C3-4083-9643-D9EA085BB3DF}"/>
              </a:ext>
            </a:extLst>
          </p:cNvPr>
          <p:cNvCxnSpPr>
            <a:cxnSpLocks/>
          </p:cNvCxnSpPr>
          <p:nvPr/>
        </p:nvCxnSpPr>
        <p:spPr>
          <a:xfrm flipV="1">
            <a:off x="123292" y="1489753"/>
            <a:ext cx="10274" cy="293840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5B4374-A3A5-B95D-890F-69D00BDCC39C}"/>
              </a:ext>
            </a:extLst>
          </p:cNvPr>
          <p:cNvCxnSpPr>
            <a:cxnSpLocks/>
          </p:cNvCxnSpPr>
          <p:nvPr/>
        </p:nvCxnSpPr>
        <p:spPr>
          <a:xfrm flipH="1">
            <a:off x="133566" y="1489753"/>
            <a:ext cx="38459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DE47E5-44B1-81BF-B35D-23F8531427AE}"/>
              </a:ext>
            </a:extLst>
          </p:cNvPr>
          <p:cNvCxnSpPr>
            <a:cxnSpLocks/>
          </p:cNvCxnSpPr>
          <p:nvPr/>
        </p:nvCxnSpPr>
        <p:spPr>
          <a:xfrm>
            <a:off x="349321" y="5289478"/>
            <a:ext cx="1007653" cy="0"/>
          </a:xfrm>
          <a:prstGeom prst="straightConnector1">
            <a:avLst/>
          </a:prstGeom>
          <a:ln w="28575">
            <a:solidFill>
              <a:srgbClr val="005DE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19C00E-D375-3D66-F3E2-B81EA26BE53A}"/>
              </a:ext>
            </a:extLst>
          </p:cNvPr>
          <p:cNvCxnSpPr>
            <a:cxnSpLocks/>
          </p:cNvCxnSpPr>
          <p:nvPr/>
        </p:nvCxnSpPr>
        <p:spPr>
          <a:xfrm flipV="1">
            <a:off x="285340" y="2351070"/>
            <a:ext cx="10274" cy="2938408"/>
          </a:xfrm>
          <a:prstGeom prst="line">
            <a:avLst/>
          </a:prstGeom>
          <a:ln w="28575">
            <a:solidFill>
              <a:srgbClr val="005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D83291-B2C5-573C-6590-AA8CD5E55DED}"/>
              </a:ext>
            </a:extLst>
          </p:cNvPr>
          <p:cNvCxnSpPr>
            <a:cxnSpLocks/>
          </p:cNvCxnSpPr>
          <p:nvPr/>
        </p:nvCxnSpPr>
        <p:spPr>
          <a:xfrm flipH="1">
            <a:off x="349321" y="2351070"/>
            <a:ext cx="248695" cy="0"/>
          </a:xfrm>
          <a:prstGeom prst="line">
            <a:avLst/>
          </a:prstGeom>
          <a:ln w="28575">
            <a:solidFill>
              <a:srgbClr val="005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36FC48-7C22-D784-75A4-AAFEB249A684}"/>
              </a:ext>
            </a:extLst>
          </p:cNvPr>
          <p:cNvCxnSpPr>
            <a:cxnSpLocks/>
          </p:cNvCxnSpPr>
          <p:nvPr/>
        </p:nvCxnSpPr>
        <p:spPr>
          <a:xfrm>
            <a:off x="508114" y="6150795"/>
            <a:ext cx="1259041" cy="0"/>
          </a:xfrm>
          <a:prstGeom prst="straightConnector1">
            <a:avLst/>
          </a:prstGeom>
          <a:ln w="28575">
            <a:solidFill>
              <a:srgbClr val="009F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15398D-1649-AE73-F260-CD3F5FD5DC25}"/>
              </a:ext>
            </a:extLst>
          </p:cNvPr>
          <p:cNvCxnSpPr>
            <a:cxnSpLocks/>
          </p:cNvCxnSpPr>
          <p:nvPr/>
        </p:nvCxnSpPr>
        <p:spPr>
          <a:xfrm flipV="1">
            <a:off x="487566" y="3212387"/>
            <a:ext cx="10274" cy="2938408"/>
          </a:xfrm>
          <a:prstGeom prst="line">
            <a:avLst/>
          </a:prstGeom>
          <a:ln w="28575">
            <a:solidFill>
              <a:srgbClr val="009F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4C0895-B96C-4123-38DE-51F8F0D38625}"/>
              </a:ext>
            </a:extLst>
          </p:cNvPr>
          <p:cNvCxnSpPr>
            <a:cxnSpLocks/>
          </p:cNvCxnSpPr>
          <p:nvPr/>
        </p:nvCxnSpPr>
        <p:spPr>
          <a:xfrm flipH="1">
            <a:off x="497840" y="3267183"/>
            <a:ext cx="180032" cy="0"/>
          </a:xfrm>
          <a:prstGeom prst="line">
            <a:avLst/>
          </a:prstGeom>
          <a:ln w="28575">
            <a:solidFill>
              <a:srgbClr val="009F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DFF565-2481-E7BE-8D75-995971CC6D15}"/>
              </a:ext>
            </a:extLst>
          </p:cNvPr>
          <p:cNvSpPr txBox="1"/>
          <p:nvPr/>
        </p:nvSpPr>
        <p:spPr>
          <a:xfrm>
            <a:off x="6854576" y="4259422"/>
            <a:ext cx="45394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﻿MSE loss-based training seems to be less sensitive to randomness in initialization, more robust to noise, and less prone to overfitting on a wide variety of learning tasks (as compared to cross-entropy loss).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66AB72-8E81-DE19-E5A4-14382293559F}"/>
              </a:ext>
            </a:extLst>
          </p:cNvPr>
          <p:cNvCxnSpPr>
            <a:cxnSpLocks/>
          </p:cNvCxnSpPr>
          <p:nvPr/>
        </p:nvCxnSpPr>
        <p:spPr>
          <a:xfrm>
            <a:off x="5167901" y="4428160"/>
            <a:ext cx="1571946" cy="25343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AB96B3-6219-4C8D-C84C-788A02EEEEE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599416" y="4950431"/>
            <a:ext cx="1140431" cy="369870"/>
          </a:xfrm>
          <a:prstGeom prst="straightConnector1">
            <a:avLst/>
          </a:prstGeom>
          <a:ln w="12700">
            <a:solidFill>
              <a:srgbClr val="005DE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FFD9A1-49F8-575D-AC29-DD8B07D5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Optimization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F10A2B-D29D-38F8-9173-1F8449E32985}"/>
              </a:ext>
            </a:extLst>
          </p:cNvPr>
          <p:cNvSpPr txBox="1">
            <a:spLocks/>
          </p:cNvSpPr>
          <p:nvPr/>
        </p:nvSpPr>
        <p:spPr>
          <a:xfrm>
            <a:off x="497840" y="2065106"/>
            <a:ext cx="11176000" cy="4427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black and white math symbols&#10;&#10;Description automatically generated">
            <a:extLst>
              <a:ext uri="{FF2B5EF4-FFF2-40B4-BE49-F238E27FC236}">
                <a16:creationId xmlns:a16="http://schemas.microsoft.com/office/drawing/2014/main" id="{578155C2-4F99-66FC-6A7E-96A1B4A3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1107440"/>
            <a:ext cx="3708400" cy="723900"/>
          </a:xfrm>
          <a:prstGeom prst="rect">
            <a:avLst/>
          </a:prstGeom>
          <a:ln>
            <a:solidFill>
              <a:srgbClr val="005DE4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BCFB4C-BEC3-72F0-4290-864DF694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065106"/>
            <a:ext cx="11176000" cy="4427769"/>
          </a:xfrm>
        </p:spPr>
        <p:txBody>
          <a:bodyPr/>
          <a:lstStyle/>
          <a:p>
            <a:r>
              <a:rPr lang="en-US" dirty="0"/>
              <a:t>﻿conventional way of solving the optimization problem is using gradient descent with backpropagation</a:t>
            </a:r>
          </a:p>
          <a:p>
            <a:r>
              <a:rPr lang="en-US" dirty="0"/>
              <a:t>Leads to 2 issues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﻿</a:t>
            </a:r>
            <a:r>
              <a:rPr lang="en-US" i="1" dirty="0">
                <a:solidFill>
                  <a:srgbClr val="FF0000"/>
                </a:solidFill>
              </a:rPr>
              <a:t>poor convergence in training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﻿</a:t>
            </a:r>
            <a:r>
              <a:rPr lang="en-US" i="1" dirty="0">
                <a:solidFill>
                  <a:srgbClr val="FF0000"/>
                </a:solidFill>
              </a:rPr>
              <a:t>proneness to adversarial examples </a:t>
            </a:r>
          </a:p>
        </p:txBody>
      </p:sp>
      <p:pic>
        <p:nvPicPr>
          <p:cNvPr id="10" name="Picture 9" descr="A math problem with black text&#10;&#10;Description automatically generated">
            <a:extLst>
              <a:ext uri="{FF2B5EF4-FFF2-40B4-BE49-F238E27FC236}">
                <a16:creationId xmlns:a16="http://schemas.microsoft.com/office/drawing/2014/main" id="{E20A057F-F521-0B5A-3867-1A13FD0C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43" y="2683054"/>
            <a:ext cx="6196070" cy="12108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928820-809F-3D2D-19D7-94893D6B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018" y="3529762"/>
            <a:ext cx="3156335" cy="2790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2356C3-6735-F4C4-AA89-1C78F430BD0F}"/>
              </a:ext>
            </a:extLst>
          </p:cNvPr>
          <p:cNvSpPr txBox="1"/>
          <p:nvPr/>
        </p:nvSpPr>
        <p:spPr>
          <a:xfrm>
            <a:off x="8346897" y="3755770"/>
            <a:ext cx="3845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﻿gradient across all three loss objectives fluctuates drastically, which leads to poor convergence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FE24D-BB61-4CF5-9D5B-CAFC6888D7D1}"/>
              </a:ext>
            </a:extLst>
          </p:cNvPr>
          <p:cNvSpPr txBox="1"/>
          <p:nvPr/>
        </p:nvSpPr>
        <p:spPr>
          <a:xfrm>
            <a:off x="6036467" y="4504957"/>
            <a:ext cx="5637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﻿optimizing ℒ</a:t>
            </a:r>
            <a:r>
              <a:rPr lang="en-US" i="1" baseline="-25000" dirty="0"/>
              <a:t>2</a:t>
            </a:r>
            <a:r>
              <a:rPr lang="en-US" dirty="0"/>
              <a:t> with respect to the predictive weights 𝜃</a:t>
            </a:r>
            <a:r>
              <a:rPr lang="en-US" baseline="-25000" dirty="0"/>
              <a:t>𝑓</a:t>
            </a:r>
            <a:r>
              <a:rPr lang="en-US" dirty="0"/>
              <a:t> decreases the robustness of the predictor 𝑓 (·), which leads to an increased vulnerability to 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130933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D4268-7C5F-EFF2-C128-D33B62423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5F6FC-0E27-D53A-717F-7DA3F9CF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76000" cy="7423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Optimization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FF4728-21E5-A36E-BE0B-8E1FA32DF4BA}"/>
              </a:ext>
            </a:extLst>
          </p:cNvPr>
          <p:cNvSpPr txBox="1">
            <a:spLocks/>
          </p:cNvSpPr>
          <p:nvPr/>
        </p:nvSpPr>
        <p:spPr>
          <a:xfrm>
            <a:off x="497840" y="2065106"/>
            <a:ext cx="11176000" cy="4427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black and white math symbols&#10;&#10;Description automatically generated">
            <a:extLst>
              <a:ext uri="{FF2B5EF4-FFF2-40B4-BE49-F238E27FC236}">
                <a16:creationId xmlns:a16="http://schemas.microsoft.com/office/drawing/2014/main" id="{E959694C-D851-F6F9-77DC-C0248D7C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1107440"/>
            <a:ext cx="3708400" cy="723900"/>
          </a:xfrm>
          <a:prstGeom prst="rect">
            <a:avLst/>
          </a:prstGeom>
          <a:ln>
            <a:solidFill>
              <a:srgbClr val="005DE4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9CD632-A5CC-133E-E369-CC05D251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065106"/>
            <a:ext cx="11176000" cy="4427769"/>
          </a:xfrm>
        </p:spPr>
        <p:txBody>
          <a:bodyPr/>
          <a:lstStyle/>
          <a:p>
            <a:r>
              <a:rPr lang="en-US" dirty="0"/>
              <a:t>﻿conventional way of solving the optimization problem is using gradient descent with backpropagation</a:t>
            </a:r>
          </a:p>
          <a:p>
            <a:r>
              <a:rPr lang="en-US" dirty="0"/>
              <a:t>Leads to 2 issues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﻿</a:t>
            </a:r>
            <a:r>
              <a:rPr lang="en-US" i="1" dirty="0">
                <a:solidFill>
                  <a:srgbClr val="FF0000"/>
                </a:solidFill>
              </a:rPr>
              <a:t>poor convergence in training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﻿</a:t>
            </a:r>
            <a:r>
              <a:rPr lang="en-US" i="1" dirty="0">
                <a:solidFill>
                  <a:srgbClr val="FF0000"/>
                </a:solidFill>
              </a:rPr>
              <a:t>proneness to adversarial examples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2318D-8A8C-A146-EAAD-8C3B154A3D13}"/>
              </a:ext>
            </a:extLst>
          </p:cNvPr>
          <p:cNvSpPr txBox="1"/>
          <p:nvPr/>
        </p:nvSpPr>
        <p:spPr>
          <a:xfrm>
            <a:off x="5698962" y="3844109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﻿propose a block-wise coordinate descent procedure</a:t>
            </a:r>
          </a:p>
          <a:p>
            <a:r>
              <a:rPr lang="en-US" dirty="0"/>
              <a:t>﻿(</a:t>
            </a:r>
            <a:r>
              <a:rPr lang="en-US" dirty="0" err="1"/>
              <a:t>i</a:t>
            </a:r>
            <a:r>
              <a:rPr lang="en-US" dirty="0"/>
              <a:t>) optimizing predictive accuracy (ℒ</a:t>
            </a:r>
            <a:r>
              <a:rPr lang="en-US" baseline="-25000" dirty="0"/>
              <a:t>1</a:t>
            </a:r>
            <a:r>
              <a:rPr lang="en-US" dirty="0"/>
              <a:t>) , (ii)﻿ optimizing the validity and proximity of CF generation (ℒ</a:t>
            </a:r>
            <a:r>
              <a:rPr lang="en-US" baseline="-25000" dirty="0"/>
              <a:t>2</a:t>
            </a:r>
            <a:r>
              <a:rPr lang="en-US" dirty="0"/>
              <a:t> and ℒ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﻿for each minibatch of 𝑚 data points {𝑥</a:t>
            </a:r>
            <a:r>
              <a:rPr lang="en-US" baseline="30000" dirty="0"/>
              <a:t>(𝑖)</a:t>
            </a:r>
            <a:r>
              <a:rPr lang="en-US" dirty="0"/>
              <a:t>,𝑦</a:t>
            </a:r>
            <a:r>
              <a:rPr lang="en-US" baseline="30000" dirty="0"/>
              <a:t>(𝑖)</a:t>
            </a:r>
            <a:r>
              <a:rPr lang="en-US" dirty="0"/>
              <a:t>}</a:t>
            </a:r>
            <a:r>
              <a:rPr lang="en-US" baseline="30000" dirty="0"/>
              <a:t>𝑚</a:t>
            </a:r>
            <a:r>
              <a:rPr lang="en-US" dirty="0"/>
              <a:t>, we apply two gradient updates to the network through backpropagation.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8D730B-67FA-C677-8461-66E9DC08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39" y="5598435"/>
            <a:ext cx="3136900" cy="381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9C610F-3B2E-14C8-C5D8-9E1571E5C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39" y="6101895"/>
            <a:ext cx="4051300" cy="431800"/>
          </a:xfrm>
          <a:prstGeom prst="rect">
            <a:avLst/>
          </a:prstGeom>
          <a:ln>
            <a:solidFill>
              <a:srgbClr val="005DE4"/>
            </a:solidFill>
          </a:ln>
        </p:spPr>
      </p:pic>
    </p:spTree>
    <p:extLst>
      <p:ext uri="{BB962C8B-B14F-4D97-AF65-F5344CB8AC3E}">
        <p14:creationId xmlns:p14="http://schemas.microsoft.com/office/powerpoint/2010/main" val="60513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978</Words>
  <Application>Microsoft Macintosh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CounterNet: End-to-End Training of Prediction Aware Counterfactual Explanations</vt:lpstr>
      <vt:lpstr>Intro to counterfactual explanation</vt:lpstr>
      <vt:lpstr>Motivation</vt:lpstr>
      <vt:lpstr>Motivation</vt:lpstr>
      <vt:lpstr>Contribution</vt:lpstr>
      <vt:lpstr>Proposed architecture</vt:lpstr>
      <vt:lpstr>Optimization</vt:lpstr>
      <vt:lpstr>Optimization</vt:lpstr>
      <vt:lpstr>Optimization</vt:lpstr>
      <vt:lpstr>Experiment</vt:lpstr>
      <vt:lpstr>Experiment</vt:lpstr>
      <vt:lpstr>Experiment</vt:lpstr>
      <vt:lpstr>Results</vt:lpstr>
      <vt:lpstr>Results</vt:lpstr>
      <vt:lpstr>Additional Results</vt:lpstr>
      <vt:lpstr>Additional Results</vt:lpstr>
      <vt:lpstr>Additional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CounterNet: End-to-End Training of Prediction Aware Counterfactual Explanations</dc:title>
  <dc:creator>Asiful Arefeen (Student)</dc:creator>
  <cp:lastModifiedBy>Asiful Arefeen (Student)</cp:lastModifiedBy>
  <cp:revision>11</cp:revision>
  <dcterms:created xsi:type="dcterms:W3CDTF">2024-02-02T21:51:43Z</dcterms:created>
  <dcterms:modified xsi:type="dcterms:W3CDTF">2024-02-06T20:45:41Z</dcterms:modified>
</cp:coreProperties>
</file>