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4AE8-CB4B-47C9-A709-B2903E32A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FDE3B-E203-4BB2-BC8E-66603F7C9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7E07D-3EC9-4ECB-810C-A84564B3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74565-AA0B-46F0-B71A-25CD6D2A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CF932-1E83-4E99-94B6-F1F36002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8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905B-F017-471A-8679-E6D0D8CA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D75AC-24B2-49F1-8AE3-E289A1633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FA238-7D9F-4725-8F3E-34186717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170FB-DC6B-474B-91AA-CB658709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9F5D6-EFCD-41F8-8888-CC26D500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5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F1F68B-5D09-4D36-9CBA-43D416E49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3B3D2-023E-40E2-AD18-E199C371A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8C1D2-3928-44D0-A70C-243848D1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414BD-6147-4932-8DBF-EDB3088B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D25DD-9E34-470E-926B-774BF2BE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6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4127-0AD7-4162-8645-A0EF52162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F59C5-E6C8-4288-B737-48352F523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5413D-6138-4F4A-98E8-C64D0F37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01AA8-4A6C-4204-8B57-5D50BBA0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38778-6C3F-4F46-BD95-F65B1AC2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3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4FC9-9113-4A7D-A3AA-231B2FC0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E57D9-B575-4E92-97AC-E7703FAD7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9D9C8-85CD-45D2-A8B3-B9077485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21546-5945-47DD-A338-6838CFE0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A1C08-B6CA-4DA9-9426-5FC83D71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5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8BE3-C968-4AED-AA29-B6E8FB59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CD2B9-F31B-43B6-87D1-68D1E422B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6E62B-B456-44CC-A147-02AF6B520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29892-B063-4741-9F60-89D76F6C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79A47-4358-4487-A709-0AF4B54E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65417-6A76-42D1-A28D-D5FF726C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9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C2A6-9E7A-42B3-BB62-4B570293D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AF965-977C-4E9F-BCF2-1269D9461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2619E-67D7-445F-BBB0-16F7EF0B0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52731-0D6B-4C34-B1BE-A52E443CC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A1F16-654A-4D64-9B75-72BA7383A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B20B3-D5E0-4776-8941-4A31C93B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14EA7-CE97-4D47-AF83-689E34AD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FC0B2-B7C3-4BBC-A7CC-D781D23F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6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4D32-00EA-464C-A786-AA2E658C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4BFFE-0D26-4531-B1D6-5A382295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7C25A-BB28-44AE-8247-EA9CCFBA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79ABB-A031-4D83-A9C9-651BF658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B878A-CF00-4547-948A-9CA7F560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AC891-D31D-493F-A69F-2F2F9738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11039-A6C0-4707-AAC5-39FD332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9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D170-1E36-4E82-BDFA-A14DA67E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EE7FD-B192-4396-AF95-4D5502CD6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DF6C4-8EAC-4CEB-BD94-3AAD26391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04B2A-8A4F-482A-91B5-CCD97E6E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3CB97-BC0C-488F-B5C5-F7251463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C42E7-C4C6-4B76-BB89-45509436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1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FC19-35A9-45D6-86CC-7300ADA6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F0FED-0CED-46F0-BC7E-A4982C195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D9D1B-4131-45B8-99CB-4654629D1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3081B-A42D-415B-8F57-E2EDB996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68555-AF68-4C17-8C90-438B947B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E541A-CF02-479A-9E2E-D98E900C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1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FACF1-09E6-4336-9F29-02E851E85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4DEF-A925-4C43-82B7-64DEE8780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F03E1-00F4-4E87-AA3E-8C0AF0FBE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647A3-35B1-4EB2-89D2-91CE93BEBB0B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1700-E042-490C-B12B-ED0FACD3A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D19E9-3F11-4D35-B71A-B08EE15CA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5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F9F5-63F7-4789-9396-CD8B6A887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842" y="1041400"/>
            <a:ext cx="11378315" cy="2387600"/>
          </a:xfrm>
        </p:spPr>
        <p:txBody>
          <a:bodyPr>
            <a:noAutofit/>
          </a:bodyPr>
          <a:lstStyle/>
          <a:p>
            <a:r>
              <a:rPr lang="en-US" sz="3600" dirty="0"/>
              <a:t>An Introduction to Propensity Score Methods</a:t>
            </a:r>
            <a:br>
              <a:rPr lang="en-US" sz="3600" dirty="0"/>
            </a:br>
            <a:r>
              <a:rPr lang="en-US" sz="3600" dirty="0"/>
              <a:t> for Reducing the Effects of Confounding </a:t>
            </a:r>
            <a:br>
              <a:rPr lang="en-US" sz="3600" dirty="0"/>
            </a:br>
            <a:r>
              <a:rPr lang="en-US" sz="3600" dirty="0"/>
              <a:t>in Observational Studies 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8E751-92AD-453D-9154-FE67AAF91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2411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+mj-lt"/>
              </a:rPr>
              <a:t>Peter C. Austin</a:t>
            </a:r>
          </a:p>
          <a:p>
            <a:r>
              <a:rPr lang="en-US" i="1" dirty="0">
                <a:latin typeface="+mj-lt"/>
              </a:rPr>
              <a:t>Institute for Clinical Evaluative Sciences</a:t>
            </a:r>
          </a:p>
          <a:p>
            <a:r>
              <a:rPr lang="en-US" i="1" dirty="0">
                <a:latin typeface="+mj-lt"/>
              </a:rPr>
              <a:t>Department of Health Management, Policy and Evaluation,</a:t>
            </a:r>
          </a:p>
          <a:p>
            <a:r>
              <a:rPr lang="en-US" i="1" dirty="0">
                <a:latin typeface="+mj-lt"/>
              </a:rPr>
              <a:t> University of Toronto</a:t>
            </a:r>
            <a:r>
              <a:rPr lang="en-US" dirty="0">
                <a:latin typeface="+mj-lt"/>
              </a:rPr>
              <a:t> 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624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Propensity Score Matching (Cont.)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397E07-D2B6-4848-80FB-009B8E34BAE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925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Matching with/without replacement:</a:t>
            </a:r>
          </a:p>
          <a:p>
            <a:pPr marL="914400" lvl="1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matching without replacement: Each untreated subject is included in at most one matched set.</a:t>
            </a:r>
          </a:p>
          <a:p>
            <a:pPr marL="914400" lvl="1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matching with replacement: A given untreated subject can be included in more than one matched set.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Greedy/Optimal matching:</a:t>
            </a:r>
          </a:p>
          <a:p>
            <a:pPr marL="914400" lvl="1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Greedy matching: the nearest untreated subject is selected for matching to the given treated subject.</a:t>
            </a:r>
          </a:p>
          <a:p>
            <a:pPr marL="914400" lvl="1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Optimal matching: matches are formed so as to minimize the total within-pair difference of the propensity score.  </a:t>
            </a:r>
          </a:p>
        </p:txBody>
      </p:sp>
    </p:spTree>
    <p:extLst>
      <p:ext uri="{BB962C8B-B14F-4D97-AF65-F5344CB8AC3E}">
        <p14:creationId xmlns:p14="http://schemas.microsoft.com/office/powerpoint/2010/main" val="178155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Inverse Probability of Treatment Weighting Using the Propensity Score </a:t>
            </a:r>
            <a:endParaRPr lang="en-US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397E07-D2B6-4848-80FB-009B8E34BAE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925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Uses weights based on the propensity score to create a synthetic sample in which the distribution of measured baseline covariates is independent of treatment assignment.  </a:t>
            </a:r>
          </a:p>
          <a:p>
            <a:pPr algn="just">
              <a:lnSpc>
                <a:spcPct val="100000"/>
              </a:lnSpc>
            </a:pPr>
            <a:endParaRPr lang="en-US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158277-70DD-4F49-955F-7167FB6D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5" y="3495262"/>
            <a:ext cx="4391770" cy="23490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4359E3-519F-4DBF-8BFF-94C322E2E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295" y="3446868"/>
            <a:ext cx="4503089" cy="244587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328967-35AF-4CB2-BCBE-18D9878DE203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5027875" y="4669805"/>
            <a:ext cx="19454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8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Inverse Probability of Treatment Weighting Using the Propensity Score 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B397E07-D2B6-4848-80FB-009B8E34BA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9250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A subject’s weight is equal to the inverse of the probability of receiving the treatment that the subject actually received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+mj-lt"/>
                  </a:rPr>
                  <a:t> </a:t>
                </a:r>
              </a:p>
              <a:p>
                <a:endParaRPr lang="en-US" dirty="0">
                  <a:latin typeface="+mj-lt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Using the weight, ATE can be calculated as </a:t>
                </a:r>
              </a:p>
              <a:p>
                <a:r>
                  <a:rPr lang="en-US" dirty="0">
                    <a:latin typeface="+mj-lt"/>
                  </a:rPr>
                  <a:t>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>
                  <a:latin typeface="+mj-lt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dirty="0">
                  <a:latin typeface="+mj-lt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The weights may be inaccurate or unstable for subjects with a very low probability of receiving the treatment received </a:t>
                </a:r>
                <a:br>
                  <a:rPr lang="en-US" dirty="0">
                    <a:latin typeface="+mj-lt"/>
                  </a:rPr>
                </a:b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B397E07-D2B6-4848-80FB-009B8E34B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925032"/>
              </a:xfrm>
              <a:prstGeom prst="rect">
                <a:avLst/>
              </a:prstGeom>
              <a:blipFill>
                <a:blip r:embed="rId2"/>
                <a:stretch>
                  <a:fillRect l="-812"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76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Overview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397E07-D2B6-4848-80FB-009B8E34BAE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3986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potential outcomes framework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causal treatment effects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Randomized Control Trials (RCTs)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Observational Studies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Propensity score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Methods of applying </a:t>
            </a:r>
            <a:r>
              <a:rPr lang="en-US" sz="2800">
                <a:latin typeface="+mj-lt"/>
              </a:rPr>
              <a:t>propensity scores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096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Potential Outcome Framework and </a:t>
            </a:r>
          </a:p>
          <a:p>
            <a:pPr algn="l"/>
            <a:r>
              <a:rPr lang="en-US" sz="4400" dirty="0"/>
              <a:t>Average Treatment Effects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397E07-D2B6-4848-80FB-009B8E34BAE3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Two possible treatments 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+mj-lt"/>
              </a:rPr>
              <a:t>Active Treatment (T=1) and Control Treatment (T=0)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Pair of potential outcomes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+mj-lt"/>
              </a:rPr>
              <a:t>Y</a:t>
            </a:r>
            <a:r>
              <a:rPr lang="en-US" sz="2400" b="1" i="1" baseline="-25000" dirty="0">
                <a:latin typeface="+mj-lt"/>
              </a:rPr>
              <a:t>i </a:t>
            </a:r>
            <a:r>
              <a:rPr lang="en-US" sz="2400" b="1" i="1" dirty="0">
                <a:latin typeface="+mj-lt"/>
              </a:rPr>
              <a:t>(0) and Y</a:t>
            </a:r>
            <a:r>
              <a:rPr lang="en-US" sz="2400" b="1" i="1" baseline="-25000" dirty="0">
                <a:latin typeface="+mj-lt"/>
              </a:rPr>
              <a:t>i </a:t>
            </a:r>
            <a:r>
              <a:rPr lang="en-US" sz="2400" b="1" i="1" dirty="0">
                <a:latin typeface="+mj-lt"/>
              </a:rPr>
              <a:t>(1)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Actual Observed Outcome 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+mj-lt"/>
              </a:rPr>
              <a:t>Y</a:t>
            </a:r>
            <a:r>
              <a:rPr lang="en-US" sz="2400" b="1" i="1" baseline="-25000" dirty="0">
                <a:latin typeface="+mj-lt"/>
              </a:rPr>
              <a:t>i </a:t>
            </a:r>
            <a:r>
              <a:rPr lang="en-US" sz="2400" b="1" i="1" dirty="0">
                <a:latin typeface="+mj-lt"/>
              </a:rPr>
              <a:t>= </a:t>
            </a:r>
            <a:r>
              <a:rPr lang="en-US" sz="2400" b="1" i="1" dirty="0" err="1">
                <a:latin typeface="+mj-lt"/>
              </a:rPr>
              <a:t>T</a:t>
            </a:r>
            <a:r>
              <a:rPr lang="en-US" sz="2400" b="1" i="1" baseline="-25000" dirty="0" err="1">
                <a:latin typeface="+mj-lt"/>
              </a:rPr>
              <a:t>i</a:t>
            </a:r>
            <a:r>
              <a:rPr lang="en-US" sz="2400" b="1" i="1" baseline="-25000" dirty="0">
                <a:latin typeface="+mj-lt"/>
              </a:rPr>
              <a:t> </a:t>
            </a:r>
            <a:r>
              <a:rPr lang="en-US" sz="2400" b="1" i="1" dirty="0">
                <a:latin typeface="+mj-lt"/>
              </a:rPr>
              <a:t>Y</a:t>
            </a:r>
            <a:r>
              <a:rPr lang="en-US" sz="2400" b="1" i="1" baseline="-25000" dirty="0">
                <a:latin typeface="+mj-lt"/>
              </a:rPr>
              <a:t>i </a:t>
            </a:r>
            <a:r>
              <a:rPr lang="en-US" sz="2400" b="1" i="1" dirty="0">
                <a:latin typeface="+mj-lt"/>
              </a:rPr>
              <a:t>(1) + (1 - </a:t>
            </a:r>
            <a:r>
              <a:rPr lang="en-US" sz="2400" b="1" i="1" dirty="0" err="1">
                <a:latin typeface="+mj-lt"/>
              </a:rPr>
              <a:t>T</a:t>
            </a:r>
            <a:r>
              <a:rPr lang="en-US" sz="2400" b="1" i="1" baseline="-25000" dirty="0" err="1">
                <a:latin typeface="+mj-lt"/>
              </a:rPr>
              <a:t>i</a:t>
            </a:r>
            <a:r>
              <a:rPr lang="en-US" sz="2400" b="1" i="1" dirty="0">
                <a:latin typeface="+mj-lt"/>
              </a:rPr>
              <a:t>) Y</a:t>
            </a:r>
            <a:r>
              <a:rPr lang="en-US" sz="2400" b="1" i="1" baseline="-25000" dirty="0">
                <a:latin typeface="+mj-lt"/>
              </a:rPr>
              <a:t>i </a:t>
            </a:r>
            <a:r>
              <a:rPr lang="en-US" sz="2400" b="1" i="1" dirty="0">
                <a:latin typeface="+mj-lt"/>
              </a:rPr>
              <a:t>(0)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Treatment Effect for each patient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Y</a:t>
            </a:r>
            <a:r>
              <a:rPr lang="en-US" sz="2400" i="1" baseline="-25000" dirty="0"/>
              <a:t>i</a:t>
            </a:r>
            <a:r>
              <a:rPr lang="en-US" sz="2400" i="1" dirty="0"/>
              <a:t>(1) - Y</a:t>
            </a:r>
            <a:r>
              <a:rPr lang="en-US" sz="2400" i="1" baseline="-25000" dirty="0"/>
              <a:t>i</a:t>
            </a:r>
            <a:r>
              <a:rPr lang="en-US" sz="2400" i="1" dirty="0"/>
              <a:t>(0)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Average Treatment Effect (ATE)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E[Y</a:t>
            </a:r>
            <a:r>
              <a:rPr lang="en-US" sz="2400" i="1" baseline="-25000" dirty="0"/>
              <a:t>i </a:t>
            </a:r>
            <a:r>
              <a:rPr lang="en-US" sz="2400" i="1" dirty="0"/>
              <a:t>(1) – Y</a:t>
            </a:r>
            <a:r>
              <a:rPr lang="en-US" sz="2400" i="1" baseline="-25000" dirty="0"/>
              <a:t>i </a:t>
            </a:r>
            <a:r>
              <a:rPr lang="en-US" sz="2400" i="1" dirty="0"/>
              <a:t>(0)]</a:t>
            </a:r>
          </a:p>
        </p:txBody>
      </p:sp>
    </p:spTree>
    <p:extLst>
      <p:ext uri="{BB962C8B-B14F-4D97-AF65-F5344CB8AC3E}">
        <p14:creationId xmlns:p14="http://schemas.microsoft.com/office/powerpoint/2010/main" val="212170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RCTs vs Observational Studies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B397E07-D2B6-4848-80FB-009B8E34BA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9250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j-lt"/>
                  </a:rPr>
                  <a:t>In RCTs, treatment assignment is done by randomization</a:t>
                </a:r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No systematic differences between the Treated and Controlled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+mj-lt"/>
                  </a:rPr>
                  <a:t>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dirty="0">
                    <a:latin typeface="+mj-lt"/>
                  </a:rPr>
                  <a:t> 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>
                    <a:latin typeface="+mj-lt"/>
                  </a:rPr>
                  <a:t> P(x) = P(</a:t>
                </a:r>
                <a:r>
                  <a:rPr lang="en-US" dirty="0" err="1">
                    <a:latin typeface="+mj-lt"/>
                  </a:rPr>
                  <a:t>x|T</a:t>
                </a:r>
                <a:r>
                  <a:rPr lang="en-US" dirty="0">
                    <a:latin typeface="+mj-lt"/>
                  </a:rPr>
                  <a:t>=1) = P(</a:t>
                </a:r>
                <a:r>
                  <a:rPr lang="en-US" dirty="0" err="1">
                    <a:latin typeface="+mj-lt"/>
                  </a:rPr>
                  <a:t>x|T</a:t>
                </a:r>
                <a:r>
                  <a:rPr lang="en-US" dirty="0">
                    <a:latin typeface="+mj-lt"/>
                  </a:rPr>
                  <a:t>=0)</a:t>
                </a:r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ATE can be defined as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+mj-lt"/>
                  </a:rPr>
                  <a:t>ATE = E[Y</a:t>
                </a:r>
                <a:r>
                  <a:rPr lang="en-US" baseline="-25000" dirty="0">
                    <a:latin typeface="+mj-lt"/>
                  </a:rPr>
                  <a:t>i </a:t>
                </a:r>
                <a:r>
                  <a:rPr lang="en-US" dirty="0">
                    <a:latin typeface="+mj-lt"/>
                  </a:rPr>
                  <a:t>(1) – Y</a:t>
                </a:r>
                <a:r>
                  <a:rPr lang="en-US" baseline="-25000" dirty="0">
                    <a:latin typeface="+mj-lt"/>
                  </a:rPr>
                  <a:t>i </a:t>
                </a:r>
                <a:r>
                  <a:rPr lang="en-US" dirty="0">
                    <a:latin typeface="+mj-lt"/>
                  </a:rPr>
                  <a:t>(0)]=E[Y(1)|T=1]-E[Y(0)|T=0]</a:t>
                </a:r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ATE can be derived using the data</a:t>
                </a:r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Simply plug in the values of the treated samples to controlled samples and vice versa.</a:t>
                </a:r>
              </a:p>
              <a:p>
                <a:pPr>
                  <a:lnSpc>
                    <a:spcPct val="100000"/>
                  </a:lnSpc>
                </a:pPr>
                <a:endParaRPr lang="fa-IR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B397E07-D2B6-4848-80FB-009B8E34B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925032"/>
              </a:xfrm>
              <a:prstGeom prst="rect">
                <a:avLst/>
              </a:prstGeom>
              <a:blipFill>
                <a:blip r:embed="rId2"/>
                <a:stretch>
                  <a:fillRect l="-812"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06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RCTs vs Observational Studies (Cont.)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397E07-D2B6-4848-80FB-009B8E34BAE3}"/>
              </a:ext>
            </a:extLst>
          </p:cNvPr>
          <p:cNvSpPr txBox="1">
            <a:spLocks/>
          </p:cNvSpPr>
          <p:nvPr/>
        </p:nvSpPr>
        <p:spPr>
          <a:xfrm>
            <a:off x="838200" y="1621185"/>
            <a:ext cx="10515600" cy="4925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In observational studies</a:t>
            </a:r>
            <a:r>
              <a:rPr lang="en-US" dirty="0">
                <a:latin typeface="+mj-lt"/>
              </a:rPr>
              <a:t>, we do not use randomization to allocate units to treatment and control groups</a:t>
            </a:r>
            <a:endParaRPr lang="en-US" sz="2400" dirty="0">
              <a:latin typeface="+mj-lt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Systematic differences between the Treated and Controlled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P(x) ≠P(</a:t>
            </a:r>
            <a:r>
              <a:rPr lang="en-US" dirty="0" err="1">
                <a:latin typeface="+mj-lt"/>
              </a:rPr>
              <a:t>x|T</a:t>
            </a:r>
            <a:r>
              <a:rPr lang="en-US" dirty="0">
                <a:latin typeface="+mj-lt"/>
              </a:rPr>
              <a:t>=1) ≠ P(</a:t>
            </a:r>
            <a:r>
              <a:rPr lang="en-US" dirty="0" err="1">
                <a:latin typeface="+mj-lt"/>
              </a:rPr>
              <a:t>x|T</a:t>
            </a:r>
            <a:r>
              <a:rPr lang="en-US" dirty="0">
                <a:latin typeface="+mj-lt"/>
              </a:rPr>
              <a:t>=0)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And also for ATE we have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ATE = E[Y</a:t>
            </a:r>
            <a:r>
              <a:rPr lang="en-US" baseline="-25000" dirty="0">
                <a:latin typeface="+mj-lt"/>
              </a:rPr>
              <a:t>i </a:t>
            </a:r>
            <a:r>
              <a:rPr lang="en-US" dirty="0">
                <a:latin typeface="+mj-lt"/>
              </a:rPr>
              <a:t>(1) – Y</a:t>
            </a:r>
            <a:r>
              <a:rPr lang="en-US" baseline="-25000" dirty="0">
                <a:latin typeface="+mj-lt"/>
              </a:rPr>
              <a:t>i </a:t>
            </a:r>
            <a:r>
              <a:rPr lang="en-US" dirty="0">
                <a:latin typeface="+mj-lt"/>
              </a:rPr>
              <a:t>(0)]</a:t>
            </a:r>
            <a:r>
              <a:rPr lang="en-US" sz="3200" dirty="0"/>
              <a:t> 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≠</a:t>
            </a:r>
            <a:r>
              <a:rPr lang="en-US" sz="3200" dirty="0"/>
              <a:t> </a:t>
            </a:r>
            <a:r>
              <a:rPr lang="en-US" dirty="0">
                <a:latin typeface="+mj-lt"/>
              </a:rPr>
              <a:t>E[Y(1)|T=1] </a:t>
            </a:r>
            <a:r>
              <a:rPr lang="en-US" sz="2800" dirty="0">
                <a:latin typeface="+mj-lt"/>
              </a:rPr>
              <a:t>-</a:t>
            </a:r>
            <a:r>
              <a:rPr lang="en-US" dirty="0">
                <a:latin typeface="+mj-lt"/>
              </a:rPr>
              <a:t> E[Y(0)|T=0]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Deriving the ATE from the data is impossible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+mj-lt"/>
              </a:rPr>
              <a:t>      without making a lot of assumptions</a:t>
            </a:r>
          </a:p>
          <a:p>
            <a:pPr>
              <a:lnSpc>
                <a:spcPct val="100000"/>
              </a:lnSpc>
            </a:pPr>
            <a:endParaRPr lang="fa-IR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3035B-5775-4751-A44A-7E6601D82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70" y="4549740"/>
            <a:ext cx="3395377" cy="230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5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Most Common Assumptions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397E07-D2B6-4848-80FB-009B8E34BAE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925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latin typeface="+mj-lt"/>
              </a:rPr>
              <a:t>No unmeasured confounders</a:t>
            </a:r>
            <a:r>
              <a:rPr lang="en-US" sz="2400" dirty="0">
                <a:latin typeface="+mj-lt"/>
              </a:rPr>
              <a:t>:</a:t>
            </a:r>
            <a:r>
              <a:rPr lang="en-US" dirty="0">
                <a:latin typeface="+mj-lt"/>
              </a:rPr>
              <a:t> treatment assignment (</a:t>
            </a:r>
            <a:r>
              <a:rPr lang="en-US" i="1" dirty="0">
                <a:latin typeface="+mj-lt"/>
              </a:rPr>
              <a:t>T</a:t>
            </a:r>
            <a:r>
              <a:rPr lang="en-US" dirty="0">
                <a:latin typeface="+mj-lt"/>
              </a:rPr>
              <a:t>) is independent of the potential outcomes (</a:t>
            </a:r>
            <a:r>
              <a:rPr lang="en-US" i="1" dirty="0">
                <a:latin typeface="+mj-lt"/>
              </a:rPr>
              <a:t>Y(0) </a:t>
            </a:r>
            <a:r>
              <a:rPr lang="en-US" dirty="0">
                <a:latin typeface="+mj-lt"/>
              </a:rPr>
              <a:t>and </a:t>
            </a:r>
            <a:r>
              <a:rPr lang="en-US" i="1" dirty="0">
                <a:latin typeface="+mj-lt"/>
              </a:rPr>
              <a:t>Y(1)</a:t>
            </a:r>
            <a:r>
              <a:rPr lang="en-US" dirty="0">
                <a:latin typeface="+mj-lt"/>
              </a:rPr>
              <a:t>) conditional on the observed baseline covariates (X).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(Y(1), Y(0)) </a:t>
            </a:r>
            <a:r>
              <a:rPr lang="en-US" dirty="0">
                <a:latin typeface="+mj-lt"/>
              </a:rPr>
              <a:t>⫫ T | X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latin typeface="+mj-lt"/>
              </a:rPr>
              <a:t>Common support</a:t>
            </a:r>
            <a:r>
              <a:rPr lang="en-US" dirty="0">
                <a:latin typeface="+mj-lt"/>
              </a:rPr>
              <a:t>: every subject has a nonzero probability to receive either treatment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0 &lt; P(T=1|X) &lt; 1</a:t>
            </a:r>
          </a:p>
          <a:p>
            <a:pPr algn="just">
              <a:lnSpc>
                <a:spcPct val="100000"/>
              </a:lnSpc>
            </a:pPr>
            <a:r>
              <a:rPr lang="en-US" b="1" dirty="0">
                <a:latin typeface="+mj-lt"/>
              </a:rPr>
              <a:t> 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309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Propensity 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B397E07-D2B6-4848-80FB-009B8E34BA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9250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The probability of treatment assignment conditional on observed baseline covariates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800" dirty="0" err="1">
                    <a:latin typeface="+mj-lt"/>
                  </a:rPr>
                  <a:t>e</a:t>
                </a:r>
                <a:r>
                  <a:rPr lang="en-US" sz="2800" baseline="-25000" dirty="0" err="1">
                    <a:latin typeface="+mj-lt"/>
                  </a:rPr>
                  <a:t>i</a:t>
                </a:r>
                <a:r>
                  <a:rPr lang="en-US" sz="2800" baseline="-25000" dirty="0">
                    <a:latin typeface="+mj-lt"/>
                  </a:rPr>
                  <a:t>  </a:t>
                </a:r>
                <a:r>
                  <a:rPr lang="en-US" sz="2800" dirty="0">
                    <a:latin typeface="+mj-lt"/>
                  </a:rPr>
                  <a:t>= </a:t>
                </a:r>
                <a:r>
                  <a:rPr lang="en-US" sz="2800" dirty="0" err="1">
                    <a:latin typeface="+mj-lt"/>
                  </a:rPr>
                  <a:t>Pr</a:t>
                </a:r>
                <a:r>
                  <a:rPr lang="en-US" sz="2800" dirty="0">
                    <a:latin typeface="+mj-lt"/>
                  </a:rPr>
                  <a:t>(</a:t>
                </a:r>
                <a:r>
                  <a:rPr lang="en-US" sz="2800" dirty="0" err="1">
                    <a:latin typeface="+mj-lt"/>
                  </a:rPr>
                  <a:t>T</a:t>
                </a:r>
                <a:r>
                  <a:rPr lang="en-US" sz="2800" baseline="-25000" dirty="0" err="1">
                    <a:latin typeface="+mj-lt"/>
                  </a:rPr>
                  <a:t>i</a:t>
                </a:r>
                <a:r>
                  <a:rPr lang="en-US" sz="2800" baseline="-25000" dirty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</a:rPr>
                  <a:t>= 1|X</a:t>
                </a:r>
                <a:r>
                  <a:rPr lang="en-US" sz="2800" baseline="-25000" dirty="0">
                    <a:latin typeface="+mj-lt"/>
                  </a:rPr>
                  <a:t>i</a:t>
                </a:r>
                <a:r>
                  <a:rPr lang="en-US" sz="2800" dirty="0">
                    <a:latin typeface="+mj-lt"/>
                  </a:rPr>
                  <a:t>)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latin typeface="+mj-lt"/>
                  </a:rPr>
                  <a:t>1-e</a:t>
                </a:r>
                <a:r>
                  <a:rPr lang="en-US" sz="2800" baseline="-25000" dirty="0">
                    <a:latin typeface="+mj-lt"/>
                  </a:rPr>
                  <a:t>i  </a:t>
                </a:r>
                <a:r>
                  <a:rPr lang="en-US" sz="2800" dirty="0">
                    <a:latin typeface="+mj-lt"/>
                  </a:rPr>
                  <a:t>= </a:t>
                </a:r>
                <a:r>
                  <a:rPr lang="en-US" sz="2800" dirty="0" err="1">
                    <a:latin typeface="+mj-lt"/>
                  </a:rPr>
                  <a:t>Pr</a:t>
                </a:r>
                <a:r>
                  <a:rPr lang="en-US" sz="2800" dirty="0">
                    <a:latin typeface="+mj-lt"/>
                  </a:rPr>
                  <a:t>(</a:t>
                </a:r>
                <a:r>
                  <a:rPr lang="en-US" sz="2800" dirty="0" err="1">
                    <a:latin typeface="+mj-lt"/>
                  </a:rPr>
                  <a:t>T</a:t>
                </a:r>
                <a:r>
                  <a:rPr lang="en-US" sz="2800" baseline="-25000" dirty="0" err="1">
                    <a:latin typeface="+mj-lt"/>
                  </a:rPr>
                  <a:t>i</a:t>
                </a:r>
                <a:r>
                  <a:rPr lang="en-US" sz="2800" baseline="-25000" dirty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</a:rPr>
                  <a:t>= 0|X</a:t>
                </a:r>
                <a:r>
                  <a:rPr lang="en-US" sz="2800" baseline="-25000" dirty="0">
                    <a:latin typeface="+mj-lt"/>
                  </a:rPr>
                  <a:t>i</a:t>
                </a:r>
                <a:r>
                  <a:rPr lang="en-US" sz="2800" dirty="0">
                    <a:latin typeface="+mj-lt"/>
                  </a:rPr>
                  <a:t>)</a:t>
                </a: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i="1" dirty="0">
                    <a:latin typeface="+mj-lt"/>
                  </a:rPr>
                  <a:t>A balancing score</a:t>
                </a:r>
                <a:r>
                  <a:rPr lang="en-US" dirty="0">
                    <a:latin typeface="+mj-lt"/>
                  </a:rPr>
                  <a:t>: conditional on the propensity score, the distribution of measured baseline covariates is similar between treated and untreated subjects.</a:t>
                </a: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Subjects with the same propensity score, the distribution of observed baseline covariates will be the same between the treated and untreated subjects.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800" dirty="0">
                    <a:latin typeface="+mj-lt"/>
                  </a:rPr>
                  <a:t>X</a:t>
                </a:r>
                <a:r>
                  <a:rPr lang="en-US" sz="2800" baseline="-25000" dirty="0">
                    <a:latin typeface="+mj-lt"/>
                  </a:rPr>
                  <a:t>i</a:t>
                </a:r>
                <a:r>
                  <a:rPr lang="en-US" sz="2800" dirty="0">
                    <a:latin typeface="+mj-lt"/>
                  </a:rPr>
                  <a:t> ⫫ </a:t>
                </a:r>
                <a:r>
                  <a:rPr lang="en-US" sz="2800">
                    <a:latin typeface="+mj-lt"/>
                  </a:rPr>
                  <a:t>T|</a:t>
                </a:r>
                <a:r>
                  <a:rPr lang="en-US" sz="2800">
                    <a:solidFill>
                      <a:prstClr val="black"/>
                    </a:solidFill>
                    <a:latin typeface="Calibri Light" panose="020F0302020204030204"/>
                  </a:rPr>
                  <a:t>e</a:t>
                </a:r>
                <a:r>
                  <a:rPr lang="en-US" sz="2800" baseline="-25000">
                    <a:solidFill>
                      <a:prstClr val="black"/>
                    </a:solidFill>
                    <a:latin typeface="Calibri Light" panose="020F0302020204030204"/>
                  </a:rPr>
                  <a:t>i</a:t>
                </a: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B397E07-D2B6-4848-80FB-009B8E34B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925032"/>
              </a:xfrm>
              <a:prstGeom prst="rect">
                <a:avLst/>
              </a:prstGeom>
              <a:blipFill>
                <a:blip r:embed="rId2"/>
                <a:stretch>
                  <a:fillRect l="-812" t="-990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93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Propensity Score Based Methods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397E07-D2B6-4848-80FB-009B8E34BAE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925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Methods of using propensity score to evaluate the Average Treatment Effect (ATE)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We will discuss three methods:</a:t>
            </a:r>
          </a:p>
          <a:p>
            <a:pPr marL="914400" lvl="1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Propensity Score Matching </a:t>
            </a:r>
          </a:p>
          <a:p>
            <a:pPr marL="914400" lvl="1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Inverse Probability of Treatment Weighting Using the Propensity Score 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All of these methods assume that both of the assumptions hold: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+mj-lt"/>
              </a:rPr>
              <a:t>(Y(1), Y(0)) ⫫ T | X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+mj-lt"/>
              </a:rPr>
              <a:t>0 &lt; P(T=1|X) &lt; 1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89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Propensity Score Matching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397E07-D2B6-4848-80FB-009B8E34BAE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9250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Forming matched sets of treated and untreated subjects who share a similar value of the propensity score.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Most common way: one-to-one or pair matching, in which pairs of treated and untreated subjects are formed, such that matched subjects have similar values of the propensity score.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Once a matched sample has been formed, the treatment effect can be estimated by directly comparing outcomes between treated and untreated subjects in the matched sample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ATE is the difference between the mean outcome for treated subjects and the mean outcome for untreated subjects in the matched sample.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+mj-lt"/>
              </a:rPr>
              <a:t> 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748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902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An Introduction to Propensity Score Methods  for Reducing the Effects of Confounding  in Observational Studies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Propensity Score Methods  for Reducing the Effects of Confounding  in Observational Studies</dc:title>
  <dc:creator>Reza Rahimi Azghan</dc:creator>
  <cp:lastModifiedBy>Reza Rahimi Azghan</cp:lastModifiedBy>
  <cp:revision>66</cp:revision>
  <dcterms:created xsi:type="dcterms:W3CDTF">2023-08-02T02:32:03Z</dcterms:created>
  <dcterms:modified xsi:type="dcterms:W3CDTF">2023-08-09T05:30:50Z</dcterms:modified>
</cp:coreProperties>
</file>