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8"/>
    <p:restoredTop sz="96031"/>
  </p:normalViewPr>
  <p:slideViewPr>
    <p:cSldViewPr snapToGrid="0">
      <p:cViewPr varScale="1">
        <p:scale>
          <a:sx n="120" d="100"/>
          <a:sy n="120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7768-B4C7-A22F-150E-DE8FEEE9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D8415-F159-205C-6A0D-310D85099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DC70-FE56-CBE0-A6B4-25821E80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47A4D-559E-4AF3-801E-FA7855C3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2C62-77F3-6FEA-9D8D-DB1A7680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83EF-018F-9AFF-E793-6A129E4C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6201-B832-7B19-5288-34B08C4F1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90EDB-7D53-ACD7-0DAE-B0D806A9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CBA5-1EB1-84B3-B67C-6E174DC3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C4C3-2B60-B5A7-1BD9-3D848FD0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5F10B-A15E-3885-5E5A-DB2CE4EAC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3DF7D-53AD-11B8-B7F0-904B6D1A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01D6-7DB7-3935-FD45-D3E2E024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ADC3-606F-AAD2-CDAB-49A7089C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DBEC-9902-28DD-61F7-BA3FA75D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650D-F1C4-A3DB-8174-38ABFAB8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749A-A91C-0559-B36E-D9C37C41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04721-6BEE-D386-BC02-81658846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D488-4E2B-852D-DE3B-7D16B857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DEF0-C8E7-9E29-98D7-B7289177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7B53-27A8-21A7-7035-C689E782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AD317-5784-0986-A2F6-CF431BC2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DA08-B5BF-438C-D437-B3FBA1F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36527-EAE2-E382-040C-3B1D6FAE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96E4-DD42-7155-9DA7-E459CC63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81E6-721C-E4F3-C088-7DA07697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BC8B-0625-C8E2-E961-42888073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52074-3579-6478-9599-4673A92FF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D416-C8D7-4898-A667-F096A1A9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939AB-C77E-6D54-EB91-1584050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FA827-901B-105F-8F14-73570252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A036-07F7-97C4-19FF-49740F05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437D3-9DF3-E7FD-C6FA-076F3058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1066-11B1-DD31-FFBE-B061E542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B9B43-A922-C4BE-52B0-984970E31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C01E-594A-0468-C095-DC70706E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C29F3-2FD4-61D0-D48E-ED4A5B13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9ED15-9C6B-6233-0D92-F2E6A24A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6CFAA-E0E0-F9E1-A557-BAB50F74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F666-F28C-D2C3-B4C8-FEF2BBF4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F266E-9132-9A4E-E5B9-827BA5E0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D19D3-823D-0C19-1E98-034E019A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0F282-8C74-BCA8-5D22-12167E04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9852C-875F-88C6-FFF3-60C25C30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E448F-06C1-C404-C399-ACBC7803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80B05-2E70-CF60-E0D1-2A9A5796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6C3C-B481-0AF2-D65A-1FF6DA02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3411-1C04-7AAE-33F8-81C3BE51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86FEA-024D-45D0-67E1-943ECBF2C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76E9-E737-5ED5-25EA-CC4F9C9F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D9087-E1AB-103B-E253-D4CB558A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344C7-DA45-581A-D539-79564D0C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F8D1-2371-51CC-A2E2-61FA7B72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839AB-E481-5C44-FDBD-75E0F40C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79BF-5220-4FEC-FAD2-E4E0D011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68B5-317B-E15E-BA2F-F8758456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6D00-7AB9-A852-6045-5F927119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DA97C-ADC3-5D79-D2A8-46326559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B94EB-CD9C-2023-FA60-1381531C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BFC3-46DA-2387-BDDE-37CAFD4C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7727-BE5F-DA0F-5ED9-DB5E84839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A655-DC97-2C48-BED7-56977DECD05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9CD5-620F-0E91-71C1-6820857E5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95926-AC0C-637B-BFE2-F60962446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FB30-E170-3A4E-87DF-B3B87155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4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7651-A1D6-5475-4F7C-53437840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7" y="1133249"/>
            <a:ext cx="9840686" cy="2387600"/>
          </a:xfrm>
        </p:spPr>
        <p:txBody>
          <a:bodyPr>
            <a:normAutofit/>
          </a:bodyPr>
          <a:lstStyle/>
          <a:p>
            <a:r>
              <a:rPr lang="en-US" sz="4400" dirty="0"/>
              <a:t>Rep-Net: Efficient On-Device Learning via Feature Reprogramming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B9016-7FF3-AEAC-87D9-D4E24CB9F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CVPR 2022</a:t>
            </a:r>
          </a:p>
        </p:txBody>
      </p:sp>
    </p:spTree>
    <p:extLst>
      <p:ext uri="{BB962C8B-B14F-4D97-AF65-F5344CB8AC3E}">
        <p14:creationId xmlns:p14="http://schemas.microsoft.com/office/powerpoint/2010/main" val="150023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CB9828-4E1E-D1B7-C949-B5FED667A5D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2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213B981-B79F-F406-FCAF-CFC603049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13" y="1648617"/>
            <a:ext cx="11533573" cy="4160512"/>
          </a:xfrm>
        </p:spPr>
      </p:pic>
    </p:spTree>
    <p:extLst>
      <p:ext uri="{BB962C8B-B14F-4D97-AF65-F5344CB8AC3E}">
        <p14:creationId xmlns:p14="http://schemas.microsoft.com/office/powerpoint/2010/main" val="522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BF9-AA76-BE0C-076F-F3AE0C04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9FCE6-433A-C27B-503A-F1F7E9F39E01}"/>
              </a:ext>
            </a:extLst>
          </p:cNvPr>
          <p:cNvSpPr txBox="1"/>
          <p:nvPr/>
        </p:nvSpPr>
        <p:spPr>
          <a:xfrm>
            <a:off x="593651" y="1459446"/>
            <a:ext cx="61372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implementation on-device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Train the model on cloud, implement it on device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Communication between cloud and device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Privacy concern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 model on-device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Training is memory hungry </a:t>
            </a:r>
            <a:r>
              <a:rPr lang="en-US" sz="1100" dirty="0"/>
              <a:t>(Arduino Nano 256KB SRAM, 1MB Flash)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High activation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High memory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Transfer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Limited transfer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declines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2" descr="Sensors | Free Full-Text | Incorporating a Novel Dual Transfer Learning  Approach for Medical Images">
            <a:extLst>
              <a:ext uri="{FF2B5EF4-FFF2-40B4-BE49-F238E27FC236}">
                <a16:creationId xmlns:a16="http://schemas.microsoft.com/office/drawing/2014/main" id="{C9CA68C5-B059-7D86-1F1A-4E964A779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09" y="1893058"/>
            <a:ext cx="5291413" cy="361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BF9-AA76-BE0C-076F-F3AE0C04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en-US" dirty="0"/>
              <a:t>Why can’t we train the model on-device?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967BE-4D1C-3F24-13AB-9F5D6527B535}"/>
              </a:ext>
            </a:extLst>
          </p:cNvPr>
          <p:cNvSpPr txBox="1"/>
          <p:nvPr/>
        </p:nvSpPr>
        <p:spPr>
          <a:xfrm>
            <a:off x="838200" y="1491343"/>
            <a:ext cx="6731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Major bottleneck is the High activation storage</a:t>
            </a:r>
          </a:p>
          <a:p>
            <a:endParaRPr lang="en-US" sz="2000" dirty="0"/>
          </a:p>
          <a:p>
            <a:r>
              <a:rPr lang="en-US" sz="2000" dirty="0"/>
              <a:t>Reducing number of parameters doesn’t work for deep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32" name="Picture 8" descr="Training Deep Neural Networks. Deep Learning Accessories | by Ravindra  Parmar | Towards Data Science">
            <a:extLst>
              <a:ext uri="{FF2B5EF4-FFF2-40B4-BE49-F238E27FC236}">
                <a16:creationId xmlns:a16="http://schemas.microsoft.com/office/drawing/2014/main" id="{1E55A645-07B7-F461-26FA-3BDEDA72C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4" r="14731"/>
          <a:stretch/>
        </p:blipFill>
        <p:spPr bwMode="auto">
          <a:xfrm>
            <a:off x="6319003" y="2524430"/>
            <a:ext cx="5421998" cy="32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6EB114-D0B4-ADB7-A3DC-26DB0BCFB96D}"/>
              </a:ext>
            </a:extLst>
          </p:cNvPr>
          <p:cNvCxnSpPr>
            <a:cxnSpLocks/>
          </p:cNvCxnSpPr>
          <p:nvPr/>
        </p:nvCxnSpPr>
        <p:spPr>
          <a:xfrm>
            <a:off x="6581553" y="5986130"/>
            <a:ext cx="3806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15C05D-16D0-E33E-287A-E24349D1FACC}"/>
              </a:ext>
            </a:extLst>
          </p:cNvPr>
          <p:cNvSpPr txBox="1"/>
          <p:nvPr/>
        </p:nvSpPr>
        <p:spPr>
          <a:xfrm>
            <a:off x="8059479" y="5986130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 the params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EA54F6-8CAF-06E7-3688-A93DCFDF96AB}"/>
              </a:ext>
            </a:extLst>
          </p:cNvPr>
          <p:cNvCxnSpPr>
            <a:cxnSpLocks/>
          </p:cNvCxnSpPr>
          <p:nvPr/>
        </p:nvCxnSpPr>
        <p:spPr>
          <a:xfrm flipH="1">
            <a:off x="7052346" y="6378968"/>
            <a:ext cx="39553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46ADD4-F34A-6BD4-2DFE-423F73851474}"/>
              </a:ext>
            </a:extLst>
          </p:cNvPr>
          <p:cNvSpPr txBox="1"/>
          <p:nvPr/>
        </p:nvSpPr>
        <p:spPr>
          <a:xfrm>
            <a:off x="9143999" y="6378403"/>
            <a:ext cx="1411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backpropagation</a:t>
            </a:r>
          </a:p>
        </p:txBody>
      </p:sp>
      <p:pic>
        <p:nvPicPr>
          <p:cNvPr id="1034" name="Picture 10" descr="Dealing with information overload | AccessWDUN.com">
            <a:extLst>
              <a:ext uri="{FF2B5EF4-FFF2-40B4-BE49-F238E27FC236}">
                <a16:creationId xmlns:a16="http://schemas.microsoft.com/office/drawing/2014/main" id="{51858254-BAA4-A6C3-C307-07F49BD5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64" y="3229072"/>
            <a:ext cx="4086447" cy="30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6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BF9-AA76-BE0C-076F-F3AE0C04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en-US" dirty="0"/>
              <a:t>Alternatives?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967BE-4D1C-3F24-13AB-9F5D6527B535}"/>
              </a:ext>
            </a:extLst>
          </p:cNvPr>
          <p:cNvSpPr txBox="1"/>
          <p:nvPr/>
        </p:nvSpPr>
        <p:spPr>
          <a:xfrm>
            <a:off x="838200" y="1351427"/>
            <a:ext cx="904241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Adversarial reprogramming</a:t>
            </a:r>
          </a:p>
          <a:p>
            <a:endParaRPr lang="en-US" sz="2000" b="1" dirty="0"/>
          </a:p>
          <a:p>
            <a:r>
              <a:rPr lang="en-US" sz="2000" dirty="0"/>
              <a:t>Drawbacks-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Limited learning capacity (sub par performance)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Will add </a:t>
            </a:r>
            <a:r>
              <a:rPr lang="en-US" sz="2000" i="1" dirty="0">
                <a:solidFill>
                  <a:srgbClr val="FF0000"/>
                </a:solidFill>
              </a:rPr>
              <a:t>k x k x c </a:t>
            </a:r>
            <a:r>
              <a:rPr lang="en-US" sz="2000" dirty="0"/>
              <a:t>additional bias terms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Quite heavy for ImageNet (224x224x3=150k additional trainable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b="1" dirty="0"/>
          </a:p>
        </p:txBody>
      </p:sp>
      <p:pic>
        <p:nvPicPr>
          <p:cNvPr id="5122" name="Picture 2" descr="Deep Learning">
            <a:extLst>
              <a:ext uri="{FF2B5EF4-FFF2-40B4-BE49-F238E27FC236}">
                <a16:creationId xmlns:a16="http://schemas.microsoft.com/office/drawing/2014/main" id="{B6433C0F-AB3E-7011-5F1C-1A3C7C3F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90" y="4213082"/>
            <a:ext cx="4210050" cy="254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9411D1A-B37B-2374-124E-96FF3C121C16}"/>
              </a:ext>
            </a:extLst>
          </p:cNvPr>
          <p:cNvSpPr txBox="1"/>
          <p:nvPr/>
        </p:nvSpPr>
        <p:spPr>
          <a:xfrm>
            <a:off x="5264159" y="3865302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 (size- k x k x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A7B456-AE99-4A2E-580B-109F691BE75E}"/>
                  </a:ext>
                </a:extLst>
              </p:cNvPr>
              <p:cNvSpPr txBox="1"/>
              <p:nvPr/>
            </p:nvSpPr>
            <p:spPr>
              <a:xfrm>
                <a:off x="4867081" y="4914030"/>
                <a:ext cx="1281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A7B456-AE99-4A2E-580B-109F691B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81" y="4914030"/>
                <a:ext cx="1281056" cy="36933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101392E-AF5F-CA43-FFF7-34C335F758C8}"/>
              </a:ext>
            </a:extLst>
          </p:cNvPr>
          <p:cNvSpPr txBox="1"/>
          <p:nvPr/>
        </p:nvSpPr>
        <p:spPr>
          <a:xfrm>
            <a:off x="4301981" y="386530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6817275-590A-6709-3F69-EA6F9EA14300}"/>
              </a:ext>
            </a:extLst>
          </p:cNvPr>
          <p:cNvSpPr txBox="1"/>
          <p:nvPr/>
        </p:nvSpPr>
        <p:spPr>
          <a:xfrm>
            <a:off x="5269528" y="4180857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 (size- k x k x c)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DDD1EC5-98ED-581C-4D3D-1CC0595A9A5A}"/>
              </a:ext>
            </a:extLst>
          </p:cNvPr>
          <p:cNvSpPr txBox="1"/>
          <p:nvPr/>
        </p:nvSpPr>
        <p:spPr>
          <a:xfrm>
            <a:off x="4307350" y="4180857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pic>
        <p:nvPicPr>
          <p:cNvPr id="1027" name="Picture 1026" descr="Text, letter&#10;&#10;Description automatically generated">
            <a:extLst>
              <a:ext uri="{FF2B5EF4-FFF2-40B4-BE49-F238E27FC236}">
                <a16:creationId xmlns:a16="http://schemas.microsoft.com/office/drawing/2014/main" id="{034BCD99-6E32-58C5-285F-154233BF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468" y="5818361"/>
            <a:ext cx="2680881" cy="603710"/>
          </a:xfrm>
          <a:prstGeom prst="rect">
            <a:avLst/>
          </a:prstGeom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125D49E1-4218-77E1-6492-6CD13EA758D7}"/>
              </a:ext>
            </a:extLst>
          </p:cNvPr>
          <p:cNvCxnSpPr/>
          <p:nvPr/>
        </p:nvCxnSpPr>
        <p:spPr>
          <a:xfrm>
            <a:off x="7675141" y="3957900"/>
            <a:ext cx="3391786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1" name="Picture 1030" descr="Text, letter&#10;&#10;Description automatically generated">
            <a:extLst>
              <a:ext uri="{FF2B5EF4-FFF2-40B4-BE49-F238E27FC236}">
                <a16:creationId xmlns:a16="http://schemas.microsoft.com/office/drawing/2014/main" id="{337CBEFB-B381-AF12-6DBD-B1B1EAD9E9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84" r="35572"/>
          <a:stretch/>
        </p:blipFill>
        <p:spPr>
          <a:xfrm>
            <a:off x="9305259" y="3595672"/>
            <a:ext cx="266602" cy="603710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C3718BDC-D1FE-FB3E-0B90-70F2D56EFDD8}"/>
              </a:ext>
            </a:extLst>
          </p:cNvPr>
          <p:cNvSpPr txBox="1"/>
          <p:nvPr/>
        </p:nvSpPr>
        <p:spPr>
          <a:xfrm>
            <a:off x="3684086" y="5382083"/>
            <a:ext cx="36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changes the additive parameters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FB793B2-F28F-F78E-F3CB-513F88D34B52}"/>
              </a:ext>
            </a:extLst>
          </p:cNvPr>
          <p:cNvSpPr txBox="1"/>
          <p:nvPr/>
        </p:nvSpPr>
        <p:spPr>
          <a:xfrm>
            <a:off x="4121248" y="4603860"/>
            <a:ext cx="26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a single additive bias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A95B702-DD25-F404-835F-31E7EB318CAE}"/>
              </a:ext>
            </a:extLst>
          </p:cNvPr>
          <p:cNvSpPr/>
          <p:nvPr/>
        </p:nvSpPr>
        <p:spPr>
          <a:xfrm>
            <a:off x="4121248" y="4628138"/>
            <a:ext cx="2606784" cy="714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D8196B3C-B0B7-8DC2-F505-35F6E7A0411D}"/>
              </a:ext>
            </a:extLst>
          </p:cNvPr>
          <p:cNvCxnSpPr/>
          <p:nvPr/>
        </p:nvCxnSpPr>
        <p:spPr>
          <a:xfrm>
            <a:off x="6863942" y="4973192"/>
            <a:ext cx="537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 descr="Diagram&#10;&#10;Description automatically generated">
            <a:extLst>
              <a:ext uri="{FF2B5EF4-FFF2-40B4-BE49-F238E27FC236}">
                <a16:creationId xmlns:a16="http://schemas.microsoft.com/office/drawing/2014/main" id="{8AE78AA4-BF64-1378-2206-37F974DCF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616" y="727120"/>
            <a:ext cx="5325341" cy="19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5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BF9-AA76-BE0C-076F-F3AE0C04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967BE-4D1C-3F24-13AB-9F5D6527B535}"/>
              </a:ext>
            </a:extLst>
          </p:cNvPr>
          <p:cNvSpPr txBox="1"/>
          <p:nvPr/>
        </p:nvSpPr>
        <p:spPr>
          <a:xfrm>
            <a:off x="838200" y="1197430"/>
            <a:ext cx="6227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﻿lightweight Reprogramming Network (Rep-Net)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C5A9D8A7-2F91-2472-C8B3-26127CF5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53" y="1728563"/>
            <a:ext cx="9751218" cy="4288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A8671-2315-05DE-6F9B-67123F00B332}"/>
              </a:ext>
            </a:extLst>
          </p:cNvPr>
          <p:cNvSpPr txBox="1"/>
          <p:nvPr/>
        </p:nvSpPr>
        <p:spPr>
          <a:xfrm>
            <a:off x="348251" y="4275576"/>
            <a:ext cx="1752403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Backbone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D07CE-95DF-6506-29AC-4ADF5FF7111C}"/>
              </a:ext>
            </a:extLst>
          </p:cNvPr>
          <p:cNvCxnSpPr/>
          <p:nvPr/>
        </p:nvCxnSpPr>
        <p:spPr>
          <a:xfrm flipH="1">
            <a:off x="2100654" y="4034118"/>
            <a:ext cx="1158913" cy="3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BDCEDB-489F-50FA-FC66-1D9D2590BF90}"/>
              </a:ext>
            </a:extLst>
          </p:cNvPr>
          <p:cNvSpPr txBox="1"/>
          <p:nvPr/>
        </p:nvSpPr>
        <p:spPr>
          <a:xfrm>
            <a:off x="7659445" y="1023649"/>
            <a:ext cx="359601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Lightweight NN model to be trained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E1524-5252-E49F-6E2C-499CC500E04E}"/>
              </a:ext>
            </a:extLst>
          </p:cNvPr>
          <p:cNvCxnSpPr>
            <a:cxnSpLocks/>
          </p:cNvCxnSpPr>
          <p:nvPr/>
        </p:nvCxnSpPr>
        <p:spPr>
          <a:xfrm flipV="1">
            <a:off x="9094267" y="1425596"/>
            <a:ext cx="387276" cy="37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A46257-1364-0BB5-CF7E-1D8A16D134C2}"/>
              </a:ext>
            </a:extLst>
          </p:cNvPr>
          <p:cNvCxnSpPr>
            <a:cxnSpLocks/>
          </p:cNvCxnSpPr>
          <p:nvPr/>
        </p:nvCxnSpPr>
        <p:spPr>
          <a:xfrm>
            <a:off x="9999702" y="3959404"/>
            <a:ext cx="338397" cy="5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F59872-150F-BC2E-4CCD-0B4179BE3C84}"/>
              </a:ext>
            </a:extLst>
          </p:cNvPr>
          <p:cNvSpPr txBox="1"/>
          <p:nvPr/>
        </p:nvSpPr>
        <p:spPr>
          <a:xfrm>
            <a:off x="10099469" y="4522392"/>
            <a:ext cx="1752404" cy="646331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Shares same output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B31246-CCE1-D814-91DF-108E772B9D67}"/>
              </a:ext>
            </a:extLst>
          </p:cNvPr>
          <p:cNvCxnSpPr>
            <a:cxnSpLocks/>
          </p:cNvCxnSpPr>
          <p:nvPr/>
        </p:nvCxnSpPr>
        <p:spPr>
          <a:xfrm flipH="1">
            <a:off x="5185186" y="3111028"/>
            <a:ext cx="257693" cy="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7A5EC-6706-242F-3693-8ADEB1898C9F}"/>
              </a:ext>
            </a:extLst>
          </p:cNvPr>
          <p:cNvSpPr txBox="1"/>
          <p:nvPr/>
        </p:nvSpPr>
        <p:spPr>
          <a:xfrm>
            <a:off x="3518073" y="2938939"/>
            <a:ext cx="1667113" cy="36933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interconnector</a:t>
            </a:r>
          </a:p>
        </p:txBody>
      </p:sp>
    </p:spTree>
    <p:extLst>
      <p:ext uri="{BB962C8B-B14F-4D97-AF65-F5344CB8AC3E}">
        <p14:creationId xmlns:p14="http://schemas.microsoft.com/office/powerpoint/2010/main" val="280675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BF9-AA76-BE0C-076F-F3AE0C04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967BE-4D1C-3F24-13AB-9F5D6527B535}"/>
              </a:ext>
            </a:extLst>
          </p:cNvPr>
          <p:cNvSpPr txBox="1"/>
          <p:nvPr/>
        </p:nvSpPr>
        <p:spPr>
          <a:xfrm>
            <a:off x="838200" y="1197430"/>
            <a:ext cx="622715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﻿lightweight Reprogramming Network (Rep-Net)</a:t>
            </a:r>
          </a:p>
          <a:p>
            <a:endParaRPr lang="en-US" sz="2000" b="1" dirty="0"/>
          </a:p>
          <a:p>
            <a:r>
              <a:rPr lang="en-US" sz="2000" dirty="0"/>
              <a:t>Backbone remains frozen during training</a:t>
            </a:r>
          </a:p>
          <a:p>
            <a:r>
              <a:rPr lang="en-US" sz="2000" dirty="0"/>
              <a:t>Only Rep-Net is trained</a:t>
            </a:r>
          </a:p>
          <a:p>
            <a:endParaRPr lang="en-US" sz="2000" dirty="0"/>
          </a:p>
          <a:p>
            <a:r>
              <a:rPr lang="en-US" sz="2000" dirty="0"/>
              <a:t>Feature inter-exchange helps both models</a:t>
            </a:r>
          </a:p>
          <a:p>
            <a:endParaRPr lang="en-US" sz="2000" dirty="0"/>
          </a:p>
          <a:p>
            <a:r>
              <a:rPr lang="en-US" sz="2000" dirty="0"/>
              <a:t>Sets the positions of interconnectors using literature</a:t>
            </a:r>
          </a:p>
          <a:p>
            <a:endParaRPr lang="en-US" sz="2000" dirty="0"/>
          </a:p>
          <a:p>
            <a:r>
              <a:rPr lang="en-US" sz="2000" dirty="0"/>
              <a:t>Interconnectors designed to reduce activation storage</a:t>
            </a:r>
          </a:p>
          <a:p>
            <a:endParaRPr lang="en-US" sz="2000" b="1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C5A9D8A7-2F91-2472-C8B3-26127CF5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35" y="1603340"/>
            <a:ext cx="5791365" cy="25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6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BF9-AA76-BE0C-076F-F3AE0C04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en-US" dirty="0"/>
              <a:t>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4967BE-4D1C-3F24-13AB-9F5D6527B535}"/>
                  </a:ext>
                </a:extLst>
              </p:cNvPr>
              <p:cNvSpPr txBox="1"/>
              <p:nvPr/>
            </p:nvSpPr>
            <p:spPr>
              <a:xfrm>
                <a:off x="838200" y="1197430"/>
                <a:ext cx="6227154" cy="261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﻿lightweight Reprogramming Network (Rep-Net)</a:t>
                </a:r>
              </a:p>
              <a:p>
                <a:endParaRPr lang="en-US" sz="2000" b="1" dirty="0"/>
              </a:p>
              <a:p>
                <a:r>
                  <a:rPr lang="en-US" sz="2000" b="1" dirty="0">
                    <a:solidFill>
                      <a:srgbClr val="00B0F0"/>
                    </a:solidFill>
                  </a:rPr>
                  <a:t>Interconnectors</a:t>
                </a:r>
              </a:p>
              <a:p>
                <a:r>
                  <a:rPr lang="en-US" sz="2000" dirty="0"/>
                  <a:t>N-layers in backbone model, Q-layers in Rep-Net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﻿Rep-Net will exchange features with the backbone</a:t>
                </a:r>
              </a:p>
              <a:p>
                <a:r>
                  <a:rPr lang="en-US" sz="2000" dirty="0"/>
                  <a:t>model Q times at activation connector.</a:t>
                </a: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4967BE-4D1C-3F24-13AB-9F5D6527B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7430"/>
                <a:ext cx="6227154" cy="2616101"/>
              </a:xfrm>
              <a:prstGeom prst="rect">
                <a:avLst/>
              </a:prstGeom>
              <a:blipFill>
                <a:blip r:embed="rId2"/>
                <a:stretch>
                  <a:fillRect l="-1629" t="-1932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9BA09F4-47E3-9C8C-E763-1814B43B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60" y="3399325"/>
            <a:ext cx="2131434" cy="414206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E9E915C6-8F7E-3D8C-851D-0CBD210BF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35" y="3813531"/>
            <a:ext cx="2515497" cy="634609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D59E3D02-788D-AC92-BFB6-4721D01F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413" y="3174633"/>
            <a:ext cx="5791365" cy="2547013"/>
          </a:xfrm>
          <a:prstGeom prst="rect">
            <a:avLst/>
          </a:prstGeom>
        </p:spPr>
      </p:pic>
      <p:pic>
        <p:nvPicPr>
          <p:cNvPr id="14" name="Picture 13" descr="Table&#10;&#10;Description automatically generated with low confidence">
            <a:extLst>
              <a:ext uri="{FF2B5EF4-FFF2-40B4-BE49-F238E27FC236}">
                <a16:creationId xmlns:a16="http://schemas.microsoft.com/office/drawing/2014/main" id="{17AAFAAF-5AD2-7EC2-BF60-E0E32AC65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990284"/>
            <a:ext cx="1392500" cy="149961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B8D57DA-4FED-A8A3-9C8D-063C41E06002}"/>
              </a:ext>
            </a:extLst>
          </p:cNvPr>
          <p:cNvSpPr/>
          <p:nvPr/>
        </p:nvSpPr>
        <p:spPr>
          <a:xfrm>
            <a:off x="1737360" y="5923280"/>
            <a:ext cx="355600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305B3B-F18B-95AD-E0A1-E3498F305B26}"/>
              </a:ext>
            </a:extLst>
          </p:cNvPr>
          <p:cNvCxnSpPr/>
          <p:nvPr/>
        </p:nvCxnSpPr>
        <p:spPr>
          <a:xfrm>
            <a:off x="2230700" y="6106160"/>
            <a:ext cx="65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88EDAC-6BBA-55CF-6C93-43CD5855E84C}"/>
              </a:ext>
            </a:extLst>
          </p:cNvPr>
          <p:cNvSpPr txBox="1"/>
          <p:nvPr/>
        </p:nvSpPr>
        <p:spPr>
          <a:xfrm>
            <a:off x="2886060" y="5919708"/>
            <a:ext cx="1769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to be stored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7ADD7F-2520-DD92-0DB8-D92287888FE1}"/>
              </a:ext>
            </a:extLst>
          </p:cNvPr>
          <p:cNvSpPr/>
          <p:nvPr/>
        </p:nvSpPr>
        <p:spPr>
          <a:xfrm>
            <a:off x="1808480" y="5215431"/>
            <a:ext cx="355600" cy="3657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FCCA79-F5C2-F346-329A-879BE9E5AB5A}"/>
              </a:ext>
            </a:extLst>
          </p:cNvPr>
          <p:cNvCxnSpPr/>
          <p:nvPr/>
        </p:nvCxnSpPr>
        <p:spPr>
          <a:xfrm>
            <a:off x="2301820" y="5398311"/>
            <a:ext cx="65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2370D4-DDFE-DBDC-B777-71BA756A58F1}"/>
              </a:ext>
            </a:extLst>
          </p:cNvPr>
          <p:cNvSpPr txBox="1"/>
          <p:nvPr/>
        </p:nvSpPr>
        <p:spPr>
          <a:xfrm>
            <a:off x="2957180" y="5211859"/>
            <a:ext cx="1958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Nothing to be stored</a:t>
            </a:r>
          </a:p>
        </p:txBody>
      </p:sp>
    </p:spTree>
    <p:extLst>
      <p:ext uri="{BB962C8B-B14F-4D97-AF65-F5344CB8AC3E}">
        <p14:creationId xmlns:p14="http://schemas.microsoft.com/office/powerpoint/2010/main" val="335716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BF9-AA76-BE0C-076F-F3AE0C04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967BE-4D1C-3F24-13AB-9F5D6527B535}"/>
              </a:ext>
            </a:extLst>
          </p:cNvPr>
          <p:cNvSpPr txBox="1"/>
          <p:nvPr/>
        </p:nvSpPr>
        <p:spPr>
          <a:xfrm>
            <a:off x="838200" y="1197430"/>
            <a:ext cx="6227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﻿lightweight Reprogramming Network (Rep-Net)</a:t>
            </a:r>
            <a:endParaRPr lang="en-US" sz="2000" b="1" dirty="0"/>
          </a:p>
          <a:p>
            <a:r>
              <a:rPr lang="en-US" sz="2000" b="1" dirty="0">
                <a:solidFill>
                  <a:srgbClr val="00B0F0"/>
                </a:solidFill>
              </a:rPr>
              <a:t>Interconnectors</a:t>
            </a:r>
          </a:p>
          <a:p>
            <a:endParaRPr lang="en-US" sz="2000" b="1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8CE4A3C-ED8C-FA7C-A944-87FFD92F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22" y="0"/>
            <a:ext cx="5265478" cy="460036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2EBD84F-160F-D18D-C22B-02041330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79" y="4557817"/>
            <a:ext cx="6935755" cy="230018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69A822B-5E2B-28F9-4FF7-54423357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22" y="4257043"/>
            <a:ext cx="3950117" cy="2600957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8566060B-E5AB-A0E7-5CDC-FFF29C757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62" y="2185623"/>
            <a:ext cx="5689077" cy="18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3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A98CC49-86A3-ECC2-D3E0-65FBF545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3" y="1731981"/>
            <a:ext cx="11678346" cy="429179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ACB9828-4E1E-D1B7-C949-B5FED667A5D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119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7875</TotalTime>
  <Words>273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Rep-Net: Efficient On-Device Learning via Feature Reprogramming</vt:lpstr>
      <vt:lpstr>Background</vt:lpstr>
      <vt:lpstr>Why can’t we train the model on-device?</vt:lpstr>
      <vt:lpstr>Alternatives?</vt:lpstr>
      <vt:lpstr>Solution</vt:lpstr>
      <vt:lpstr>Solution?</vt:lpstr>
      <vt:lpstr>Solution?</vt:lpstr>
      <vt:lpstr>Solution?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Rep-Net: Efficient On-Device Learning via Feature Reprogramming</dc:title>
  <dc:creator>Asiful Arefeen (Student)</dc:creator>
  <cp:lastModifiedBy>Asiful Arefeen (Student)</cp:lastModifiedBy>
  <cp:revision>4</cp:revision>
  <dcterms:created xsi:type="dcterms:W3CDTF">2023-04-05T22:24:34Z</dcterms:created>
  <dcterms:modified xsi:type="dcterms:W3CDTF">2023-04-12T18:01:58Z</dcterms:modified>
</cp:coreProperties>
</file>