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AE8-CB4B-47C9-A709-B2903E32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DE3B-E203-4BB2-BC8E-66603F7C9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E07D-3EC9-4ECB-810C-A84564B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565-AA0B-46F0-B71A-25CD6D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932-1E83-4E99-94B6-F1F36002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05B-F017-471A-8679-E6D0D8C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75AC-24B2-49F1-8AE3-E289A163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238-7D9F-4725-8F3E-3418671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0FB-DC6B-474B-91AA-CB65870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5D6-EFCD-41F8-8888-CC26D50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F68B-5D09-4D36-9CBA-43D416E49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B3D2-023E-40E2-AD18-E199C371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C1D2-3928-44D0-A70C-243848D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4BD-6147-4932-8DBF-EDB3088B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25DD-9E34-470E-926B-774BF2B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4127-0AD7-4162-8645-A0EF521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9C5-E6C8-4288-B737-48352F52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413D-6138-4F4A-98E8-C64D0F3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1AA8-4A6C-4204-8B57-5D50BBA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8778-6C3F-4F46-BD95-F65B1AC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FC9-9113-4A7D-A3AA-231B2F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57D9-B575-4E92-97AC-E7703FA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D9C8-85CD-45D2-A8B3-B907748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1546-5945-47DD-A338-6838CF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C08-B6CA-4DA9-9426-5FC83D7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BE3-C968-4AED-AA29-B6E8FB5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D2B9-F31B-43B6-87D1-68D1E422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62B-B456-44CC-A147-02AF6B5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892-B063-4741-9F60-89D76F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A47-4358-4487-A709-0AF4B54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417-6A76-42D1-A28D-D5FF726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2A6-9E7A-42B3-BB62-4B57029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F965-977C-4E9F-BCF2-1269D946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619E-67D7-445F-BBB0-16F7EF0B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2731-0D6B-4C34-B1BE-A52E443C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1F16-654A-4D64-9B75-72BA7383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0B3-D5E0-4776-8941-4A31C93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EA7-CE97-4D47-AF83-689E34A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FC0B2-B7C3-4BBC-A7CC-D781D23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D32-00EA-464C-A786-AA2E658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BFFE-0D26-4531-B1D6-5A3822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25A-BB28-44AE-8247-EA9CCFB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9ABB-A031-4D83-A9C9-651BF6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B878A-CF00-4547-948A-9CA7F56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C891-D31D-493F-A69F-2F2F9738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1039-A6C0-4707-AAC5-39FD332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170-1E36-4E82-BDFA-A14DA67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E7FD-B192-4396-AF95-4D5502CD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F6C4-8EAC-4CEB-BD94-3AAD2639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4B2A-8A4F-482A-91B5-CCD97E6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CB97-BC0C-488F-B5C5-F725146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42E7-C4C6-4B76-BB89-45509436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C19-35A9-45D6-86CC-7300ADA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FED-0CED-46F0-BC7E-A4982C19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9D1B-4131-45B8-99CB-4654629D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081B-A42D-415B-8F57-E2EDB99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555-AF68-4C17-8C90-438B947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541A-CF02-479A-9E2E-D98E90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ACF1-09E6-4336-9F29-02E851E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4DEF-A925-4C43-82B7-64DEE878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03E1-00F4-4E87-AA3E-8C0AF0F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7A3-35B1-4EB2-89D2-91CE93BEBB0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700-E042-490C-B12B-ED0FACD3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9E9-3F11-4D35-B71A-B08EE15C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9F5-63F7-4789-9396-CD8B6A88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1391557"/>
          </a:xfrm>
        </p:spPr>
        <p:txBody>
          <a:bodyPr>
            <a:noAutofit/>
          </a:bodyPr>
          <a:lstStyle/>
          <a:p>
            <a:r>
              <a:rPr lang="en-US" sz="3600" dirty="0"/>
              <a:t>Contrastive learning based self-supervised time-series analysis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751-92AD-453D-9154-FE67AAF9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24119"/>
          </a:xfrm>
        </p:spPr>
        <p:txBody>
          <a:bodyPr>
            <a:normAutofit/>
          </a:bodyPr>
          <a:lstStyle/>
          <a:p>
            <a:r>
              <a:rPr lang="en-US" dirty="0"/>
              <a:t>Johannes </a:t>
            </a:r>
            <a:r>
              <a:rPr lang="en-US" dirty="0" err="1"/>
              <a:t>Pöppelbaum</a:t>
            </a:r>
            <a:r>
              <a:rPr lang="en-US" dirty="0"/>
              <a:t>, </a:t>
            </a:r>
            <a:r>
              <a:rPr lang="en-US" dirty="0" err="1"/>
              <a:t>Gavneet</a:t>
            </a:r>
            <a:r>
              <a:rPr lang="en-US" dirty="0"/>
              <a:t> Singh Chadha, Andreas </a:t>
            </a:r>
            <a:r>
              <a:rPr lang="en-US" dirty="0" err="1"/>
              <a:t>Schwung</a:t>
            </a:r>
            <a:r>
              <a:rPr lang="en-US" dirty="0"/>
              <a:t> </a:t>
            </a:r>
          </a:p>
          <a:p>
            <a:r>
              <a:rPr lang="en-US" i="1" dirty="0"/>
              <a:t>South Westphalia University of Applied Sciences</a:t>
            </a:r>
            <a:r>
              <a:rPr lang="en-US" dirty="0"/>
              <a:t> </a:t>
            </a:r>
            <a:br>
              <a:rPr lang="en-US" dirty="0"/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</a:t>
            </a:r>
            <a:r>
              <a:rPr lang="en-US" sz="4400" dirty="0" err="1"/>
              <a:t>Blockout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9B66F2-A15F-431B-9E3C-B3872B59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4" y="2799892"/>
            <a:ext cx="5889171" cy="2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Random Noise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0DAD5-B7B2-43F8-B700-F3AA204C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505200" cy="1098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2EC2E-CB04-49A5-B87C-ED5B209B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68" y="3429000"/>
            <a:ext cx="5989864" cy="29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1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Random Noise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0DAD5-B7B2-43F8-B700-F3AA204C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505200" cy="1098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2EC2E-CB04-49A5-B87C-ED5B209B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68" y="3429000"/>
            <a:ext cx="5989864" cy="29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Crop and Resize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E84B2-8A03-41DC-8884-F35E2E82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67" y="2995559"/>
            <a:ext cx="5612266" cy="26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Magnitude Wrapping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BE705-F55C-43F8-AC83-3CC79848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94" y="2918945"/>
            <a:ext cx="5370091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Experimental Setup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Dataset is Tennessee Eastman Process (TSP) dataset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are 22 cases (classes) in the dataset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network they used for contrastive learning is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Three layers of Conv1D, Leaky </a:t>
            </a:r>
            <a:r>
              <a:rPr lang="en-US" dirty="0" err="1">
                <a:latin typeface="+mj-lt"/>
              </a:rPr>
              <a:t>ReLU</a:t>
            </a:r>
            <a:r>
              <a:rPr lang="en-US" dirty="0">
                <a:latin typeface="+mj-lt"/>
              </a:rPr>
              <a:t>, and Batch-Normalization-1D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kernel size of 3 in all conv layers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stride of 2 in the first two conv layers and a stride of 1 in the last conv layer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number of conv channels doubling with each layer, starting with 64 channels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When using the pre-trained contrastive model for the final supervised evaluation, the standard linear evaluation protocol is used, i.e. a linear layer with inputs according to the flattened output of the contrastive model and 22 classification neurons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algn="just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algn="just">
              <a:lnSpc>
                <a:spcPct val="100000"/>
              </a:lnSpc>
            </a:pPr>
            <a:br>
              <a:rPr lang="en-US" dirty="0">
                <a:latin typeface="+mj-lt"/>
              </a:rPr>
            </a:b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11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8D85F-2185-4EEA-B6E2-AA4DE21B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12" y="1825624"/>
            <a:ext cx="8871176" cy="41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48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56CA3-4ACF-4302-8E51-FDD570C2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674936"/>
            <a:ext cx="81343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F78794-D999-4C2F-9DC2-FBC63BC4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83" y="1329138"/>
            <a:ext cx="5753834" cy="55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8890C-BEA2-4ABB-AA1D-3B517E93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3" y="2669819"/>
            <a:ext cx="9857014" cy="33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Self-supervised learning as a breakthrough in deep learning for unlabeled data.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Paper's focus: Enhancing time-series analysis using the </a:t>
            </a:r>
            <a:r>
              <a:rPr lang="en-US" dirty="0" err="1">
                <a:latin typeface="+mj-lt"/>
              </a:rPr>
              <a:t>SimCLR</a:t>
            </a:r>
            <a:r>
              <a:rPr lang="en-US" dirty="0">
                <a:latin typeface="+mj-lt"/>
              </a:rPr>
              <a:t> contrastive learning approach.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Paper’s Contributions: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SimCLR</a:t>
            </a:r>
            <a:r>
              <a:rPr lang="en-US" dirty="0">
                <a:latin typeface="+mj-lt"/>
              </a:rPr>
              <a:t>-TS, a new self-supervised learning based approach for industrial time-series analysis which uses data-augmentation techniques.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Multiple </a:t>
            </a:r>
            <a:r>
              <a:rPr lang="fr-FR" dirty="0" err="1">
                <a:latin typeface="+mj-lt"/>
              </a:rPr>
              <a:t>novel</a:t>
            </a:r>
            <a:r>
              <a:rPr lang="fr-FR" dirty="0">
                <a:latin typeface="+mj-lt"/>
              </a:rPr>
              <a:t> data-augmentation techniques for time-</a:t>
            </a:r>
            <a:r>
              <a:rPr lang="fr-FR" dirty="0" err="1">
                <a:latin typeface="+mj-lt"/>
              </a:rPr>
              <a:t>series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analysis</a:t>
            </a:r>
            <a:r>
              <a:rPr lang="fr-FR" dirty="0">
                <a:latin typeface="+mj-lt"/>
              </a:rPr>
              <a:t>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Thorough comparison on the effectiveness of both the proposed data augmentation techniques as well as the proposed contrastive learning framework.</a:t>
            </a:r>
          </a:p>
          <a:p>
            <a:pPr lvl="1" algn="just">
              <a:lnSpc>
                <a:spcPct val="100000"/>
              </a:lnSpc>
            </a:pP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algn="just">
              <a:lnSpc>
                <a:spcPct val="100000"/>
              </a:lnSpc>
            </a:pPr>
            <a:br>
              <a:rPr lang="en-US" dirty="0">
                <a:latin typeface="+mj-lt"/>
              </a:rPr>
            </a:b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170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9174C-FFF4-48FC-B9CE-24D8217C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13" y="1941422"/>
            <a:ext cx="7721373" cy="48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/>
              <a:t>SimCLR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framework for contrastive learning and intended for the usage in image classification </a:t>
            </a:r>
          </a:p>
          <a:p>
            <a:pPr algn="just">
              <a:lnSpc>
                <a:spcPct val="100000"/>
              </a:lnSpc>
            </a:pPr>
            <a:br>
              <a:rPr lang="en-US" dirty="0">
                <a:latin typeface="+mj-lt"/>
              </a:rPr>
            </a:b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39F513-D3A9-4C39-AC07-4B4456B6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6" y="2652025"/>
            <a:ext cx="4453468" cy="40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/>
              <a:t>SimCLR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Augmentation creates 2N training items from a batch of N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form a positive pair; remaining 2N - 2 items are negative counterparts.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for each positive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the similarity to the negative values after applying f (·) and g(·), is calculated using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sim(·) represents the cosine similarity 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After the contrastive training, the additional non-linearity </a:t>
                </a:r>
                <a:r>
                  <a:rPr lang="en-US" i="1" dirty="0">
                    <a:latin typeface="+mj-lt"/>
                  </a:rPr>
                  <a:t>g</a:t>
                </a:r>
                <a:r>
                  <a:rPr lang="en-US" dirty="0">
                    <a:latin typeface="+mj-lt"/>
                  </a:rPr>
                  <a:t>(·) is removed and only the encoding of </a:t>
                </a:r>
                <a:r>
                  <a:rPr lang="en-US" i="1" dirty="0">
                    <a:latin typeface="+mj-lt"/>
                  </a:rPr>
                  <a:t>f </a:t>
                </a:r>
                <a:r>
                  <a:rPr lang="en-US" dirty="0">
                    <a:latin typeface="+mj-lt"/>
                  </a:rPr>
                  <a:t>(·) is used for the downstream task.</a:t>
                </a:r>
              </a:p>
              <a:p>
                <a:pPr algn="just">
                  <a:lnSpc>
                    <a:spcPct val="100000"/>
                  </a:lnSpc>
                </a:pPr>
                <a:endParaRPr lang="en-US" dirty="0">
                  <a:latin typeface="+mj-lt"/>
                </a:endParaRPr>
              </a:p>
              <a:p>
                <a:pPr algn="just">
                  <a:lnSpc>
                    <a:spcPct val="100000"/>
                  </a:lnSpc>
                </a:pPr>
                <a:br>
                  <a:rPr lang="en-US" dirty="0">
                    <a:latin typeface="+mj-lt"/>
                  </a:rPr>
                </a:b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812" t="-84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039F513-D3A9-4C39-AC07-4B4456B6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548" y="3282042"/>
            <a:ext cx="2069224" cy="1885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01E601-B58C-42B4-BB3D-E86BD692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29" y="3816785"/>
            <a:ext cx="3676650" cy="6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0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/>
              <a:t>SimCLR</a:t>
            </a:r>
            <a:r>
              <a:rPr lang="en-US" sz="4400" dirty="0"/>
              <a:t>-TS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BC35A-0F21-467C-BBD4-86A2882A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91" y="1820319"/>
            <a:ext cx="6892018" cy="46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2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/>
              <a:t>SimCLR</a:t>
            </a:r>
            <a:r>
              <a:rPr lang="en-US" sz="4400" dirty="0"/>
              <a:t>-TS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0F143-0C28-4E86-9C74-86045993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52" y="1622176"/>
            <a:ext cx="5593896" cy="48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4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Left to Right Flipping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5A8C0-4BA3-4F6C-9A01-2E4574AB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2" y="1825624"/>
            <a:ext cx="3125561" cy="115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7AC7-931D-46DF-8C81-DB26C9B8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3385179"/>
            <a:ext cx="6734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Bidirectional Flipping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E9C08A-8EA7-4A34-8931-413915B5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94" y="1825624"/>
            <a:ext cx="2908269" cy="1161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3E6FD-22C3-4E10-9CF8-04791D12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33" y="3602259"/>
            <a:ext cx="6499334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Augmentations – Random Channel Permutation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8B930-92BE-48E3-8A7C-88F4EA2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2360921" cy="11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0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370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Contrastive learning based self-supervised time-series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Propensity Score Methods  for Reducing the Effects of Confounding  in Observational Studies</dc:title>
  <dc:creator>Reza Rahimi Azghan</dc:creator>
  <cp:lastModifiedBy>Reza Rahimi Azghan</cp:lastModifiedBy>
  <cp:revision>173</cp:revision>
  <dcterms:created xsi:type="dcterms:W3CDTF">2023-08-02T02:32:03Z</dcterms:created>
  <dcterms:modified xsi:type="dcterms:W3CDTF">2024-01-16T20:14:56Z</dcterms:modified>
</cp:coreProperties>
</file>