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5"/>
    <p:restoredTop sz="96240"/>
  </p:normalViewPr>
  <p:slideViewPr>
    <p:cSldViewPr snapToGrid="0">
      <p:cViewPr>
        <p:scale>
          <a:sx n="123" d="100"/>
          <a:sy n="123" d="100"/>
        </p:scale>
        <p:origin x="6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19:40:16.0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24575,'6'0'0,"12"0"0,3 0 0,15 0 0,25 0 0,14 0 0,6 0 0,-9 0 0,-16 0 0,-13 0 0,3 0 0,-4 0 0,0 0 0,-1 0 0,0 0 0,1 0 0,-4 0 0,1 0 0,-6 0 0,-3 0 0,0 0 0,-1 0 0,1 0 0,0 0 0,0 0 0,0 0 0,0 0 0,3 0 0,0 0 0,3 0 0,14 0 0,-5 0 0,9 0 0,-15 0 0,-6 0 0,-2 0 0,-5 0 0,2 0 0,-2 0 0,2 0 0,-4 0 0,1 0 0,0 0 0,-2 0 0,5 0 0,-4 0 0,2 0 0,1 0 0,2 0 0,1 0 0,3 0 0,0 0 0,2 0 0,1 0 0,4 0 0,3 0 0,-2 0 0,15 0 0,-10 0 0,4 0 0,-11 0 0,-9 0 0,-4 0 0,-2 0 0,-1 0 0,-4 0 0,0 0 0,-1 0 0,2 0 0,1 0 0,-2 0 0,0 0 0,-3 0 0,-2 2 0,0 0 0,2 0 0,1-1 0,6 1 0,2 0 0,5 0 0,0 0 0,7 0 0,-1 1 0,1 2 0,7 1 0,-10-1 0,3-1 0,-12-2 0,-4-2 0,1 0 0,-1 2 0,1 0 0,0 1 0,0-2 0,-1-1 0,-1 0 0,1 0 0,-4 0 0,-2 2 0,-3 0 0,-4 0 0,0 0 0,-1-2 0,0 0 0,1 0 0,-1 0 0,-1 0 0,-1 0 0,1 0 0,-1 0 0,1 0 0,1 0 0,-2 0 0,0 0 0,-2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5AF5-5ED3-7765-553D-3084F9B65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0F9EE-0CB5-DFB4-56A1-6C27F1B7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DB95-C2AA-27EC-807D-42B6491F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3D5-8358-9E4D-880E-9D22915AAC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C8AC-0F8B-9A40-D668-B15976AB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A00D6-E17E-9592-6A27-7958E5A5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86A5-0976-024E-B84C-F3C2DF82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BCDF-9FBE-67B7-FB38-38C35FB8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AD524-81AF-4436-C781-23F0F786F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BDB3-4996-234F-8375-C12F21FC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3D5-8358-9E4D-880E-9D22915AAC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FE54-03BB-EE90-DC77-5B64C087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423A0-3F95-E93D-775F-1E627C47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86A5-0976-024E-B84C-F3C2DF82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4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DCC85-B642-CDE8-88A7-B6DB012F5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F78CE-D829-861F-D0EF-4B9F68E0C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21545-AC3F-C154-37D7-CE1FA51F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3D5-8358-9E4D-880E-9D22915AAC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CD55-AD3D-C799-B3A7-AF105484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67B9A-F21F-AD99-BD2B-0F599201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86A5-0976-024E-B84C-F3C2DF82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0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326B-BF67-97FE-2603-6F4E4C27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79C8-BCDE-2323-2117-3C5C96BE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3A96-8352-B0F6-93FD-A9FE0587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3D5-8358-9E4D-880E-9D22915AAC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00B7D-E81B-EA23-15EF-6EF77E9E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ECF3-C7A3-B887-8C55-818E2E18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86A5-0976-024E-B84C-F3C2DF82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4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4871-40AD-514F-2364-9AB77170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69D30-B731-7A3A-D8E1-20FDDF039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5126-88C6-EE28-E57B-64A17C78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3D5-8358-9E4D-880E-9D22915AAC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C3ACA-D5EE-DA68-8F31-8C25BC3C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085CE-9479-74FD-4E31-D57B74E2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86A5-0976-024E-B84C-F3C2DF82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5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3914-C5F4-70AA-E28C-9D5DF293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192C-12BB-53D7-DD5F-8097D927C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7388D-4142-9AF7-F5A1-F990B6DA8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2AFDE-2AC9-4C8F-5958-84B9563B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3D5-8358-9E4D-880E-9D22915AAC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93DDB-1B3C-2332-FAD1-0B2A7082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AEDAA-232F-D9D3-EC81-5FFCA999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86A5-0976-024E-B84C-F3C2DF82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AE5-E1EA-6067-FD9A-2F81F553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26AAC-0605-D2AC-09A3-0FDEF8D5B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56D22-80F6-8801-55F8-377DA9D5E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4B9C9-D8E6-700A-FBEE-EB8639266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D3D80-952C-0DFF-7726-956A79674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C6088-B921-4F36-8CAE-788BEC58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3D5-8358-9E4D-880E-9D22915AAC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3D468-238D-2734-C0EB-31790BFB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9794F-1163-9C0C-6F8F-518752BC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86A5-0976-024E-B84C-F3C2DF82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9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3CFF-90EB-667C-9511-F73EED94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9344C-BF9E-D38D-514E-265E910C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3D5-8358-9E4D-880E-9D22915AAC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FA350-B3FF-FBEB-4E64-886C2353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34EF9-7A22-DABA-79F3-80488DF6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86A5-0976-024E-B84C-F3C2DF82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8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2011A-296D-163E-8CFC-3EDE3B90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3D5-8358-9E4D-880E-9D22915AAC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A2759-8D6C-2895-118A-6AED7FF5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FD415-0EDA-C217-6463-76780F55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86A5-0976-024E-B84C-F3C2DF82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0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DB69-1D88-642F-8DA0-42DB2D68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B64F-CEB4-3430-BC4D-CAC35C37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91112-A14A-7ECE-1660-02651CDA7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D390C-42BA-23D3-2044-3B36B3E0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3D5-8358-9E4D-880E-9D22915AAC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CEBB1-E609-70EC-BCA4-3F6B8302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613F2-4F4E-2CF6-6110-698FB8AF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86A5-0976-024E-B84C-F3C2DF82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3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EF64-6870-71D9-754D-C8A308C2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86D33-346F-800C-EF54-4DFB4BFED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CCE70-413D-7E7C-9A32-085C1F9AF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A1EE8-0F13-ADB0-A59F-52ADD727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3D5-8358-9E4D-880E-9D22915AAC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1FA87-B149-0C1A-9C83-55A262E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AB800-CEFF-6484-2DC9-C4580E17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86A5-0976-024E-B84C-F3C2DF82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43258-E366-4FE8-D890-8F71C49D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2D028-AB2D-9231-98FA-9E7961C0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3F8A-1873-5F4A-9FD7-1CCBD9FDD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33D5-8358-9E4D-880E-9D22915AACF4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76DF5-3D09-7FBA-A2DA-0CE43719D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D2A00-B7B7-C704-69C4-2806D6866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686A5-0976-024E-B84C-F3C2DF82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0F3D-B82A-8457-D904-841B5C46F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﻿Feature Importance Explanations for Temporal Black-Box Models (</a:t>
            </a:r>
            <a:r>
              <a:rPr lang="en-US" sz="4400" b="1" dirty="0"/>
              <a:t>TIME</a:t>
            </a:r>
            <a:r>
              <a:rPr lang="en-US" sz="44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28215-4C63-497A-4330-1BF28F59D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AAAI 2022</a:t>
            </a:r>
          </a:p>
        </p:txBody>
      </p:sp>
    </p:spTree>
    <p:extLst>
      <p:ext uri="{BB962C8B-B14F-4D97-AF65-F5344CB8AC3E}">
        <p14:creationId xmlns:p14="http://schemas.microsoft.com/office/powerpoint/2010/main" val="364972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E34AAF5-EB62-76CC-FFE3-D4837E3F2A07}"/>
              </a:ext>
            </a:extLst>
          </p:cNvPr>
          <p:cNvSpPr txBox="1">
            <a:spLocks/>
          </p:cNvSpPr>
          <p:nvPr/>
        </p:nvSpPr>
        <p:spPr>
          <a:xfrm>
            <a:off x="838200" y="278039"/>
            <a:ext cx="10515600" cy="755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Validation</a:t>
            </a:r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Description automatically generated with low confidence">
            <a:extLst>
              <a:ext uri="{FF2B5EF4-FFF2-40B4-BE49-F238E27FC236}">
                <a16:creationId xmlns:a16="http://schemas.microsoft.com/office/drawing/2014/main" id="{F7397803-474C-E5F5-849E-EA374F5F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58" y="0"/>
            <a:ext cx="5136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7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1F84-54C0-6C6F-E3BF-C20DD5A9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1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Explainability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2A2C-02FE-CD6A-98C6-A9E5C5DD9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57"/>
            <a:ext cx="10515600" cy="5241017"/>
          </a:xfrm>
        </p:spPr>
        <p:txBody>
          <a:bodyPr/>
          <a:lstStyle/>
          <a:p>
            <a:r>
              <a:rPr lang="en-US" dirty="0"/>
              <a:t>Existing approaches</a:t>
            </a:r>
          </a:p>
          <a:p>
            <a:pPr lvl="1"/>
            <a:r>
              <a:rPr lang="en-US" dirty="0"/>
              <a:t>Explains feature importance only</a:t>
            </a:r>
          </a:p>
          <a:p>
            <a:pPr lvl="1"/>
            <a:r>
              <a:rPr lang="en-US" dirty="0"/>
              <a:t>More focused on tabular data</a:t>
            </a:r>
          </a:p>
          <a:p>
            <a:pPr lvl="1"/>
            <a:r>
              <a:rPr lang="en-US" dirty="0"/>
              <a:t>Not always model agnostic</a:t>
            </a:r>
          </a:p>
          <a:p>
            <a:pPr lvl="1"/>
            <a:r>
              <a:rPr lang="en-US" dirty="0"/>
              <a:t>Cannot explain temporal features</a:t>
            </a:r>
          </a:p>
          <a:p>
            <a:pPr lvl="1"/>
            <a:r>
              <a:rPr lang="en-US" dirty="0"/>
              <a:t>Only local importance</a:t>
            </a:r>
          </a:p>
          <a:p>
            <a:pPr lvl="1"/>
            <a:endParaRPr lang="en-US" dirty="0"/>
          </a:p>
          <a:p>
            <a:r>
              <a:rPr lang="en-US" dirty="0"/>
              <a:t>What TIME does?</a:t>
            </a:r>
          </a:p>
          <a:p>
            <a:pPr lvl="1"/>
            <a:r>
              <a:rPr lang="en-US" dirty="0"/>
              <a:t>Explains which features are important</a:t>
            </a:r>
          </a:p>
          <a:p>
            <a:pPr lvl="1"/>
            <a:r>
              <a:rPr lang="en-US" dirty="0"/>
              <a:t>Explains what segment of a feature sequence is important</a:t>
            </a:r>
          </a:p>
          <a:p>
            <a:pPr lvl="1"/>
            <a:r>
              <a:rPr lang="en-US" dirty="0"/>
              <a:t>Explains if the order of the important sequence segment is important</a:t>
            </a:r>
          </a:p>
          <a:p>
            <a:pPr lvl="1"/>
            <a:r>
              <a:rPr lang="en-US" dirty="0"/>
              <a:t>Local importance + global importance</a:t>
            </a:r>
          </a:p>
        </p:txBody>
      </p:sp>
    </p:spTree>
    <p:extLst>
      <p:ext uri="{BB962C8B-B14F-4D97-AF65-F5344CB8AC3E}">
        <p14:creationId xmlns:p14="http://schemas.microsoft.com/office/powerpoint/2010/main" val="249023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1A0AF-A474-8F71-4E31-E5858AAA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12" y="25484"/>
            <a:ext cx="9761376" cy="68070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F3EEC24-F031-BDC6-B574-2DA2475993D8}"/>
                  </a:ext>
                </a:extLst>
              </p14:cNvPr>
              <p14:cNvContentPartPr/>
              <p14:nvPr/>
            </p14:nvContentPartPr>
            <p14:xfrm>
              <a:off x="6996800" y="5567440"/>
              <a:ext cx="1170720" cy="21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F3EEC24-F031-BDC6-B574-2DA2475993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2480" y="5563120"/>
                <a:ext cx="117936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71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FCF795-6969-6B1B-CF32-73F19783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39"/>
            <a:ext cx="10515600" cy="755768"/>
          </a:xfrm>
        </p:spPr>
        <p:txBody>
          <a:bodyPr/>
          <a:lstStyle/>
          <a:p>
            <a:r>
              <a:rPr lang="en-US" dirty="0"/>
              <a:t>Permutation test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7D99A3-083B-85EF-0809-7A2B6573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807"/>
            <a:ext cx="10515600" cy="5459067"/>
          </a:xfrm>
        </p:spPr>
        <p:txBody>
          <a:bodyPr/>
          <a:lstStyle/>
          <a:p>
            <a:r>
              <a:rPr lang="en-US" b="1" i="1" dirty="0"/>
              <a:t>M</a:t>
            </a:r>
            <a:r>
              <a:rPr lang="en-US" dirty="0"/>
              <a:t> test samples, each has </a:t>
            </a:r>
            <a:r>
              <a:rPr lang="en-US" b="1" i="1" dirty="0"/>
              <a:t>D </a:t>
            </a:r>
            <a:r>
              <a:rPr lang="en-US" dirty="0"/>
              <a:t>features, each feature is of length </a:t>
            </a:r>
            <a:r>
              <a:rPr lang="en-US" b="1" i="1" dirty="0"/>
              <a:t>L</a:t>
            </a:r>
          </a:p>
          <a:p>
            <a:r>
              <a:rPr lang="en-US" dirty="0"/>
              <a:t>Start with tabular data, not timeseries</a:t>
            </a:r>
          </a:p>
          <a:p>
            <a:endParaRPr lang="en-US" dirty="0"/>
          </a:p>
        </p:txBody>
      </p:sp>
      <p:pic>
        <p:nvPicPr>
          <p:cNvPr id="7" name="Picture 6" descr="A picture containing text, font, handwriting, calligraphy&#10;&#10;Description automatically generated">
            <a:extLst>
              <a:ext uri="{FF2B5EF4-FFF2-40B4-BE49-F238E27FC236}">
                <a16:creationId xmlns:a16="http://schemas.microsoft.com/office/drawing/2014/main" id="{014FA7A1-AF0F-205E-C423-148E37CD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642" y="2060113"/>
            <a:ext cx="5447393" cy="1243097"/>
          </a:xfrm>
          <a:prstGeom prst="rect">
            <a:avLst/>
          </a:prstGeom>
        </p:spPr>
      </p:pic>
      <p:pic>
        <p:nvPicPr>
          <p:cNvPr id="9" name="Picture 8" descr="A picture containing text, font, handwriting, calligraphy&#10;&#10;Description automatically generated">
            <a:extLst>
              <a:ext uri="{FF2B5EF4-FFF2-40B4-BE49-F238E27FC236}">
                <a16:creationId xmlns:a16="http://schemas.microsoft.com/office/drawing/2014/main" id="{E677CED4-95DA-B92A-7113-FA2C56F84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302" y="3216129"/>
            <a:ext cx="4592865" cy="707361"/>
          </a:xfrm>
          <a:prstGeom prst="rect">
            <a:avLst/>
          </a:prstGeom>
        </p:spPr>
      </p:pic>
      <p:pic>
        <p:nvPicPr>
          <p:cNvPr id="11" name="Picture 10" descr="A picture containing text, font, handwriting, calligraphy&#10;&#10;Description automatically generated">
            <a:extLst>
              <a:ext uri="{FF2B5EF4-FFF2-40B4-BE49-F238E27FC236}">
                <a16:creationId xmlns:a16="http://schemas.microsoft.com/office/drawing/2014/main" id="{2A86C579-6AD2-19F9-DD2E-3662DD375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395" y="3874259"/>
            <a:ext cx="4786772" cy="1063727"/>
          </a:xfrm>
          <a:prstGeom prst="rect">
            <a:avLst/>
          </a:prstGeom>
        </p:spPr>
      </p:pic>
      <p:pic>
        <p:nvPicPr>
          <p:cNvPr id="13" name="Picture 12" descr="A picture containing font, white, text, line&#10;&#10;Description automatically generated">
            <a:extLst>
              <a:ext uri="{FF2B5EF4-FFF2-40B4-BE49-F238E27FC236}">
                <a16:creationId xmlns:a16="http://schemas.microsoft.com/office/drawing/2014/main" id="{B47077D0-F5B8-0740-8F22-91E1835BF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348" y="5049713"/>
            <a:ext cx="4592865" cy="707383"/>
          </a:xfrm>
          <a:prstGeom prst="rect">
            <a:avLst/>
          </a:prstGeom>
        </p:spPr>
      </p:pic>
      <p:pic>
        <p:nvPicPr>
          <p:cNvPr id="15" name="Picture 14" descr="A picture containing font, text, white, diagram&#10;&#10;Description automatically generated">
            <a:extLst>
              <a:ext uri="{FF2B5EF4-FFF2-40B4-BE49-F238E27FC236}">
                <a16:creationId xmlns:a16="http://schemas.microsoft.com/office/drawing/2014/main" id="{452D3FE8-ACC0-A231-276F-F578C95FE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606" y="5865624"/>
            <a:ext cx="4077607" cy="7908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8C578F-B01B-6C2D-2F68-7630370B5534}"/>
              </a:ext>
            </a:extLst>
          </p:cNvPr>
          <p:cNvSpPr txBox="1"/>
          <p:nvPr/>
        </p:nvSpPr>
        <p:spPr>
          <a:xfrm>
            <a:off x="371020" y="4084571"/>
            <a:ext cx="25463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﻿We consider a feature to be important if it has a positive association with the target, in the sense that permuting the value of the feature increases the model’s loss on average. </a:t>
            </a:r>
          </a:p>
        </p:txBody>
      </p:sp>
      <p:pic>
        <p:nvPicPr>
          <p:cNvPr id="19" name="Picture 18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9BA8D70A-D109-A990-C5C5-D47B5ECEA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2238" y="2198796"/>
            <a:ext cx="3252565" cy="298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1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D482-BCBE-4F25-6ECC-E96BE085C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r>
              <a:rPr lang="en-US" b="1" i="1" dirty="0"/>
              <a:t>M</a:t>
            </a:r>
            <a:r>
              <a:rPr lang="en-US" dirty="0"/>
              <a:t> test samples, each has </a:t>
            </a:r>
            <a:r>
              <a:rPr lang="en-US" b="1" i="1" dirty="0"/>
              <a:t>D </a:t>
            </a:r>
            <a:r>
              <a:rPr lang="en-US" dirty="0"/>
              <a:t>features, each feature is of </a:t>
            </a:r>
          </a:p>
          <a:p>
            <a:pPr marL="0" indent="0">
              <a:buNone/>
            </a:pPr>
            <a:r>
              <a:rPr lang="en-US" dirty="0"/>
              <a:t>length </a:t>
            </a:r>
            <a:r>
              <a:rPr lang="en-US" b="1" i="1" dirty="0"/>
              <a:t>L</a:t>
            </a:r>
          </a:p>
          <a:p>
            <a:r>
              <a:rPr lang="en-US" dirty="0"/>
              <a:t>﻿</a:t>
            </a:r>
            <a:r>
              <a:rPr lang="en-US" b="1" i="1" dirty="0"/>
              <a:t>M × D × L </a:t>
            </a:r>
            <a:r>
              <a:rPr lang="en-US" dirty="0"/>
              <a:t>tensor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34AAF5-EB62-76CC-FFE3-D4837E3F2A07}"/>
              </a:ext>
            </a:extLst>
          </p:cNvPr>
          <p:cNvSpPr txBox="1">
            <a:spLocks/>
          </p:cNvSpPr>
          <p:nvPr/>
        </p:nvSpPr>
        <p:spPr>
          <a:xfrm>
            <a:off x="838200" y="278039"/>
            <a:ext cx="10515600" cy="755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Permutation test for timeseries</a:t>
            </a:r>
          </a:p>
        </p:txBody>
      </p:sp>
      <p:pic>
        <p:nvPicPr>
          <p:cNvPr id="9" name="Picture 8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2EBFA8C9-BFCB-9F3D-32B9-F9D63498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280" y="410217"/>
            <a:ext cx="2853490" cy="3018783"/>
          </a:xfrm>
          <a:prstGeom prst="rect">
            <a:avLst/>
          </a:prstGeom>
        </p:spPr>
      </p:pic>
      <p:pic>
        <p:nvPicPr>
          <p:cNvPr id="11" name="Picture 10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8AC6FA26-070B-DD41-EA70-4DDD8B1B5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332" y="3429000"/>
            <a:ext cx="3106438" cy="3059794"/>
          </a:xfrm>
          <a:prstGeom prst="rect">
            <a:avLst/>
          </a:prstGeom>
        </p:spPr>
      </p:pic>
      <p:pic>
        <p:nvPicPr>
          <p:cNvPr id="15" name="Picture 14" descr="A picture containing font, handwriting, calligraphy, white&#10;&#10;Description automatically generated">
            <a:extLst>
              <a:ext uri="{FF2B5EF4-FFF2-40B4-BE49-F238E27FC236}">
                <a16:creationId xmlns:a16="http://schemas.microsoft.com/office/drawing/2014/main" id="{8BF45579-2974-D666-0C3F-6C7453A0B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772" y="2623456"/>
            <a:ext cx="4212771" cy="6287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4EFD72-B73B-A64A-5B3C-9E09EA11E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709" y="3252228"/>
            <a:ext cx="6170493" cy="6287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261A2C-01C8-C295-6513-FDF162C2C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300" y="3944385"/>
            <a:ext cx="5847062" cy="673115"/>
          </a:xfrm>
          <a:prstGeom prst="rect">
            <a:avLst/>
          </a:prstGeom>
        </p:spPr>
      </p:pic>
      <p:pic>
        <p:nvPicPr>
          <p:cNvPr id="21" name="Picture 20" descr="A picture containing font, text, white, line&#10;&#10;Description automatically generated">
            <a:extLst>
              <a:ext uri="{FF2B5EF4-FFF2-40B4-BE49-F238E27FC236}">
                <a16:creationId xmlns:a16="http://schemas.microsoft.com/office/drawing/2014/main" id="{A0E0DF33-9D46-BC3B-1135-8F791F6452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5724" y="4715807"/>
            <a:ext cx="4412533" cy="9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7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font, typography, line, white&#10;&#10;Description automatically generated">
            <a:extLst>
              <a:ext uri="{FF2B5EF4-FFF2-40B4-BE49-F238E27FC236}">
                <a16:creationId xmlns:a16="http://schemas.microsoft.com/office/drawing/2014/main" id="{DDED7B02-4F0F-12DA-7026-343E476D3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710" y="1162685"/>
            <a:ext cx="2381250" cy="418462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E34AAF5-EB62-76CC-FFE3-D4837E3F2A07}"/>
              </a:ext>
            </a:extLst>
          </p:cNvPr>
          <p:cNvSpPr txBox="1">
            <a:spLocks/>
          </p:cNvSpPr>
          <p:nvPr/>
        </p:nvSpPr>
        <p:spPr>
          <a:xfrm>
            <a:off x="838200" y="278039"/>
            <a:ext cx="10515600" cy="755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Detecting the window [</a:t>
            </a:r>
            <a:r>
              <a:rPr lang="en-US" i="1" dirty="0"/>
              <a:t>k</a:t>
            </a:r>
            <a:r>
              <a:rPr lang="en-US" i="1" baseline="-25000" dirty="0"/>
              <a:t>1</a:t>
            </a:r>
            <a:r>
              <a:rPr lang="en-US" i="1" dirty="0"/>
              <a:t>, k</a:t>
            </a:r>
            <a:r>
              <a:rPr lang="en-US" i="1" baseline="-25000" dirty="0"/>
              <a:t>2</a:t>
            </a:r>
            <a:r>
              <a:rPr lang="en-US" dirty="0"/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1AE4D-701D-C729-95D6-DE891EF5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10" y="1647187"/>
            <a:ext cx="3429000" cy="374527"/>
          </a:xfrm>
          <a:prstGeom prst="rect">
            <a:avLst/>
          </a:prstGeom>
        </p:spPr>
      </p:pic>
      <p:pic>
        <p:nvPicPr>
          <p:cNvPr id="10" name="Picture 9" descr="A picture containing font, typography, text, line&#10;&#10;Description automatically generated">
            <a:extLst>
              <a:ext uri="{FF2B5EF4-FFF2-40B4-BE49-F238E27FC236}">
                <a16:creationId xmlns:a16="http://schemas.microsoft.com/office/drawing/2014/main" id="{C331266E-9621-ED08-4370-19EE47575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10" y="2077594"/>
            <a:ext cx="2133932" cy="3745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D70B04-E758-396E-5990-3390F521A2CB}"/>
              </a:ext>
            </a:extLst>
          </p:cNvPr>
          <p:cNvSpPr txBox="1"/>
          <p:nvPr/>
        </p:nvSpPr>
        <p:spPr>
          <a:xfrm>
            <a:off x="981710" y="2508001"/>
            <a:ext cx="9960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﻿In order to pin down the most salient timesteps, we want to find the smallest window W* such that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55CF95-F954-1B39-5D8B-4626444E7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710" y="2928133"/>
            <a:ext cx="4330700" cy="3953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3F9402-7656-0BE3-2EDB-21DC1B630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782" y="2954135"/>
            <a:ext cx="4330700" cy="3769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80DC67C-F3EF-F6A0-CF79-E2D7DB34F34A}"/>
              </a:ext>
            </a:extLst>
          </p:cNvPr>
          <p:cNvSpPr txBox="1"/>
          <p:nvPr/>
        </p:nvSpPr>
        <p:spPr>
          <a:xfrm>
            <a:off x="5445760" y="295413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000804B2-24D5-333E-E306-DB058CF23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41149"/>
              </p:ext>
            </p:extLst>
          </p:nvPr>
        </p:nvGraphicFramePr>
        <p:xfrm>
          <a:off x="2032000" y="3609828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55518348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489783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97912972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489098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18970790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5734394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390356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4587522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5937339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19895583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225575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2329075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1065252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57571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1325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FD150D9-33DA-713E-376E-2FDE6D800E0D}"/>
              </a:ext>
            </a:extLst>
          </p:cNvPr>
          <p:cNvSpPr txBox="1"/>
          <p:nvPr/>
        </p:nvSpPr>
        <p:spPr>
          <a:xfrm>
            <a:off x="1870649" y="3982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EA4D0E-0AED-D35F-554D-FFC509A075EC}"/>
              </a:ext>
            </a:extLst>
          </p:cNvPr>
          <p:cNvSpPr txBox="1"/>
          <p:nvPr/>
        </p:nvSpPr>
        <p:spPr>
          <a:xfrm>
            <a:off x="4180144" y="398066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44A151-5C4F-8B91-6F3E-7B0A41E2ADE4}"/>
              </a:ext>
            </a:extLst>
          </p:cNvPr>
          <p:cNvSpPr txBox="1"/>
          <p:nvPr/>
        </p:nvSpPr>
        <p:spPr>
          <a:xfrm>
            <a:off x="7096064" y="400415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E4C3D-6880-1005-C5E4-2F6786E73CFE}"/>
              </a:ext>
            </a:extLst>
          </p:cNvPr>
          <p:cNvSpPr txBox="1"/>
          <p:nvPr/>
        </p:nvSpPr>
        <p:spPr>
          <a:xfrm>
            <a:off x="10018769" y="400415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5B5B2D-79C7-4AE0-5170-2DD4FCA75FA5}"/>
              </a:ext>
            </a:extLst>
          </p:cNvPr>
          <p:cNvSpPr txBox="1"/>
          <p:nvPr/>
        </p:nvSpPr>
        <p:spPr>
          <a:xfrm>
            <a:off x="2884008" y="4259397"/>
            <a:ext cx="46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-25000" dirty="0"/>
              <a:t>p</a:t>
            </a:r>
            <a:endParaRPr lang="en-US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8E359B-0006-EC96-1C44-ABE812382878}"/>
              </a:ext>
            </a:extLst>
          </p:cNvPr>
          <p:cNvSpPr txBox="1"/>
          <p:nvPr/>
        </p:nvSpPr>
        <p:spPr>
          <a:xfrm>
            <a:off x="8726008" y="4259397"/>
            <a:ext cx="44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W</a:t>
            </a:r>
            <a:r>
              <a:rPr lang="en-US" i="1" baseline="-25000" dirty="0" err="1"/>
              <a:t>s</a:t>
            </a:r>
            <a:endParaRPr lang="en-US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41B365-F95A-DA08-D37A-0D6D6DD02FBF}"/>
              </a:ext>
            </a:extLst>
          </p:cNvPr>
          <p:cNvSpPr txBox="1"/>
          <p:nvPr/>
        </p:nvSpPr>
        <p:spPr>
          <a:xfrm>
            <a:off x="5596881" y="425939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W*</a:t>
            </a:r>
          </a:p>
        </p:txBody>
      </p:sp>
    </p:spTree>
    <p:extLst>
      <p:ext uri="{BB962C8B-B14F-4D97-AF65-F5344CB8AC3E}">
        <p14:creationId xmlns:p14="http://schemas.microsoft.com/office/powerpoint/2010/main" val="93111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E34AAF5-EB62-76CC-FFE3-D4837E3F2A07}"/>
              </a:ext>
            </a:extLst>
          </p:cNvPr>
          <p:cNvSpPr txBox="1">
            <a:spLocks/>
          </p:cNvSpPr>
          <p:nvPr/>
        </p:nvSpPr>
        <p:spPr>
          <a:xfrm>
            <a:off x="838200" y="278039"/>
            <a:ext cx="10515600" cy="755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Hierarchy to follow</a:t>
            </a:r>
          </a:p>
        </p:txBody>
      </p:sp>
      <p:pic>
        <p:nvPicPr>
          <p:cNvPr id="8" name="Content Placeholder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D5EA7172-AA5A-EDA3-DAC7-BF2D9D47F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120" y="962768"/>
            <a:ext cx="6664960" cy="5695711"/>
          </a:xfrm>
        </p:spPr>
      </p:pic>
    </p:spTree>
    <p:extLst>
      <p:ext uri="{BB962C8B-B14F-4D97-AF65-F5344CB8AC3E}">
        <p14:creationId xmlns:p14="http://schemas.microsoft.com/office/powerpoint/2010/main" val="53819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E34AAF5-EB62-76CC-FFE3-D4837E3F2A07}"/>
              </a:ext>
            </a:extLst>
          </p:cNvPr>
          <p:cNvSpPr txBox="1">
            <a:spLocks/>
          </p:cNvSpPr>
          <p:nvPr/>
        </p:nvSpPr>
        <p:spPr>
          <a:xfrm>
            <a:off x="838200" y="278039"/>
            <a:ext cx="10515600" cy="755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D9EA3-5785-0C1C-14C0-A1712BDE4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440"/>
            <a:ext cx="10515600" cy="5069523"/>
          </a:xfrm>
        </p:spPr>
        <p:txBody>
          <a:bodyPr/>
          <a:lstStyle/>
          <a:p>
            <a:r>
              <a:rPr lang="en-US" dirty="0"/>
              <a:t>﻿</a:t>
            </a:r>
            <a:r>
              <a:rPr lang="en-US" sz="2000" dirty="0"/>
              <a:t>Generated data sets with 1,000 instances, 10 features and 20 timesteps per feature. 5 features are randomly selected as relevant. We create a synthetic model for each data set, with </a:t>
            </a:r>
            <a:r>
              <a:rPr lang="el-GR" sz="2000" dirty="0"/>
              <a:t>β </a:t>
            </a:r>
            <a:r>
              <a:rPr lang="en-US" sz="2000" dirty="0"/>
              <a:t>tuned to yield a 90% accuracy (for classification models) or an R</a:t>
            </a:r>
            <a:r>
              <a:rPr lang="en-US" sz="2000" baseline="30000" dirty="0"/>
              <a:t>2</a:t>
            </a:r>
            <a:r>
              <a:rPr lang="en-US" sz="2000" dirty="0"/>
              <a:t> value of 0.9 (for regression models). </a:t>
            </a:r>
            <a:endParaRPr lang="en-US" dirty="0"/>
          </a:p>
        </p:txBody>
      </p:sp>
      <p:pic>
        <p:nvPicPr>
          <p:cNvPr id="6" name="Picture 5" descr="A picture containing font, text, white, line&#10;&#10;Description automatically generated">
            <a:extLst>
              <a:ext uri="{FF2B5EF4-FFF2-40B4-BE49-F238E27FC236}">
                <a16:creationId xmlns:a16="http://schemas.microsoft.com/office/drawing/2014/main" id="{15D24521-E0B2-8EAB-2A0C-359AF5230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420" y="2062499"/>
            <a:ext cx="3947160" cy="8073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313DF5-B206-81BB-2147-117228AAB2C7}"/>
              </a:ext>
            </a:extLst>
          </p:cNvPr>
          <p:cNvSpPr txBox="1"/>
          <p:nvPr/>
        </p:nvSpPr>
        <p:spPr>
          <a:xfrm>
            <a:off x="3048000" y="27086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﻿aggregates the values within the window [</a:t>
            </a:r>
            <a:r>
              <a:rPr lang="en-US" i="1" dirty="0"/>
              <a:t>k</a:t>
            </a:r>
            <a:r>
              <a:rPr lang="en-US" i="1" baseline="-25000" dirty="0"/>
              <a:t>1,</a:t>
            </a:r>
            <a:r>
              <a:rPr lang="en-US" i="1" dirty="0"/>
              <a:t> k</a:t>
            </a:r>
            <a:r>
              <a:rPr lang="en-US" i="1" baseline="-25000" dirty="0"/>
              <a:t>2</a:t>
            </a:r>
            <a:r>
              <a:rPr lang="en-US" dirty="0"/>
              <a:t>] of that feature</a:t>
            </a:r>
          </a:p>
        </p:txBody>
      </p:sp>
      <p:graphicFrame>
        <p:nvGraphicFramePr>
          <p:cNvPr id="10" name="Table 23">
            <a:extLst>
              <a:ext uri="{FF2B5EF4-FFF2-40B4-BE49-F238E27FC236}">
                <a16:creationId xmlns:a16="http://schemas.microsoft.com/office/drawing/2014/main" id="{ACC21126-FEF4-3C5E-C800-E15CACCF4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53105"/>
              </p:ext>
            </p:extLst>
          </p:nvPr>
        </p:nvGraphicFramePr>
        <p:xfrm>
          <a:off x="2032003" y="3068572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55518348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489783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97912972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489098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18970790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5734394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3903565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64587522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5937339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19895583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4225575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2329075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51065252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575718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132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0216D35-3439-FF8F-5C02-C9233C7FF199}"/>
              </a:ext>
            </a:extLst>
          </p:cNvPr>
          <p:cNvSpPr txBox="1"/>
          <p:nvPr/>
        </p:nvSpPr>
        <p:spPr>
          <a:xfrm>
            <a:off x="1870652" y="34409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E3C1C0-E49F-EBF6-F105-F9FB529E0135}"/>
              </a:ext>
            </a:extLst>
          </p:cNvPr>
          <p:cNvSpPr txBox="1"/>
          <p:nvPr/>
        </p:nvSpPr>
        <p:spPr>
          <a:xfrm>
            <a:off x="4180147" y="343941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2B0AF8-AAD3-1588-CC31-9B4E50A7F7B6}"/>
              </a:ext>
            </a:extLst>
          </p:cNvPr>
          <p:cNvSpPr txBox="1"/>
          <p:nvPr/>
        </p:nvSpPr>
        <p:spPr>
          <a:xfrm>
            <a:off x="7096067" y="346289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6E39CD-77EE-35E6-AD8B-F053B2EC7663}"/>
              </a:ext>
            </a:extLst>
          </p:cNvPr>
          <p:cNvSpPr txBox="1"/>
          <p:nvPr/>
        </p:nvSpPr>
        <p:spPr>
          <a:xfrm>
            <a:off x="10018772" y="346289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A49381-6BEC-70F0-314F-4058E2BF9987}"/>
              </a:ext>
            </a:extLst>
          </p:cNvPr>
          <p:cNvSpPr txBox="1"/>
          <p:nvPr/>
        </p:nvSpPr>
        <p:spPr>
          <a:xfrm>
            <a:off x="2884011" y="3718141"/>
            <a:ext cx="46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-25000" dirty="0"/>
              <a:t>p</a:t>
            </a:r>
            <a:endParaRPr 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7C9F6-E284-4ADE-C94D-6DF111C75BBA}"/>
              </a:ext>
            </a:extLst>
          </p:cNvPr>
          <p:cNvSpPr txBox="1"/>
          <p:nvPr/>
        </p:nvSpPr>
        <p:spPr>
          <a:xfrm>
            <a:off x="8726011" y="3718141"/>
            <a:ext cx="44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W</a:t>
            </a:r>
            <a:r>
              <a:rPr lang="en-US" i="1" baseline="-25000" dirty="0" err="1"/>
              <a:t>s</a:t>
            </a:r>
            <a:endParaRPr lang="en-US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AE781D-0881-6E21-E690-C5F643FF5163}"/>
              </a:ext>
            </a:extLst>
          </p:cNvPr>
          <p:cNvSpPr txBox="1"/>
          <p:nvPr/>
        </p:nvSpPr>
        <p:spPr>
          <a:xfrm>
            <a:off x="5596884" y="37181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W*</a:t>
            </a:r>
          </a:p>
        </p:txBody>
      </p:sp>
      <p:pic>
        <p:nvPicPr>
          <p:cNvPr id="21" name="Picture 20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E089361-CC62-4F8B-64AB-8C188EF98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990" y="4049986"/>
            <a:ext cx="5003959" cy="26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2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E34AAF5-EB62-76CC-FFE3-D4837E3F2A07}"/>
              </a:ext>
            </a:extLst>
          </p:cNvPr>
          <p:cNvSpPr txBox="1">
            <a:spLocks/>
          </p:cNvSpPr>
          <p:nvPr/>
        </p:nvSpPr>
        <p:spPr>
          <a:xfrm>
            <a:off x="838200" y="278039"/>
            <a:ext cx="10515600" cy="755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Validation</a:t>
            </a:r>
          </a:p>
        </p:txBody>
      </p:sp>
      <p:pic>
        <p:nvPicPr>
          <p:cNvPr id="4" name="Content Placeholder 3" descr="A picture containing screenshot, line, text, diagram&#10;&#10;Description automatically generated">
            <a:extLst>
              <a:ext uri="{FF2B5EF4-FFF2-40B4-BE49-F238E27FC236}">
                <a16:creationId xmlns:a16="http://schemas.microsoft.com/office/drawing/2014/main" id="{5718FDC4-AB5C-AF2B-C903-C0F06EB0B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33807"/>
            <a:ext cx="10515600" cy="3175113"/>
          </a:xfrm>
        </p:spPr>
      </p:pic>
    </p:spTree>
    <p:extLst>
      <p:ext uri="{BB962C8B-B14F-4D97-AF65-F5344CB8AC3E}">
        <p14:creationId xmlns:p14="http://schemas.microsoft.com/office/powerpoint/2010/main" val="327560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284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Feature Importance Explanations for Temporal Black-Box Models (TIME)</vt:lpstr>
      <vt:lpstr>Overview of Explainability</vt:lpstr>
      <vt:lpstr>PowerPoint Presentation</vt:lpstr>
      <vt:lpstr>Permutation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Importance Explanations for Temporal Black-Box Models (TIME)</dc:title>
  <dc:creator>Asiful Arefeen (Student)</dc:creator>
  <cp:lastModifiedBy>Asiful Arefeen (Student)</cp:lastModifiedBy>
  <cp:revision>3</cp:revision>
  <dcterms:created xsi:type="dcterms:W3CDTF">2023-06-14T05:29:04Z</dcterms:created>
  <dcterms:modified xsi:type="dcterms:W3CDTF">2023-06-15T07:45:24Z</dcterms:modified>
</cp:coreProperties>
</file>