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D76627"/>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26" autoAdjust="0"/>
  </p:normalViewPr>
  <p:slideViewPr>
    <p:cSldViewPr>
      <p:cViewPr varScale="1">
        <p:scale>
          <a:sx n="83" d="100"/>
          <a:sy n="83" d="100"/>
        </p:scale>
        <p:origin x="188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6D267F-EB64-4460-BD70-DB793D185D72}" type="datetimeFigureOut">
              <a:rPr lang="en-US" smtClean="0"/>
              <a:t>5/24/2021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D61AE0-812D-4AE1-8D0A-826972159E2C}" type="slidenum">
              <a:rPr lang="en-US" smtClean="0"/>
              <a:t>‹#›</a:t>
            </a:fld>
            <a:endParaRPr lang="en-US"/>
          </a:p>
        </p:txBody>
      </p:sp>
    </p:spTree>
    <p:extLst>
      <p:ext uri="{BB962C8B-B14F-4D97-AF65-F5344CB8AC3E}">
        <p14:creationId xmlns:p14="http://schemas.microsoft.com/office/powerpoint/2010/main" val="3532499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45D61AE0-812D-4AE1-8D0A-826972159E2C}" type="slidenum">
              <a:rPr lang="en-US" smtClean="0"/>
              <a:t>1</a:t>
            </a:fld>
            <a:endParaRPr lang="en-US"/>
          </a:p>
        </p:txBody>
      </p:sp>
    </p:spTree>
    <p:extLst>
      <p:ext uri="{BB962C8B-B14F-4D97-AF65-F5344CB8AC3E}">
        <p14:creationId xmlns:p14="http://schemas.microsoft.com/office/powerpoint/2010/main" val="725204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Encoder that learns to map high dimensional data into low dimension.</a:t>
            </a:r>
          </a:p>
          <a:p>
            <a:r>
              <a:rPr lang="en-US" dirty="0"/>
              <a:t>Decoder that reconstructs the input from the embedding.</a:t>
            </a:r>
          </a:p>
        </p:txBody>
      </p:sp>
      <p:sp>
        <p:nvSpPr>
          <p:cNvPr id="4" name="Slide Number Placeholder 3"/>
          <p:cNvSpPr>
            <a:spLocks noGrp="1"/>
          </p:cNvSpPr>
          <p:nvPr>
            <p:ph type="sldNum" sz="quarter" idx="5"/>
          </p:nvPr>
        </p:nvSpPr>
        <p:spPr/>
        <p:txBody>
          <a:bodyPr/>
          <a:lstStyle/>
          <a:p>
            <a:fld id="{45D61AE0-812D-4AE1-8D0A-826972159E2C}" type="slidenum">
              <a:rPr lang="en-US" smtClean="0"/>
              <a:t>7</a:t>
            </a:fld>
            <a:endParaRPr lang="en-US"/>
          </a:p>
        </p:txBody>
      </p:sp>
    </p:spTree>
    <p:extLst>
      <p:ext uri="{BB962C8B-B14F-4D97-AF65-F5344CB8AC3E}">
        <p14:creationId xmlns:p14="http://schemas.microsoft.com/office/powerpoint/2010/main" val="3961387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activation function of the last layer is sigmoid function, the output of decoder is A, and the weights between the decoder and last layer are W. The forward propagation of one connection in the last layer is written as: </a:t>
            </a:r>
          </a:p>
          <a:p>
            <a:r>
              <a:rPr lang="en-US" dirty="0"/>
              <a:t>Take cross entropy loss function as an example:</a:t>
            </a:r>
          </a:p>
          <a:p>
            <a:r>
              <a:rPr lang="en-US" dirty="0"/>
              <a:t>Subsequently, we apply chain rule to update each weight in the connection:</a:t>
            </a:r>
          </a:p>
        </p:txBody>
      </p:sp>
      <p:sp>
        <p:nvSpPr>
          <p:cNvPr id="4" name="Slide Number Placeholder 3"/>
          <p:cNvSpPr>
            <a:spLocks noGrp="1"/>
          </p:cNvSpPr>
          <p:nvPr>
            <p:ph type="sldNum" sz="quarter" idx="5"/>
          </p:nvPr>
        </p:nvSpPr>
        <p:spPr/>
        <p:txBody>
          <a:bodyPr/>
          <a:lstStyle/>
          <a:p>
            <a:fld id="{45D61AE0-812D-4AE1-8D0A-826972159E2C}" type="slidenum">
              <a:rPr lang="en-US" smtClean="0"/>
              <a:t>8</a:t>
            </a:fld>
            <a:endParaRPr lang="en-US"/>
          </a:p>
        </p:txBody>
      </p:sp>
    </p:spTree>
    <p:extLst>
      <p:ext uri="{BB962C8B-B14F-4D97-AF65-F5344CB8AC3E}">
        <p14:creationId xmlns:p14="http://schemas.microsoft.com/office/powerpoint/2010/main" val="3340977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denote the input feature as X and the corresponding weights in the multi-class layer as W</a:t>
            </a:r>
          </a:p>
          <a:p>
            <a:endParaRPr lang="en-US" dirty="0"/>
          </a:p>
          <a:p>
            <a:r>
              <a:rPr lang="en-US" dirty="0"/>
              <a:t>k is the number of the current anomaly classes</a:t>
            </a:r>
          </a:p>
        </p:txBody>
      </p:sp>
      <p:sp>
        <p:nvSpPr>
          <p:cNvPr id="4" name="Slide Number Placeholder 3"/>
          <p:cNvSpPr>
            <a:spLocks noGrp="1"/>
          </p:cNvSpPr>
          <p:nvPr>
            <p:ph type="sldNum" sz="quarter" idx="5"/>
          </p:nvPr>
        </p:nvSpPr>
        <p:spPr/>
        <p:txBody>
          <a:bodyPr/>
          <a:lstStyle/>
          <a:p>
            <a:fld id="{45D61AE0-812D-4AE1-8D0A-826972159E2C}" type="slidenum">
              <a:rPr lang="en-US" smtClean="0"/>
              <a:t>9</a:t>
            </a:fld>
            <a:endParaRPr lang="en-US"/>
          </a:p>
        </p:txBody>
      </p:sp>
    </p:spTree>
    <p:extLst>
      <p:ext uri="{BB962C8B-B14F-4D97-AF65-F5344CB8AC3E}">
        <p14:creationId xmlns:p14="http://schemas.microsoft.com/office/powerpoint/2010/main" val="3632248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comes with several embedded sensors, in which the 3-axis accelerometer sensor is used in the experiment</a:t>
            </a:r>
          </a:p>
        </p:txBody>
      </p:sp>
      <p:sp>
        <p:nvSpPr>
          <p:cNvPr id="4" name="Slide Number Placeholder 3"/>
          <p:cNvSpPr>
            <a:spLocks noGrp="1"/>
          </p:cNvSpPr>
          <p:nvPr>
            <p:ph type="sldNum" sz="quarter" idx="5"/>
          </p:nvPr>
        </p:nvSpPr>
        <p:spPr/>
        <p:txBody>
          <a:bodyPr/>
          <a:lstStyle/>
          <a:p>
            <a:fld id="{45D61AE0-812D-4AE1-8D0A-826972159E2C}" type="slidenum">
              <a:rPr lang="en-US" smtClean="0"/>
              <a:t>10</a:t>
            </a:fld>
            <a:endParaRPr lang="en-US"/>
          </a:p>
        </p:txBody>
      </p:sp>
    </p:spTree>
    <p:extLst>
      <p:ext uri="{BB962C8B-B14F-4D97-AF65-F5344CB8AC3E}">
        <p14:creationId xmlns:p14="http://schemas.microsoft.com/office/powerpoint/2010/main" val="2173070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plots input (after PCA) and the autoencoder’s reconstructed output, where the upper figure describes an anomalous example, and the lower plot is for a normal sample.</a:t>
            </a:r>
          </a:p>
        </p:txBody>
      </p:sp>
      <p:sp>
        <p:nvSpPr>
          <p:cNvPr id="4" name="Slide Number Placeholder 3"/>
          <p:cNvSpPr>
            <a:spLocks noGrp="1"/>
          </p:cNvSpPr>
          <p:nvPr>
            <p:ph type="sldNum" sz="quarter" idx="5"/>
          </p:nvPr>
        </p:nvSpPr>
        <p:spPr/>
        <p:txBody>
          <a:bodyPr/>
          <a:lstStyle/>
          <a:p>
            <a:fld id="{45D61AE0-812D-4AE1-8D0A-826972159E2C}" type="slidenum">
              <a:rPr lang="en-US" smtClean="0"/>
              <a:t>12</a:t>
            </a:fld>
            <a:endParaRPr lang="en-US"/>
          </a:p>
        </p:txBody>
      </p:sp>
    </p:spTree>
    <p:extLst>
      <p:ext uri="{BB962C8B-B14F-4D97-AF65-F5344CB8AC3E}">
        <p14:creationId xmlns:p14="http://schemas.microsoft.com/office/powerpoint/2010/main" val="9812322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標題投影片">
    <p:spTree>
      <p:nvGrpSpPr>
        <p:cNvPr id="1" name=""/>
        <p:cNvGrpSpPr/>
        <p:nvPr/>
      </p:nvGrpSpPr>
      <p:grpSpPr>
        <a:xfrm>
          <a:off x="0" y="0"/>
          <a:ext cx="0" cy="0"/>
          <a:chOff x="0" y="0"/>
          <a:chExt cx="0" cy="0"/>
        </a:xfrm>
      </p:grpSpPr>
      <p:sp>
        <p:nvSpPr>
          <p:cNvPr id="4" name="Rectangle 5"/>
          <p:cNvSpPr>
            <a:spLocks noChangeArrowheads="1"/>
          </p:cNvSpPr>
          <p:nvPr/>
        </p:nvSpPr>
        <p:spPr bwMode="auto">
          <a:xfrm>
            <a:off x="0" y="1588"/>
            <a:ext cx="9144000" cy="760412"/>
          </a:xfrm>
          <a:prstGeom prst="rect">
            <a:avLst/>
          </a:prstGeom>
          <a:solidFill>
            <a:srgbClr val="990033"/>
          </a:solidFill>
          <a:ln w="9525">
            <a:solidFill>
              <a:schemeClr val="tx1"/>
            </a:solidFill>
            <a:miter lim="800000"/>
            <a:headEnd/>
            <a:tailEnd/>
          </a:ln>
        </p:spPr>
        <p:txBody>
          <a:bodyPr wrap="none" anchor="ctr"/>
          <a:lstStyle/>
          <a:p>
            <a:endParaRPr lang="en-US" altLang="zh-TW" sz="2600" b="1">
              <a:solidFill>
                <a:schemeClr val="bg1"/>
              </a:solidFill>
              <a:latin typeface="Arial Narrow" pitchFamily="34" charset="0"/>
              <a:ea typeface="PMingLiU" pitchFamily="18" charset="-120"/>
            </a:endParaRP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TW"/>
              <a:t>Click to edit Master subtitle style</a:t>
            </a:r>
            <a:endParaRPr lang="zh-TW" altLang="en-US"/>
          </a:p>
        </p:txBody>
      </p:sp>
      <p:sp>
        <p:nvSpPr>
          <p:cNvPr id="6" name="Title 5"/>
          <p:cNvSpPr>
            <a:spLocks noGrp="1"/>
          </p:cNvSpPr>
          <p:nvPr>
            <p:ph type="title"/>
          </p:nvPr>
        </p:nvSpPr>
        <p:spPr>
          <a:xfrm>
            <a:off x="696363" y="2031809"/>
            <a:ext cx="8229600" cy="838200"/>
          </a:xfrm>
        </p:spPr>
        <p:txBody>
          <a:bodyPr/>
          <a:lstStyle/>
          <a:p>
            <a:r>
              <a:rPr lang="en-US" dirty="0"/>
              <a:t>Click to edit Master title style</a:t>
            </a:r>
          </a:p>
        </p:txBody>
      </p:sp>
      <p:sp>
        <p:nvSpPr>
          <p:cNvPr id="9" name="Rectangle 8"/>
          <p:cNvSpPr>
            <a:spLocks noGrp="1" noChangeArrowheads="1"/>
          </p:cNvSpPr>
          <p:nvPr>
            <p:ph type="sldNum" sz="quarter" idx="10"/>
          </p:nvPr>
        </p:nvSpPr>
        <p:spPr>
          <a:xfrm>
            <a:off x="6629400" y="6477001"/>
            <a:ext cx="2438400" cy="244475"/>
          </a:xfrm>
        </p:spPr>
        <p:txBody>
          <a:bodyPr/>
          <a:lstStyle>
            <a:lvl1pPr>
              <a:defRPr>
                <a:solidFill>
                  <a:schemeClr val="tx1"/>
                </a:solidFill>
              </a:defRPr>
            </a:lvl1pPr>
          </a:lstStyle>
          <a:p>
            <a:fld id="{560D1130-C673-4FEC-A863-06C22A1112A8}" type="slidenum">
              <a:rPr lang="en-US" smtClean="0"/>
              <a:pPr/>
              <a:t>‹#›</a:t>
            </a:fld>
            <a:endParaRPr lang="en-US" dirty="0"/>
          </a:p>
        </p:txBody>
      </p:sp>
      <p:pic>
        <p:nvPicPr>
          <p:cNvPr id="8" name="Picture 7" descr="signature-bracets"/>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2209800" cy="760412"/>
          </a:xfrm>
          <a:prstGeom prst="rect">
            <a:avLst/>
          </a:prstGeom>
          <a:noFill/>
          <a:ln>
            <a:noFill/>
          </a:ln>
        </p:spPr>
      </p:pic>
    </p:spTree>
    <p:extLst>
      <p:ext uri="{BB962C8B-B14F-4D97-AF65-F5344CB8AC3E}">
        <p14:creationId xmlns:p14="http://schemas.microsoft.com/office/powerpoint/2010/main" val="213365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33196"/>
            <a:ext cx="8229600" cy="728804"/>
          </a:xfrm>
        </p:spPr>
        <p:txBody>
          <a:bodyPr/>
          <a:lstStyle/>
          <a:p>
            <a:r>
              <a:rPr lang="en-US" altLang="zh-TW"/>
              <a:t>Click to edit Master title style</a:t>
            </a:r>
            <a:endParaRPr lang="zh-TW" altLang="en-US"/>
          </a:p>
        </p:txBody>
      </p:sp>
      <p:sp>
        <p:nvSpPr>
          <p:cNvPr id="3" name="內容版面配置區 2"/>
          <p:cNvSpPr>
            <a:spLocks noGrp="1"/>
          </p:cNvSpPr>
          <p:nvPr>
            <p:ph idx="1"/>
          </p:nvPr>
        </p:nvSpPr>
        <p:spPr>
          <a:xfrm>
            <a:off x="457200" y="914401"/>
            <a:ext cx="8229600" cy="5211763"/>
          </a:xfrm>
        </p:spPr>
        <p:txBody>
          <a:bodyPr/>
          <a:lstStyle>
            <a:lvl1pPr>
              <a:defRPr sz="2600"/>
            </a:lvl1pPr>
            <a:lvl2pPr>
              <a:defRPr sz="2200"/>
            </a:lvl2pPr>
            <a:lvl3pPr>
              <a:defRPr sz="1800"/>
            </a:lvl3pPr>
            <a:lvl4pPr>
              <a:defRPr sz="1600"/>
            </a:lvl4pPr>
            <a:lvl5pPr>
              <a:defRPr sz="1400"/>
            </a:lvl5p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endParaRPr lang="zh-TW" altLang="en-US" dirty="0"/>
          </a:p>
        </p:txBody>
      </p:sp>
      <p:sp>
        <p:nvSpPr>
          <p:cNvPr id="4" name="Rectangle 6"/>
          <p:cNvSpPr>
            <a:spLocks noGrp="1" noChangeArrowheads="1"/>
          </p:cNvSpPr>
          <p:nvPr>
            <p:ph type="sldNum" sz="quarter" idx="10"/>
          </p:nvPr>
        </p:nvSpPr>
        <p:spPr>
          <a:ln/>
        </p:spPr>
        <p:txBody>
          <a:bodyPr/>
          <a:lstStyle>
            <a:lvl1pPr>
              <a:defRPr>
                <a:solidFill>
                  <a:schemeClr val="tx1"/>
                </a:solidFill>
              </a:defRPr>
            </a:lvl1pPr>
          </a:lstStyle>
          <a:p>
            <a:fld id="{560D1130-C673-4FEC-A863-06C22A1112A8}" type="slidenum">
              <a:rPr lang="en-US" smtClean="0"/>
              <a:pPr/>
              <a:t>‹#›</a:t>
            </a:fld>
            <a:endParaRPr lang="en-US" dirty="0"/>
          </a:p>
        </p:txBody>
      </p:sp>
    </p:spTree>
    <p:extLst>
      <p:ext uri="{BB962C8B-B14F-4D97-AF65-F5344CB8AC3E}">
        <p14:creationId xmlns:p14="http://schemas.microsoft.com/office/powerpoint/2010/main" val="34220699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dirty="0"/>
              <a:t>Click to edit Master title style</a:t>
            </a:r>
          </a:p>
        </p:txBody>
      </p:sp>
      <p:sp>
        <p:nvSpPr>
          <p:cNvPr id="1027" name="Rectangle 3"/>
          <p:cNvSpPr>
            <a:spLocks noGrp="1" noChangeArrowheads="1"/>
          </p:cNvSpPr>
          <p:nvPr>
            <p:ph type="body" idx="1"/>
          </p:nvPr>
        </p:nvSpPr>
        <p:spPr bwMode="auto">
          <a:xfrm>
            <a:off x="457200" y="1143001"/>
            <a:ext cx="8229600" cy="498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1030" name="Rectangle 6"/>
          <p:cNvSpPr>
            <a:spLocks noGrp="1" noChangeArrowheads="1"/>
          </p:cNvSpPr>
          <p:nvPr>
            <p:ph type="sldNum" sz="quarter" idx="4"/>
          </p:nvPr>
        </p:nvSpPr>
        <p:spPr bwMode="auto">
          <a:xfrm>
            <a:off x="6477000" y="6477001"/>
            <a:ext cx="24384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ea typeface="PMingLiU" pitchFamily="18" charset="-120"/>
              </a:defRPr>
            </a:lvl1pPr>
          </a:lstStyle>
          <a:p>
            <a:fld id="{560D1130-C673-4FEC-A863-06C22A1112A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rtl="0" eaLnBrk="0" fontAlgn="base" hangingPunct="0">
        <a:spcBef>
          <a:spcPct val="0"/>
        </a:spcBef>
        <a:spcAft>
          <a:spcPct val="0"/>
        </a:spcAft>
        <a:defRPr sz="3600" b="1">
          <a:solidFill>
            <a:srgbClr val="990033"/>
          </a:solidFill>
          <a:latin typeface="+mj-lt"/>
          <a:ea typeface="ＭＳ Ｐゴシック" pitchFamily="34" charset="-128"/>
          <a:cs typeface="+mj-cs"/>
        </a:defRPr>
      </a:lvl1pPr>
      <a:lvl2pPr algn="l" rtl="0" eaLnBrk="0" fontAlgn="base" hangingPunct="0">
        <a:spcBef>
          <a:spcPct val="0"/>
        </a:spcBef>
        <a:spcAft>
          <a:spcPct val="0"/>
        </a:spcAft>
        <a:defRPr sz="3600" b="1">
          <a:solidFill>
            <a:srgbClr val="003399"/>
          </a:solidFill>
          <a:latin typeface="Arial" charset="0"/>
          <a:ea typeface="ＭＳ Ｐゴシック" pitchFamily="34" charset="-128"/>
        </a:defRPr>
      </a:lvl2pPr>
      <a:lvl3pPr algn="l" rtl="0" eaLnBrk="0" fontAlgn="base" hangingPunct="0">
        <a:spcBef>
          <a:spcPct val="0"/>
        </a:spcBef>
        <a:spcAft>
          <a:spcPct val="0"/>
        </a:spcAft>
        <a:defRPr sz="3600" b="1">
          <a:solidFill>
            <a:srgbClr val="003399"/>
          </a:solidFill>
          <a:latin typeface="Arial" charset="0"/>
          <a:ea typeface="ＭＳ Ｐゴシック" pitchFamily="34" charset="-128"/>
        </a:defRPr>
      </a:lvl3pPr>
      <a:lvl4pPr algn="l" rtl="0" eaLnBrk="0" fontAlgn="base" hangingPunct="0">
        <a:spcBef>
          <a:spcPct val="0"/>
        </a:spcBef>
        <a:spcAft>
          <a:spcPct val="0"/>
        </a:spcAft>
        <a:defRPr sz="3600" b="1">
          <a:solidFill>
            <a:srgbClr val="003399"/>
          </a:solidFill>
          <a:latin typeface="Arial" charset="0"/>
          <a:ea typeface="ＭＳ Ｐゴシック" pitchFamily="34" charset="-128"/>
        </a:defRPr>
      </a:lvl4pPr>
      <a:lvl5pPr algn="l" rtl="0" eaLnBrk="0" fontAlgn="base" hangingPunct="0">
        <a:spcBef>
          <a:spcPct val="0"/>
        </a:spcBef>
        <a:spcAft>
          <a:spcPct val="0"/>
        </a:spcAft>
        <a:defRPr sz="3600" b="1">
          <a:solidFill>
            <a:srgbClr val="003399"/>
          </a:solidFill>
          <a:latin typeface="Arial" charset="0"/>
          <a:ea typeface="ＭＳ Ｐゴシック" pitchFamily="34" charset="-128"/>
        </a:defRPr>
      </a:lvl5pPr>
      <a:lvl6pPr marL="457200" algn="ctr" rtl="0" eaLnBrk="1" fontAlgn="base" hangingPunct="1">
        <a:spcBef>
          <a:spcPct val="0"/>
        </a:spcBef>
        <a:spcAft>
          <a:spcPct val="0"/>
        </a:spcAft>
        <a:defRPr sz="4400" b="1">
          <a:solidFill>
            <a:srgbClr val="003399"/>
          </a:solidFill>
          <a:latin typeface="Arial" charset="0"/>
        </a:defRPr>
      </a:lvl6pPr>
      <a:lvl7pPr marL="914400" algn="ctr" rtl="0" eaLnBrk="1" fontAlgn="base" hangingPunct="1">
        <a:spcBef>
          <a:spcPct val="0"/>
        </a:spcBef>
        <a:spcAft>
          <a:spcPct val="0"/>
        </a:spcAft>
        <a:defRPr sz="4400" b="1">
          <a:solidFill>
            <a:srgbClr val="003399"/>
          </a:solidFill>
          <a:latin typeface="Arial" charset="0"/>
        </a:defRPr>
      </a:lvl7pPr>
      <a:lvl8pPr marL="1371600" algn="ctr" rtl="0" eaLnBrk="1" fontAlgn="base" hangingPunct="1">
        <a:spcBef>
          <a:spcPct val="0"/>
        </a:spcBef>
        <a:spcAft>
          <a:spcPct val="0"/>
        </a:spcAft>
        <a:defRPr sz="4400" b="1">
          <a:solidFill>
            <a:srgbClr val="003399"/>
          </a:solidFill>
          <a:latin typeface="Arial" charset="0"/>
        </a:defRPr>
      </a:lvl8pPr>
      <a:lvl9pPr marL="1828800" algn="ctr" rtl="0" eaLnBrk="1" fontAlgn="base" hangingPunct="1">
        <a:spcBef>
          <a:spcPct val="0"/>
        </a:spcBef>
        <a:spcAft>
          <a:spcPct val="0"/>
        </a:spcAft>
        <a:defRPr sz="4400" b="1">
          <a:solidFill>
            <a:srgbClr val="003399"/>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ＭＳ Ｐゴシック" pitchFamily="34" charset="-128"/>
          <a:cs typeface="+mn-cs"/>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pitchFamily="34"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pitchFamily="34"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ＭＳ Ｐゴシック"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5" name="Picture 11" descr="C:\Hassan\12 - Presentations\2014\GT Class\download.jp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98000"/>
                    </a14:imgEffect>
                    <a14:imgEffect>
                      <a14:brightnessContrast bright="26000" contrast="-73000"/>
                    </a14:imgEffect>
                  </a14:imgLayer>
                </a14:imgProps>
              </a:ext>
              <a:ext uri="{28A0092B-C50C-407E-A947-70E740481C1C}">
                <a14:useLocalDpi xmlns:a14="http://schemas.microsoft.com/office/drawing/2010/main" val="0"/>
              </a:ext>
            </a:extLst>
          </a:blip>
          <a:srcRect/>
          <a:stretch>
            <a:fillRect/>
          </a:stretch>
        </p:blipFill>
        <p:spPr bwMode="auto">
          <a:xfrm>
            <a:off x="0" y="762000"/>
            <a:ext cx="9144000" cy="6096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bwMode="auto">
          <a:xfrm>
            <a:off x="990600" y="1676400"/>
            <a:ext cx="7467600" cy="1295400"/>
          </a:xfrm>
          <a:prstGeom prst="rect">
            <a:avLst/>
          </a:prstGeom>
          <a:noFill/>
          <a:ln w="9525">
            <a:noFill/>
            <a:miter lim="800000"/>
            <a:headEnd/>
            <a:tailEnd/>
          </a:ln>
        </p:spPr>
        <p:txBody>
          <a:bodyPr anchor="ctr"/>
          <a:lstStyle/>
          <a:p>
            <a:pPr algn="ctr">
              <a:defRPr/>
            </a:pPr>
            <a:r>
              <a:rPr lang="en-US" sz="3200" dirty="0" err="1">
                <a:solidFill>
                  <a:schemeClr val="bg1"/>
                </a:solidFill>
              </a:rPr>
              <a:t>TinyOL</a:t>
            </a:r>
            <a:r>
              <a:rPr lang="en-US" sz="3200" dirty="0">
                <a:solidFill>
                  <a:schemeClr val="bg1"/>
                </a:solidFill>
              </a:rPr>
              <a:t>: </a:t>
            </a:r>
            <a:r>
              <a:rPr lang="en-US" sz="3200" dirty="0" err="1">
                <a:solidFill>
                  <a:schemeClr val="bg1"/>
                </a:solidFill>
              </a:rPr>
              <a:t>TinyML</a:t>
            </a:r>
            <a:r>
              <a:rPr lang="en-US" sz="3200" dirty="0">
                <a:solidFill>
                  <a:schemeClr val="bg1"/>
                </a:solidFill>
              </a:rPr>
              <a:t> with Online-Learning on</a:t>
            </a:r>
          </a:p>
          <a:p>
            <a:pPr algn="ctr">
              <a:defRPr/>
            </a:pPr>
            <a:r>
              <a:rPr lang="en-US" sz="3200" dirty="0">
                <a:solidFill>
                  <a:schemeClr val="bg1"/>
                </a:solidFill>
              </a:rPr>
              <a:t>Microcontrollers</a:t>
            </a:r>
            <a:endParaRPr lang="en-US" sz="3200" b="1" i="1" kern="0" dirty="0">
              <a:solidFill>
                <a:schemeClr val="bg1"/>
              </a:solidFill>
              <a:latin typeface="Calibri" pitchFamily="34" charset="0"/>
              <a:ea typeface="+mj-ea"/>
              <a:cs typeface="Arial" pitchFamily="34" charset="0"/>
            </a:endParaRPr>
          </a:p>
        </p:txBody>
      </p:sp>
      <p:sp>
        <p:nvSpPr>
          <p:cNvPr id="3075" name="Rectangle 3"/>
          <p:cNvSpPr>
            <a:spLocks noChangeArrowheads="1"/>
          </p:cNvSpPr>
          <p:nvPr/>
        </p:nvSpPr>
        <p:spPr bwMode="auto">
          <a:xfrm>
            <a:off x="38100" y="3505201"/>
            <a:ext cx="9067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p>
            <a:pPr algn="ctr" eaLnBrk="0" hangingPunct="0">
              <a:tabLst>
                <a:tab pos="5486400" algn="l"/>
              </a:tabLst>
            </a:pPr>
            <a:r>
              <a:rPr lang="en-US" sz="2800" dirty="0" err="1"/>
              <a:t>Haoyu</a:t>
            </a:r>
            <a:r>
              <a:rPr lang="en-US" sz="2800" dirty="0"/>
              <a:t> Ren</a:t>
            </a:r>
          </a:p>
          <a:p>
            <a:pPr algn="ctr" eaLnBrk="0" hangingPunct="0">
              <a:tabLst>
                <a:tab pos="5486400" algn="l"/>
              </a:tabLst>
            </a:pPr>
            <a:endParaRPr lang="en-US" sz="2800" dirty="0"/>
          </a:p>
          <a:p>
            <a:pPr algn="ctr" eaLnBrk="0" hangingPunct="0">
              <a:tabLst>
                <a:tab pos="5486400" algn="l"/>
              </a:tabLst>
            </a:pPr>
            <a:r>
              <a:rPr lang="en-US" sz="2000" dirty="0"/>
              <a:t>Siemens AG</a:t>
            </a:r>
          </a:p>
          <a:p>
            <a:pPr algn="ctr" eaLnBrk="0" hangingPunct="0">
              <a:tabLst>
                <a:tab pos="5486400" algn="l"/>
              </a:tabLst>
            </a:pPr>
            <a:r>
              <a:rPr lang="en-US" sz="2000" dirty="0"/>
              <a:t>Technical University of Munich</a:t>
            </a:r>
          </a:p>
        </p:txBody>
      </p:sp>
    </p:spTree>
    <p:extLst>
      <p:ext uri="{BB962C8B-B14F-4D97-AF65-F5344CB8AC3E}">
        <p14:creationId xmlns:p14="http://schemas.microsoft.com/office/powerpoint/2010/main" val="765523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FC5C6-CEC2-4AFA-93B4-2053BBF618A7}"/>
              </a:ext>
            </a:extLst>
          </p:cNvPr>
          <p:cNvSpPr>
            <a:spLocks noGrp="1"/>
          </p:cNvSpPr>
          <p:nvPr>
            <p:ph type="title"/>
          </p:nvPr>
        </p:nvSpPr>
        <p:spPr/>
        <p:txBody>
          <a:bodyPr/>
          <a:lstStyle/>
          <a:p>
            <a:r>
              <a:rPr lang="en-US" dirty="0"/>
              <a:t>Experimental Design</a:t>
            </a:r>
          </a:p>
        </p:txBody>
      </p:sp>
      <p:sp>
        <p:nvSpPr>
          <p:cNvPr id="3" name="Content Placeholder 2">
            <a:extLst>
              <a:ext uri="{FF2B5EF4-FFF2-40B4-BE49-F238E27FC236}">
                <a16:creationId xmlns:a16="http://schemas.microsoft.com/office/drawing/2014/main" id="{2BD0496E-89FB-470B-87B1-53945F65CD40}"/>
              </a:ext>
            </a:extLst>
          </p:cNvPr>
          <p:cNvSpPr>
            <a:spLocks noGrp="1"/>
          </p:cNvSpPr>
          <p:nvPr>
            <p:ph idx="1"/>
          </p:nvPr>
        </p:nvSpPr>
        <p:spPr/>
        <p:txBody>
          <a:bodyPr/>
          <a:lstStyle/>
          <a:p>
            <a:r>
              <a:rPr lang="it-IT" sz="2400" dirty="0"/>
              <a:t>Arduino Nano 33 BLE board </a:t>
            </a:r>
          </a:p>
          <a:p>
            <a:r>
              <a:rPr lang="en-US" sz="2400" dirty="0"/>
              <a:t>The board is featured with a Cortex™-M4 CPU running at 64 MHz, 256KB SRAM.</a:t>
            </a:r>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a:p>
            <a:r>
              <a:rPr lang="en-US" sz="2400" dirty="0"/>
              <a:t>Industrial rotating machine simulation.</a:t>
            </a:r>
          </a:p>
          <a:p>
            <a:r>
              <a:rPr lang="en-US" sz="2400" dirty="0"/>
              <a:t>Regular operation, the fan is stuck, and the fan is tilted.</a:t>
            </a:r>
          </a:p>
          <a:p>
            <a:endParaRPr lang="en-US" sz="2400" dirty="0"/>
          </a:p>
        </p:txBody>
      </p:sp>
      <p:sp>
        <p:nvSpPr>
          <p:cNvPr id="4" name="Slide Number Placeholder 3">
            <a:extLst>
              <a:ext uri="{FF2B5EF4-FFF2-40B4-BE49-F238E27FC236}">
                <a16:creationId xmlns:a16="http://schemas.microsoft.com/office/drawing/2014/main" id="{76D95557-B13F-4126-B4C2-9148A4398087}"/>
              </a:ext>
            </a:extLst>
          </p:cNvPr>
          <p:cNvSpPr>
            <a:spLocks noGrp="1"/>
          </p:cNvSpPr>
          <p:nvPr>
            <p:ph type="sldNum" sz="quarter" idx="10"/>
          </p:nvPr>
        </p:nvSpPr>
        <p:spPr/>
        <p:txBody>
          <a:bodyPr/>
          <a:lstStyle/>
          <a:p>
            <a:fld id="{560D1130-C673-4FEC-A863-06C22A1112A8}" type="slidenum">
              <a:rPr lang="en-US" smtClean="0"/>
              <a:pPr/>
              <a:t>10</a:t>
            </a:fld>
            <a:endParaRPr lang="en-US" dirty="0"/>
          </a:p>
        </p:txBody>
      </p:sp>
      <p:pic>
        <p:nvPicPr>
          <p:cNvPr id="6" name="Picture 5" descr="A picture containing text, container&#10;&#10;Description automatically generated">
            <a:extLst>
              <a:ext uri="{FF2B5EF4-FFF2-40B4-BE49-F238E27FC236}">
                <a16:creationId xmlns:a16="http://schemas.microsoft.com/office/drawing/2014/main" id="{137FF98F-8DBB-4CCE-AD64-A1A78A02F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1281" y="2152473"/>
            <a:ext cx="3881438" cy="2934056"/>
          </a:xfrm>
          <a:prstGeom prst="rect">
            <a:avLst/>
          </a:prstGeom>
        </p:spPr>
      </p:pic>
    </p:spTree>
    <p:extLst>
      <p:ext uri="{BB962C8B-B14F-4D97-AF65-F5344CB8AC3E}">
        <p14:creationId xmlns:p14="http://schemas.microsoft.com/office/powerpoint/2010/main" val="1682950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5017-5787-49FE-BE73-85BD5E7B45F1}"/>
              </a:ext>
            </a:extLst>
          </p:cNvPr>
          <p:cNvSpPr>
            <a:spLocks noGrp="1"/>
          </p:cNvSpPr>
          <p:nvPr>
            <p:ph type="title"/>
          </p:nvPr>
        </p:nvSpPr>
        <p:spPr/>
        <p:txBody>
          <a:bodyPr/>
          <a:lstStyle/>
          <a:p>
            <a:r>
              <a:rPr lang="en-US" dirty="0"/>
              <a:t>Experimental Design</a:t>
            </a:r>
          </a:p>
        </p:txBody>
      </p:sp>
      <p:sp>
        <p:nvSpPr>
          <p:cNvPr id="4" name="Slide Number Placeholder 3">
            <a:extLst>
              <a:ext uri="{FF2B5EF4-FFF2-40B4-BE49-F238E27FC236}">
                <a16:creationId xmlns:a16="http://schemas.microsoft.com/office/drawing/2014/main" id="{DC81400C-3AE2-444F-8AC8-B051F4BD6878}"/>
              </a:ext>
            </a:extLst>
          </p:cNvPr>
          <p:cNvSpPr>
            <a:spLocks noGrp="1"/>
          </p:cNvSpPr>
          <p:nvPr>
            <p:ph type="sldNum" sz="quarter" idx="10"/>
          </p:nvPr>
        </p:nvSpPr>
        <p:spPr/>
        <p:txBody>
          <a:bodyPr/>
          <a:lstStyle/>
          <a:p>
            <a:fld id="{560D1130-C673-4FEC-A863-06C22A1112A8}" type="slidenum">
              <a:rPr lang="en-US" smtClean="0"/>
              <a:pPr/>
              <a:t>11</a:t>
            </a:fld>
            <a:endParaRPr lang="en-US" dirty="0"/>
          </a:p>
        </p:txBody>
      </p:sp>
      <p:sp>
        <p:nvSpPr>
          <p:cNvPr id="7" name="Content Placeholder 6">
            <a:extLst>
              <a:ext uri="{FF2B5EF4-FFF2-40B4-BE49-F238E27FC236}">
                <a16:creationId xmlns:a16="http://schemas.microsoft.com/office/drawing/2014/main" id="{9538C9C9-8A4E-4F1D-8F9B-722313A077E8}"/>
              </a:ext>
            </a:extLst>
          </p:cNvPr>
          <p:cNvSpPr>
            <a:spLocks noGrp="1"/>
          </p:cNvSpPr>
          <p:nvPr>
            <p:ph idx="1"/>
          </p:nvPr>
        </p:nvSpPr>
        <p:spPr/>
        <p:txBody>
          <a:bodyPr/>
          <a:lstStyle/>
          <a:p>
            <a:r>
              <a:rPr lang="en-US" dirty="0"/>
              <a:t>Left: normal. Middle: stuck. Right: tilted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8" name="Content Placeholder 5" descr="Chart, histogram&#10;&#10;Description automatically generated">
            <a:extLst>
              <a:ext uri="{FF2B5EF4-FFF2-40B4-BE49-F238E27FC236}">
                <a16:creationId xmlns:a16="http://schemas.microsoft.com/office/drawing/2014/main" id="{B99922B0-53B9-44F1-B71E-ACBF6A1D4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9246" y="1676400"/>
            <a:ext cx="6985508" cy="2906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3634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ACD87-4660-47C3-87E9-97BED7509B5E}"/>
              </a:ext>
            </a:extLst>
          </p:cNvPr>
          <p:cNvSpPr>
            <a:spLocks noGrp="1"/>
          </p:cNvSpPr>
          <p:nvPr>
            <p:ph type="title"/>
          </p:nvPr>
        </p:nvSpPr>
        <p:spPr/>
        <p:txBody>
          <a:bodyPr/>
          <a:lstStyle/>
          <a:p>
            <a:r>
              <a:rPr lang="en-US" dirty="0"/>
              <a:t>Autoencoder Experiment</a:t>
            </a:r>
          </a:p>
        </p:txBody>
      </p:sp>
      <p:sp>
        <p:nvSpPr>
          <p:cNvPr id="4" name="Slide Number Placeholder 3">
            <a:extLst>
              <a:ext uri="{FF2B5EF4-FFF2-40B4-BE49-F238E27FC236}">
                <a16:creationId xmlns:a16="http://schemas.microsoft.com/office/drawing/2014/main" id="{90925D38-CE41-40D0-A70D-DE47C989CB47}"/>
              </a:ext>
            </a:extLst>
          </p:cNvPr>
          <p:cNvSpPr>
            <a:spLocks noGrp="1"/>
          </p:cNvSpPr>
          <p:nvPr>
            <p:ph type="sldNum" sz="quarter" idx="10"/>
          </p:nvPr>
        </p:nvSpPr>
        <p:spPr/>
        <p:txBody>
          <a:bodyPr/>
          <a:lstStyle/>
          <a:p>
            <a:fld id="{560D1130-C673-4FEC-A863-06C22A1112A8}" type="slidenum">
              <a:rPr lang="en-US" smtClean="0"/>
              <a:pPr/>
              <a:t>12</a:t>
            </a:fld>
            <a:endParaRPr lang="en-US" dirty="0"/>
          </a:p>
        </p:txBody>
      </p:sp>
      <p:sp>
        <p:nvSpPr>
          <p:cNvPr id="9" name="Content Placeholder 8">
            <a:extLst>
              <a:ext uri="{FF2B5EF4-FFF2-40B4-BE49-F238E27FC236}">
                <a16:creationId xmlns:a16="http://schemas.microsoft.com/office/drawing/2014/main" id="{E2C6C98D-B615-43E8-B1F5-212F5260BA6D}"/>
              </a:ext>
            </a:extLst>
          </p:cNvPr>
          <p:cNvSpPr>
            <a:spLocks noGrp="1"/>
          </p:cNvSpPr>
          <p:nvPr>
            <p:ph idx="1"/>
          </p:nvPr>
        </p:nvSpPr>
        <p:spPr/>
        <p:txBody>
          <a:bodyPr/>
          <a:lstStyle/>
          <a:p>
            <a:r>
              <a:rPr lang="en-US" sz="2400" dirty="0"/>
              <a:t>They train the autoencoder on normal data samples to minimize the reconstruction error. The hypothesis is that abnormal data samples (in our experiment: tilted and struck) will have a higher reconstruction error.</a:t>
            </a:r>
          </a:p>
        </p:txBody>
      </p:sp>
      <p:pic>
        <p:nvPicPr>
          <p:cNvPr id="10" name="Content Placeholder 7" descr="Graphical user interface, chart, histogram&#10;&#10;Description automatically generated">
            <a:extLst>
              <a:ext uri="{FF2B5EF4-FFF2-40B4-BE49-F238E27FC236}">
                <a16:creationId xmlns:a16="http://schemas.microsoft.com/office/drawing/2014/main" id="{E930C072-21E0-4942-B881-64110B552E14}"/>
              </a:ext>
            </a:extLst>
          </p:cNvPr>
          <p:cNvPicPr>
            <a:picLocks noChangeAspect="1"/>
          </p:cNvPicPr>
          <p:nvPr/>
        </p:nvPicPr>
        <p:blipFill rotWithShape="1">
          <a:blip r:embed="rId3">
            <a:extLst>
              <a:ext uri="{28A0092B-C50C-407E-A947-70E740481C1C}">
                <a14:useLocalDpi xmlns:a14="http://schemas.microsoft.com/office/drawing/2010/main" val="0"/>
              </a:ext>
            </a:extLst>
          </a:blip>
          <a:srcRect t="50130"/>
          <a:stretch/>
        </p:blipFill>
        <p:spPr bwMode="auto">
          <a:xfrm>
            <a:off x="4572000" y="2971800"/>
            <a:ext cx="3492500" cy="2438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Graphical user interface, chart, histogram&#10;&#10;Description automatically generated">
            <a:extLst>
              <a:ext uri="{FF2B5EF4-FFF2-40B4-BE49-F238E27FC236}">
                <a16:creationId xmlns:a16="http://schemas.microsoft.com/office/drawing/2014/main" id="{55E31B44-5305-410C-8371-569BC9FE9306}"/>
              </a:ext>
            </a:extLst>
          </p:cNvPr>
          <p:cNvPicPr>
            <a:picLocks noChangeAspect="1"/>
          </p:cNvPicPr>
          <p:nvPr/>
        </p:nvPicPr>
        <p:blipFill rotWithShape="1">
          <a:blip r:embed="rId3">
            <a:extLst>
              <a:ext uri="{28A0092B-C50C-407E-A947-70E740481C1C}">
                <a14:useLocalDpi xmlns:a14="http://schemas.microsoft.com/office/drawing/2010/main" val="0"/>
              </a:ext>
            </a:extLst>
          </a:blip>
          <a:srcRect b="50379"/>
          <a:stretch/>
        </p:blipFill>
        <p:spPr>
          <a:xfrm>
            <a:off x="838200" y="2895600"/>
            <a:ext cx="3510012" cy="2438400"/>
          </a:xfrm>
          <a:prstGeom prst="rect">
            <a:avLst/>
          </a:prstGeom>
        </p:spPr>
      </p:pic>
    </p:spTree>
    <p:extLst>
      <p:ext uri="{BB962C8B-B14F-4D97-AF65-F5344CB8AC3E}">
        <p14:creationId xmlns:p14="http://schemas.microsoft.com/office/powerpoint/2010/main" val="1415423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70A98-395D-4D09-876C-4570B894E31D}"/>
              </a:ext>
            </a:extLst>
          </p:cNvPr>
          <p:cNvSpPr>
            <a:spLocks noGrp="1"/>
          </p:cNvSpPr>
          <p:nvPr>
            <p:ph type="title"/>
          </p:nvPr>
        </p:nvSpPr>
        <p:spPr/>
        <p:txBody>
          <a:bodyPr/>
          <a:lstStyle/>
          <a:p>
            <a:r>
              <a:rPr lang="en-US" dirty="0"/>
              <a:t>Result of Autoencoder</a:t>
            </a:r>
          </a:p>
        </p:txBody>
      </p:sp>
      <p:sp>
        <p:nvSpPr>
          <p:cNvPr id="3" name="Content Placeholder 2">
            <a:extLst>
              <a:ext uri="{FF2B5EF4-FFF2-40B4-BE49-F238E27FC236}">
                <a16:creationId xmlns:a16="http://schemas.microsoft.com/office/drawing/2014/main" id="{C2BCA33B-FF3D-4B21-9243-0679602D3021}"/>
              </a:ext>
            </a:extLst>
          </p:cNvPr>
          <p:cNvSpPr>
            <a:spLocks noGrp="1"/>
          </p:cNvSpPr>
          <p:nvPr>
            <p:ph idx="1"/>
          </p:nvPr>
        </p:nvSpPr>
        <p:spPr/>
        <p:txBody>
          <a:bodyPr/>
          <a:lstStyle/>
          <a:p>
            <a:r>
              <a:rPr lang="en-US" sz="2400" dirty="0"/>
              <a:t>The distribution of the MSE from 3000 normal and 3000 abnormal samples.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50738183-3356-4530-99A1-D4CBCA8D660C}"/>
              </a:ext>
            </a:extLst>
          </p:cNvPr>
          <p:cNvSpPr>
            <a:spLocks noGrp="1"/>
          </p:cNvSpPr>
          <p:nvPr>
            <p:ph type="sldNum" sz="quarter" idx="10"/>
          </p:nvPr>
        </p:nvSpPr>
        <p:spPr/>
        <p:txBody>
          <a:bodyPr/>
          <a:lstStyle/>
          <a:p>
            <a:fld id="{560D1130-C673-4FEC-A863-06C22A1112A8}" type="slidenum">
              <a:rPr lang="en-US" smtClean="0"/>
              <a:pPr/>
              <a:t>13</a:t>
            </a:fld>
            <a:endParaRPr lang="en-US" dirty="0"/>
          </a:p>
        </p:txBody>
      </p:sp>
      <p:pic>
        <p:nvPicPr>
          <p:cNvPr id="6" name="Picture 5" descr="Chart, histogram&#10;&#10;Description automatically generated">
            <a:extLst>
              <a:ext uri="{FF2B5EF4-FFF2-40B4-BE49-F238E27FC236}">
                <a16:creationId xmlns:a16="http://schemas.microsoft.com/office/drawing/2014/main" id="{3CB80DC4-BD08-4C23-9AB6-6EF3DC857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378" y="1752600"/>
            <a:ext cx="5735243" cy="3832225"/>
          </a:xfrm>
          <a:prstGeom prst="rect">
            <a:avLst/>
          </a:prstGeom>
        </p:spPr>
      </p:pic>
    </p:spTree>
    <p:extLst>
      <p:ext uri="{BB962C8B-B14F-4D97-AF65-F5344CB8AC3E}">
        <p14:creationId xmlns:p14="http://schemas.microsoft.com/office/powerpoint/2010/main" val="2072046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B5B9-98BC-43EF-A9B8-620526C9BCE7}"/>
              </a:ext>
            </a:extLst>
          </p:cNvPr>
          <p:cNvSpPr>
            <a:spLocks noGrp="1"/>
          </p:cNvSpPr>
          <p:nvPr>
            <p:ph type="title"/>
          </p:nvPr>
        </p:nvSpPr>
        <p:spPr/>
        <p:txBody>
          <a:bodyPr/>
          <a:lstStyle/>
          <a:p>
            <a:r>
              <a:rPr lang="en-US" dirty="0"/>
              <a:t>Result of Fine Tune</a:t>
            </a:r>
          </a:p>
        </p:txBody>
      </p:sp>
      <p:sp>
        <p:nvSpPr>
          <p:cNvPr id="3" name="Content Placeholder 2">
            <a:extLst>
              <a:ext uri="{FF2B5EF4-FFF2-40B4-BE49-F238E27FC236}">
                <a16:creationId xmlns:a16="http://schemas.microsoft.com/office/drawing/2014/main" id="{46A1D8B4-B29C-4943-AB54-B169493370D5}"/>
              </a:ext>
            </a:extLst>
          </p:cNvPr>
          <p:cNvSpPr>
            <a:spLocks noGrp="1"/>
          </p:cNvSpPr>
          <p:nvPr>
            <p:ph idx="1"/>
          </p:nvPr>
        </p:nvSpPr>
        <p:spPr/>
        <p:txBody>
          <a:bodyPr/>
          <a:lstStyle/>
          <a:p>
            <a:r>
              <a:rPr lang="en-US" sz="2400" dirty="0"/>
              <a:t>The distribution of 3000 normal samples’ MSE collected in the field (orange) compared to 3000 normal samples’ MSE collected at training phase (blue).</a:t>
            </a:r>
          </a:p>
          <a:p>
            <a:pPr marL="0" indent="0">
              <a:buNone/>
            </a:pPr>
            <a:endParaRPr lang="en-US" sz="2400" dirty="0"/>
          </a:p>
        </p:txBody>
      </p:sp>
      <p:sp>
        <p:nvSpPr>
          <p:cNvPr id="4" name="Slide Number Placeholder 3">
            <a:extLst>
              <a:ext uri="{FF2B5EF4-FFF2-40B4-BE49-F238E27FC236}">
                <a16:creationId xmlns:a16="http://schemas.microsoft.com/office/drawing/2014/main" id="{CE6F5D65-BEBB-408B-A002-DD4DF63F0EA3}"/>
              </a:ext>
            </a:extLst>
          </p:cNvPr>
          <p:cNvSpPr>
            <a:spLocks noGrp="1"/>
          </p:cNvSpPr>
          <p:nvPr>
            <p:ph type="sldNum" sz="quarter" idx="10"/>
          </p:nvPr>
        </p:nvSpPr>
        <p:spPr/>
        <p:txBody>
          <a:bodyPr/>
          <a:lstStyle/>
          <a:p>
            <a:fld id="{560D1130-C673-4FEC-A863-06C22A1112A8}" type="slidenum">
              <a:rPr lang="en-US" smtClean="0"/>
              <a:pPr/>
              <a:t>14</a:t>
            </a:fld>
            <a:endParaRPr lang="en-US" dirty="0"/>
          </a:p>
        </p:txBody>
      </p:sp>
      <p:pic>
        <p:nvPicPr>
          <p:cNvPr id="6" name="Picture 5" descr="Chart, histogram&#10;&#10;Description automatically generated">
            <a:extLst>
              <a:ext uri="{FF2B5EF4-FFF2-40B4-BE49-F238E27FC236}">
                <a16:creationId xmlns:a16="http://schemas.microsoft.com/office/drawing/2014/main" id="{A5D33F34-D448-48C0-8ED1-784084EC79BE}"/>
              </a:ext>
            </a:extLst>
          </p:cNvPr>
          <p:cNvPicPr>
            <a:picLocks noChangeAspect="1"/>
          </p:cNvPicPr>
          <p:nvPr/>
        </p:nvPicPr>
        <p:blipFill rotWithShape="1">
          <a:blip r:embed="rId2">
            <a:extLst>
              <a:ext uri="{28A0092B-C50C-407E-A947-70E740481C1C}">
                <a14:useLocalDpi xmlns:a14="http://schemas.microsoft.com/office/drawing/2010/main" val="0"/>
              </a:ext>
            </a:extLst>
          </a:blip>
          <a:srcRect t="51294"/>
          <a:stretch/>
        </p:blipFill>
        <p:spPr>
          <a:xfrm>
            <a:off x="660400" y="3124200"/>
            <a:ext cx="3975100" cy="2749550"/>
          </a:xfrm>
          <a:prstGeom prst="rect">
            <a:avLst/>
          </a:prstGeom>
        </p:spPr>
      </p:pic>
      <p:pic>
        <p:nvPicPr>
          <p:cNvPr id="8" name="Picture 7" descr="Chart, histogram&#10;&#10;Description automatically generated">
            <a:extLst>
              <a:ext uri="{FF2B5EF4-FFF2-40B4-BE49-F238E27FC236}">
                <a16:creationId xmlns:a16="http://schemas.microsoft.com/office/drawing/2014/main" id="{E5C82A35-3FAE-42C4-B864-D815FAEB299D}"/>
              </a:ext>
            </a:extLst>
          </p:cNvPr>
          <p:cNvPicPr>
            <a:picLocks noChangeAspect="1"/>
          </p:cNvPicPr>
          <p:nvPr/>
        </p:nvPicPr>
        <p:blipFill rotWithShape="1">
          <a:blip r:embed="rId2">
            <a:extLst>
              <a:ext uri="{28A0092B-C50C-407E-A947-70E740481C1C}">
                <a14:useLocalDpi xmlns:a14="http://schemas.microsoft.com/office/drawing/2010/main" val="0"/>
              </a:ext>
            </a:extLst>
          </a:blip>
          <a:srcRect b="48650"/>
          <a:stretch/>
        </p:blipFill>
        <p:spPr>
          <a:xfrm>
            <a:off x="4635500" y="2974975"/>
            <a:ext cx="3975100" cy="2898775"/>
          </a:xfrm>
          <a:prstGeom prst="rect">
            <a:avLst/>
          </a:prstGeom>
        </p:spPr>
      </p:pic>
    </p:spTree>
    <p:extLst>
      <p:ext uri="{BB962C8B-B14F-4D97-AF65-F5344CB8AC3E}">
        <p14:creationId xmlns:p14="http://schemas.microsoft.com/office/powerpoint/2010/main" val="3313348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3D2A-BD32-4ADE-BC9D-AFDB556CC10C}"/>
              </a:ext>
            </a:extLst>
          </p:cNvPr>
          <p:cNvSpPr>
            <a:spLocks noGrp="1"/>
          </p:cNvSpPr>
          <p:nvPr>
            <p:ph type="title"/>
          </p:nvPr>
        </p:nvSpPr>
        <p:spPr/>
        <p:txBody>
          <a:bodyPr/>
          <a:lstStyle/>
          <a:p>
            <a:r>
              <a:rPr lang="en-US" dirty="0"/>
              <a:t>Result of Anomaly Detection</a:t>
            </a:r>
          </a:p>
        </p:txBody>
      </p:sp>
      <p:sp>
        <p:nvSpPr>
          <p:cNvPr id="3" name="Content Placeholder 2">
            <a:extLst>
              <a:ext uri="{FF2B5EF4-FFF2-40B4-BE49-F238E27FC236}">
                <a16:creationId xmlns:a16="http://schemas.microsoft.com/office/drawing/2014/main" id="{1496B282-9E7D-4BC0-BD63-83ACA2F1B08E}"/>
              </a:ext>
            </a:extLst>
          </p:cNvPr>
          <p:cNvSpPr>
            <a:spLocks noGrp="1"/>
          </p:cNvSpPr>
          <p:nvPr>
            <p:ph idx="1"/>
          </p:nvPr>
        </p:nvSpPr>
        <p:spPr/>
        <p:txBody>
          <a:bodyPr/>
          <a:lstStyle/>
          <a:p>
            <a:r>
              <a:rPr lang="en-US" sz="2400" dirty="0"/>
              <a:t>Online learning: the F1-score of each classes and the averaged Macro F1-score.</a:t>
            </a:r>
          </a:p>
        </p:txBody>
      </p:sp>
      <p:sp>
        <p:nvSpPr>
          <p:cNvPr id="4" name="Slide Number Placeholder 3">
            <a:extLst>
              <a:ext uri="{FF2B5EF4-FFF2-40B4-BE49-F238E27FC236}">
                <a16:creationId xmlns:a16="http://schemas.microsoft.com/office/drawing/2014/main" id="{80D76350-9AB5-4E11-BF77-5F2BF98BDAA0}"/>
              </a:ext>
            </a:extLst>
          </p:cNvPr>
          <p:cNvSpPr>
            <a:spLocks noGrp="1"/>
          </p:cNvSpPr>
          <p:nvPr>
            <p:ph type="sldNum" sz="quarter" idx="10"/>
          </p:nvPr>
        </p:nvSpPr>
        <p:spPr/>
        <p:txBody>
          <a:bodyPr/>
          <a:lstStyle/>
          <a:p>
            <a:fld id="{560D1130-C673-4FEC-A863-06C22A1112A8}" type="slidenum">
              <a:rPr lang="en-US" smtClean="0"/>
              <a:pPr/>
              <a:t>15</a:t>
            </a:fld>
            <a:endParaRPr lang="en-US" dirty="0"/>
          </a:p>
        </p:txBody>
      </p:sp>
      <p:pic>
        <p:nvPicPr>
          <p:cNvPr id="6" name="Picture 5" descr="Chart, line chart&#10;&#10;Description automatically generated">
            <a:extLst>
              <a:ext uri="{FF2B5EF4-FFF2-40B4-BE49-F238E27FC236}">
                <a16:creationId xmlns:a16="http://schemas.microsoft.com/office/drawing/2014/main" id="{55F4A881-EB0D-423F-9ED6-6897FAEE4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964" y="2286000"/>
            <a:ext cx="4800071" cy="3220793"/>
          </a:xfrm>
          <a:prstGeom prst="rect">
            <a:avLst/>
          </a:prstGeom>
        </p:spPr>
      </p:pic>
    </p:spTree>
    <p:extLst>
      <p:ext uri="{BB962C8B-B14F-4D97-AF65-F5344CB8AC3E}">
        <p14:creationId xmlns:p14="http://schemas.microsoft.com/office/powerpoint/2010/main" val="2446054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3477-1514-47D7-B9E7-FF87437F29B1}"/>
              </a:ext>
            </a:extLst>
          </p:cNvPr>
          <p:cNvSpPr>
            <a:spLocks noGrp="1"/>
          </p:cNvSpPr>
          <p:nvPr>
            <p:ph type="title"/>
          </p:nvPr>
        </p:nvSpPr>
        <p:spPr/>
        <p:txBody>
          <a:bodyPr/>
          <a:lstStyle/>
          <a:p>
            <a:r>
              <a:rPr lang="en-US" dirty="0"/>
              <a:t>Internet of Things</a:t>
            </a:r>
          </a:p>
        </p:txBody>
      </p:sp>
      <p:sp>
        <p:nvSpPr>
          <p:cNvPr id="3" name="Content Placeholder 2">
            <a:extLst>
              <a:ext uri="{FF2B5EF4-FFF2-40B4-BE49-F238E27FC236}">
                <a16:creationId xmlns:a16="http://schemas.microsoft.com/office/drawing/2014/main" id="{DA8E369C-8BBC-4716-A50E-180C6996F555}"/>
              </a:ext>
            </a:extLst>
          </p:cNvPr>
          <p:cNvSpPr>
            <a:spLocks noGrp="1"/>
          </p:cNvSpPr>
          <p:nvPr>
            <p:ph idx="1"/>
          </p:nvPr>
        </p:nvSpPr>
        <p:spPr/>
        <p:txBody>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Microcontrollers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Machine Learning</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Carbon footprint for training the network ”GPT-3” is approximately equal to traveling 700,000 kilometers by car!</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MCUs are designed to live long with less than 0.1W power consumption.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Tiny Machine Learning (</a:t>
            </a:r>
            <a:r>
              <a:rPr lang="en-US" sz="2400" dirty="0" err="1">
                <a:latin typeface="Times New Roman" panose="02020603050405020304" pitchFamily="18" charset="0"/>
                <a:cs typeface="Times New Roman" panose="02020603050405020304" pitchFamily="18" charset="0"/>
              </a:rPr>
              <a:t>TinyML</a:t>
            </a:r>
            <a:r>
              <a:rPr lang="en-US" sz="2400" dirty="0">
                <a:latin typeface="Times New Roman" panose="02020603050405020304" pitchFamily="18" charset="0"/>
                <a:cs typeface="Times New Roman" panose="02020603050405020304" pitchFamily="18" charset="0"/>
              </a:rPr>
              <a:t>) tries to fill the gap between MCUs and ML.</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AA1FD70-B932-421D-B876-5C42854AB180}"/>
              </a:ext>
            </a:extLst>
          </p:cNvPr>
          <p:cNvSpPr>
            <a:spLocks noGrp="1"/>
          </p:cNvSpPr>
          <p:nvPr>
            <p:ph type="sldNum" sz="quarter" idx="10"/>
          </p:nvPr>
        </p:nvSpPr>
        <p:spPr/>
        <p:txBody>
          <a:bodyPr/>
          <a:lstStyle/>
          <a:p>
            <a:fld id="{560D1130-C673-4FEC-A863-06C22A1112A8}" type="slidenum">
              <a:rPr lang="en-US" smtClean="0"/>
              <a:pPr/>
              <a:t>2</a:t>
            </a:fld>
            <a:endParaRPr lang="en-US" dirty="0"/>
          </a:p>
        </p:txBody>
      </p:sp>
    </p:spTree>
    <p:extLst>
      <p:ext uri="{BB962C8B-B14F-4D97-AF65-F5344CB8AC3E}">
        <p14:creationId xmlns:p14="http://schemas.microsoft.com/office/powerpoint/2010/main" val="1174020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A5F1-3432-4107-8D8E-68CF305726D2}"/>
              </a:ext>
            </a:extLst>
          </p:cNvPr>
          <p:cNvSpPr>
            <a:spLocks noGrp="1"/>
          </p:cNvSpPr>
          <p:nvPr>
            <p:ph type="title"/>
          </p:nvPr>
        </p:nvSpPr>
        <p:spPr/>
        <p:txBody>
          <a:bodyPr/>
          <a:lstStyle/>
          <a:p>
            <a:r>
              <a:rPr lang="en-US" dirty="0" err="1"/>
              <a:t>TinyML</a:t>
            </a:r>
            <a:endParaRPr lang="en-US" dirty="0"/>
          </a:p>
        </p:txBody>
      </p:sp>
      <p:sp>
        <p:nvSpPr>
          <p:cNvPr id="3" name="Content Placeholder 2">
            <a:extLst>
              <a:ext uri="{FF2B5EF4-FFF2-40B4-BE49-F238E27FC236}">
                <a16:creationId xmlns:a16="http://schemas.microsoft.com/office/drawing/2014/main" id="{E5AE8286-6964-41C6-AF21-79B95BAA4239}"/>
              </a:ext>
            </a:extLst>
          </p:cNvPr>
          <p:cNvSpPr>
            <a:spLocks noGrp="1"/>
          </p:cNvSpPr>
          <p:nvPr>
            <p:ph idx="1"/>
          </p:nvPr>
        </p:nvSpPr>
        <p:spPr/>
        <p:txBody>
          <a:bodyPr/>
          <a:lstStyle/>
          <a:p>
            <a:r>
              <a:rPr lang="en-US" dirty="0"/>
              <a:t>Privacy</a:t>
            </a:r>
          </a:p>
          <a:p>
            <a:r>
              <a:rPr lang="en-US" dirty="0"/>
              <a:t>Latency</a:t>
            </a:r>
          </a:p>
          <a:p>
            <a:r>
              <a:rPr lang="en-US" dirty="0"/>
              <a:t>Energy efficiency</a:t>
            </a:r>
          </a:p>
        </p:txBody>
      </p:sp>
      <p:sp>
        <p:nvSpPr>
          <p:cNvPr id="4" name="Slide Number Placeholder 3">
            <a:extLst>
              <a:ext uri="{FF2B5EF4-FFF2-40B4-BE49-F238E27FC236}">
                <a16:creationId xmlns:a16="http://schemas.microsoft.com/office/drawing/2014/main" id="{65E7462C-D85E-4732-AE3C-A7824711F412}"/>
              </a:ext>
            </a:extLst>
          </p:cNvPr>
          <p:cNvSpPr>
            <a:spLocks noGrp="1"/>
          </p:cNvSpPr>
          <p:nvPr>
            <p:ph type="sldNum" sz="quarter" idx="10"/>
          </p:nvPr>
        </p:nvSpPr>
        <p:spPr/>
        <p:txBody>
          <a:bodyPr/>
          <a:lstStyle/>
          <a:p>
            <a:fld id="{560D1130-C673-4FEC-A863-06C22A1112A8}" type="slidenum">
              <a:rPr lang="en-US" smtClean="0"/>
              <a:pPr/>
              <a:t>3</a:t>
            </a:fld>
            <a:endParaRPr lang="en-US" dirty="0"/>
          </a:p>
        </p:txBody>
      </p:sp>
    </p:spTree>
    <p:extLst>
      <p:ext uri="{BB962C8B-B14F-4D97-AF65-F5344CB8AC3E}">
        <p14:creationId xmlns:p14="http://schemas.microsoft.com/office/powerpoint/2010/main" val="276820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3543-B126-4FA3-91DC-BBAD17CD91B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B59281DE-DBC5-4487-912A-74020D86025F}"/>
              </a:ext>
            </a:extLst>
          </p:cNvPr>
          <p:cNvSpPr>
            <a:spLocks noGrp="1"/>
          </p:cNvSpPr>
          <p:nvPr>
            <p:ph idx="1"/>
          </p:nvPr>
        </p:nvSpPr>
        <p:spPr/>
        <p:txBody>
          <a:bodyPr/>
          <a:lstStyle/>
          <a:p>
            <a:r>
              <a:rPr lang="en-US" dirty="0" err="1"/>
              <a:t>TinyML</a:t>
            </a:r>
            <a:r>
              <a:rPr lang="en-US" dirty="0"/>
              <a:t> assumes the model is trained in powerful machines or cloud, and it is afterward uploaded to the edge device. </a:t>
            </a:r>
          </a:p>
          <a:p>
            <a:r>
              <a:rPr lang="en-US" dirty="0"/>
              <a:t>The MCU only needs to perform inference. </a:t>
            </a:r>
          </a:p>
          <a:p>
            <a:r>
              <a:rPr lang="en-US" dirty="0" err="1"/>
              <a:t>TinyML</a:t>
            </a:r>
            <a:r>
              <a:rPr lang="en-US" dirty="0"/>
              <a:t> treats the model as a static object.</a:t>
            </a:r>
          </a:p>
          <a:p>
            <a:r>
              <a:rPr lang="en-US" dirty="0"/>
              <a:t>To learn from new data, the model must be retrained from scratch and re-uploaded to MCUs.</a:t>
            </a:r>
          </a:p>
        </p:txBody>
      </p:sp>
      <p:sp>
        <p:nvSpPr>
          <p:cNvPr id="4" name="Slide Number Placeholder 3">
            <a:extLst>
              <a:ext uri="{FF2B5EF4-FFF2-40B4-BE49-F238E27FC236}">
                <a16:creationId xmlns:a16="http://schemas.microsoft.com/office/drawing/2014/main" id="{A9047B43-7FC0-4B6F-B056-A8BD42EEE68D}"/>
              </a:ext>
            </a:extLst>
          </p:cNvPr>
          <p:cNvSpPr>
            <a:spLocks noGrp="1"/>
          </p:cNvSpPr>
          <p:nvPr>
            <p:ph type="sldNum" sz="quarter" idx="10"/>
          </p:nvPr>
        </p:nvSpPr>
        <p:spPr/>
        <p:txBody>
          <a:bodyPr/>
          <a:lstStyle/>
          <a:p>
            <a:fld id="{560D1130-C673-4FEC-A863-06C22A1112A8}" type="slidenum">
              <a:rPr lang="en-US" smtClean="0"/>
              <a:pPr/>
              <a:t>4</a:t>
            </a:fld>
            <a:endParaRPr lang="en-US" dirty="0"/>
          </a:p>
        </p:txBody>
      </p:sp>
    </p:spTree>
    <p:extLst>
      <p:ext uri="{BB962C8B-B14F-4D97-AF65-F5344CB8AC3E}">
        <p14:creationId xmlns:p14="http://schemas.microsoft.com/office/powerpoint/2010/main" val="990710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8582B-2C35-4501-9B7F-4C2E301747A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AEB4808B-14BF-4B63-B1CF-7F962C57A6FF}"/>
              </a:ext>
            </a:extLst>
          </p:cNvPr>
          <p:cNvSpPr>
            <a:spLocks noGrp="1"/>
          </p:cNvSpPr>
          <p:nvPr>
            <p:ph idx="1"/>
          </p:nvPr>
        </p:nvSpPr>
        <p:spPr/>
        <p:txBody>
          <a:bodyPr/>
          <a:lstStyle/>
          <a:p>
            <a:r>
              <a:rPr lang="en-US" dirty="0"/>
              <a:t>It is difficult to access some remote embedded devices.</a:t>
            </a:r>
          </a:p>
          <a:p>
            <a:r>
              <a:rPr lang="en-US" dirty="0"/>
              <a:t>Machines are different which makes it difficult for a single model to work on all machines.</a:t>
            </a:r>
          </a:p>
          <a:p>
            <a:r>
              <a:rPr lang="en-US" dirty="0"/>
              <a:t>We cannot store lots of field data on embedded devices.</a:t>
            </a:r>
          </a:p>
          <a:p>
            <a:r>
              <a:rPr lang="en-US" dirty="0"/>
              <a:t>Transmission to a data center is expensive.</a:t>
            </a:r>
          </a:p>
          <a:p>
            <a:r>
              <a:rPr lang="en-US" dirty="0"/>
              <a:t>Concept drift can be challenging because of the model’s limited flexibility.</a:t>
            </a:r>
          </a:p>
          <a:p>
            <a:endParaRPr lang="en-US" dirty="0"/>
          </a:p>
        </p:txBody>
      </p:sp>
      <p:sp>
        <p:nvSpPr>
          <p:cNvPr id="4" name="Slide Number Placeholder 3">
            <a:extLst>
              <a:ext uri="{FF2B5EF4-FFF2-40B4-BE49-F238E27FC236}">
                <a16:creationId xmlns:a16="http://schemas.microsoft.com/office/drawing/2014/main" id="{3160CFD8-EEE3-4C88-9D95-9243C0875761}"/>
              </a:ext>
            </a:extLst>
          </p:cNvPr>
          <p:cNvSpPr>
            <a:spLocks noGrp="1"/>
          </p:cNvSpPr>
          <p:nvPr>
            <p:ph type="sldNum" sz="quarter" idx="10"/>
          </p:nvPr>
        </p:nvSpPr>
        <p:spPr/>
        <p:txBody>
          <a:bodyPr/>
          <a:lstStyle/>
          <a:p>
            <a:fld id="{560D1130-C673-4FEC-A863-06C22A1112A8}" type="slidenum">
              <a:rPr lang="en-US" smtClean="0"/>
              <a:pPr/>
              <a:t>5</a:t>
            </a:fld>
            <a:endParaRPr lang="en-US" dirty="0"/>
          </a:p>
        </p:txBody>
      </p:sp>
    </p:spTree>
    <p:extLst>
      <p:ext uri="{BB962C8B-B14F-4D97-AF65-F5344CB8AC3E}">
        <p14:creationId xmlns:p14="http://schemas.microsoft.com/office/powerpoint/2010/main" val="2805859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5A7C85E2-A556-43D7-9976-AFE82B27B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520" y="1222384"/>
            <a:ext cx="4667431" cy="2710349"/>
          </a:xfrm>
          <a:prstGeom prst="rect">
            <a:avLst/>
          </a:prstGeom>
        </p:spPr>
      </p:pic>
      <p:sp>
        <p:nvSpPr>
          <p:cNvPr id="2" name="Title 1">
            <a:extLst>
              <a:ext uri="{FF2B5EF4-FFF2-40B4-BE49-F238E27FC236}">
                <a16:creationId xmlns:a16="http://schemas.microsoft.com/office/drawing/2014/main" id="{7DBD934B-EB4E-417E-AB9B-D1F8D31C87F6}"/>
              </a:ext>
            </a:extLst>
          </p:cNvPr>
          <p:cNvSpPr>
            <a:spLocks noGrp="1"/>
          </p:cNvSpPr>
          <p:nvPr>
            <p:ph type="title"/>
          </p:nvPr>
        </p:nvSpPr>
        <p:spPr/>
        <p:txBody>
          <a:bodyPr/>
          <a:lstStyle/>
          <a:p>
            <a:r>
              <a:rPr lang="en-US" dirty="0" err="1"/>
              <a:t>TinyOL</a:t>
            </a:r>
            <a:r>
              <a:rPr lang="en-US" dirty="0"/>
              <a:t> System</a:t>
            </a:r>
          </a:p>
        </p:txBody>
      </p:sp>
      <p:sp>
        <p:nvSpPr>
          <p:cNvPr id="3" name="Content Placeholder 2">
            <a:extLst>
              <a:ext uri="{FF2B5EF4-FFF2-40B4-BE49-F238E27FC236}">
                <a16:creationId xmlns:a16="http://schemas.microsoft.com/office/drawing/2014/main" id="{D81CC624-E81E-4539-9BA4-D5A7CD78C8D4}"/>
              </a:ext>
            </a:extLst>
          </p:cNvPr>
          <p:cNvSpPr>
            <a:spLocks noGrp="1"/>
          </p:cNvSpPr>
          <p:nvPr>
            <p:ph idx="1"/>
          </p:nvPr>
        </p:nvSpPr>
        <p:spPr/>
        <p:txBody>
          <a:bodyPr/>
          <a:lstStyle/>
          <a:p>
            <a:r>
              <a:rPr lang="en-US" dirty="0" err="1"/>
              <a:t>TinyML</a:t>
            </a:r>
            <a:r>
              <a:rPr lang="en-US" dirty="0"/>
              <a:t> with Online-Learning</a:t>
            </a:r>
          </a:p>
        </p:txBody>
      </p:sp>
      <p:sp>
        <p:nvSpPr>
          <p:cNvPr id="4" name="Slide Number Placeholder 3">
            <a:extLst>
              <a:ext uri="{FF2B5EF4-FFF2-40B4-BE49-F238E27FC236}">
                <a16:creationId xmlns:a16="http://schemas.microsoft.com/office/drawing/2014/main" id="{F1075943-FA73-4400-84E1-A78EDEBD28EC}"/>
              </a:ext>
            </a:extLst>
          </p:cNvPr>
          <p:cNvSpPr>
            <a:spLocks noGrp="1"/>
          </p:cNvSpPr>
          <p:nvPr>
            <p:ph type="sldNum" sz="quarter" idx="10"/>
          </p:nvPr>
        </p:nvSpPr>
        <p:spPr/>
        <p:txBody>
          <a:bodyPr/>
          <a:lstStyle/>
          <a:p>
            <a:fld id="{560D1130-C673-4FEC-A863-06C22A1112A8}" type="slidenum">
              <a:rPr lang="en-US" smtClean="0"/>
              <a:pPr/>
              <a:t>6</a:t>
            </a:fld>
            <a:endParaRPr lang="en-US" dirty="0"/>
          </a:p>
        </p:txBody>
      </p:sp>
      <p:pic>
        <p:nvPicPr>
          <p:cNvPr id="8" name="Picture 7" descr="A picture containing text&#10;&#10;Description automatically generated">
            <a:extLst>
              <a:ext uri="{FF2B5EF4-FFF2-40B4-BE49-F238E27FC236}">
                <a16:creationId xmlns:a16="http://schemas.microsoft.com/office/drawing/2014/main" id="{71F786F1-35ED-45D1-ABA1-FAABC7ACD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6818" y="3911602"/>
            <a:ext cx="4394833" cy="2687636"/>
          </a:xfrm>
          <a:prstGeom prst="rect">
            <a:avLst/>
          </a:prstGeom>
        </p:spPr>
      </p:pic>
    </p:spTree>
    <p:extLst>
      <p:ext uri="{BB962C8B-B14F-4D97-AF65-F5344CB8AC3E}">
        <p14:creationId xmlns:p14="http://schemas.microsoft.com/office/powerpoint/2010/main" val="197196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6575-DBD5-4D73-9E1A-DF626ED2DE04}"/>
              </a:ext>
            </a:extLst>
          </p:cNvPr>
          <p:cNvSpPr>
            <a:spLocks noGrp="1"/>
          </p:cNvSpPr>
          <p:nvPr>
            <p:ph type="title"/>
          </p:nvPr>
        </p:nvSpPr>
        <p:spPr/>
        <p:txBody>
          <a:bodyPr/>
          <a:lstStyle/>
          <a:p>
            <a:r>
              <a:rPr lang="en-US" dirty="0"/>
              <a:t>Concept Design</a:t>
            </a:r>
          </a:p>
        </p:txBody>
      </p:sp>
      <p:sp>
        <p:nvSpPr>
          <p:cNvPr id="3" name="Content Placeholder 2">
            <a:extLst>
              <a:ext uri="{FF2B5EF4-FFF2-40B4-BE49-F238E27FC236}">
                <a16:creationId xmlns:a16="http://schemas.microsoft.com/office/drawing/2014/main" id="{A623F00E-0674-493E-B75C-2D6C61E64BBF}"/>
              </a:ext>
            </a:extLst>
          </p:cNvPr>
          <p:cNvSpPr>
            <a:spLocks noGrp="1"/>
          </p:cNvSpPr>
          <p:nvPr>
            <p:ph idx="1"/>
          </p:nvPr>
        </p:nvSpPr>
        <p:spPr/>
        <p:txBody>
          <a:bodyPr/>
          <a:lstStyle/>
          <a:p>
            <a:r>
              <a:rPr lang="en-US" dirty="0"/>
              <a:t>Autoencoder</a:t>
            </a:r>
          </a:p>
          <a:p>
            <a:r>
              <a:rPr lang="en-US" dirty="0"/>
              <a:t>Encoder </a:t>
            </a:r>
            <a:r>
              <a:rPr lang="en-US" dirty="0" err="1"/>
              <a:t>pencoder</a:t>
            </a:r>
            <a:r>
              <a:rPr lang="en-US" dirty="0"/>
              <a:t>(Z|X)</a:t>
            </a:r>
          </a:p>
          <a:p>
            <a:r>
              <a:rPr lang="de-DE" dirty="0"/>
              <a:t>Decoder pdecoder(X'|Z) </a:t>
            </a:r>
          </a:p>
          <a:p>
            <a:r>
              <a:rPr lang="de-DE" dirty="0"/>
              <a:t>The loss function (MSE)</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16846145-EAFD-4AAB-88ED-78DDDCB86B25}"/>
              </a:ext>
            </a:extLst>
          </p:cNvPr>
          <p:cNvSpPr>
            <a:spLocks noGrp="1"/>
          </p:cNvSpPr>
          <p:nvPr>
            <p:ph type="sldNum" sz="quarter" idx="10"/>
          </p:nvPr>
        </p:nvSpPr>
        <p:spPr/>
        <p:txBody>
          <a:bodyPr/>
          <a:lstStyle/>
          <a:p>
            <a:fld id="{560D1130-C673-4FEC-A863-06C22A1112A8}" type="slidenum">
              <a:rPr lang="en-US" smtClean="0"/>
              <a:pPr/>
              <a:t>7</a:t>
            </a:fld>
            <a:endParaRPr lang="en-US" dirty="0"/>
          </a:p>
        </p:txBody>
      </p:sp>
      <p:pic>
        <p:nvPicPr>
          <p:cNvPr id="6" name="Picture 5" descr="Diagram&#10;&#10;Description automatically generated">
            <a:extLst>
              <a:ext uri="{FF2B5EF4-FFF2-40B4-BE49-F238E27FC236}">
                <a16:creationId xmlns:a16="http://schemas.microsoft.com/office/drawing/2014/main" id="{1EAC1610-4B09-42F0-81C5-3C451926D7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106" y="2909704"/>
            <a:ext cx="4395787" cy="3567297"/>
          </a:xfrm>
          <a:prstGeom prst="rect">
            <a:avLst/>
          </a:prstGeom>
        </p:spPr>
      </p:pic>
    </p:spTree>
    <p:extLst>
      <p:ext uri="{BB962C8B-B14F-4D97-AF65-F5344CB8AC3E}">
        <p14:creationId xmlns:p14="http://schemas.microsoft.com/office/powerpoint/2010/main" val="2396754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8441-733F-437B-8C68-FC12482A9157}"/>
              </a:ext>
            </a:extLst>
          </p:cNvPr>
          <p:cNvSpPr>
            <a:spLocks noGrp="1"/>
          </p:cNvSpPr>
          <p:nvPr>
            <p:ph type="title"/>
          </p:nvPr>
        </p:nvSpPr>
        <p:spPr/>
        <p:txBody>
          <a:bodyPr/>
          <a:lstStyle/>
          <a:p>
            <a:r>
              <a:rPr lang="en-US" dirty="0"/>
              <a:t>Fine Tune</a:t>
            </a:r>
          </a:p>
        </p:txBody>
      </p:sp>
      <p:sp>
        <p:nvSpPr>
          <p:cNvPr id="3" name="Content Placeholder 2">
            <a:extLst>
              <a:ext uri="{FF2B5EF4-FFF2-40B4-BE49-F238E27FC236}">
                <a16:creationId xmlns:a16="http://schemas.microsoft.com/office/drawing/2014/main" id="{66B61038-EAE2-4E96-BED0-32638537DFFE}"/>
              </a:ext>
            </a:extLst>
          </p:cNvPr>
          <p:cNvSpPr>
            <a:spLocks noGrp="1"/>
          </p:cNvSpPr>
          <p:nvPr>
            <p:ph idx="1"/>
          </p:nvPr>
        </p:nvSpPr>
        <p:spPr/>
        <p:txBody>
          <a:bodyPr/>
          <a:lstStyle/>
          <a:p>
            <a:r>
              <a:rPr lang="en-US" sz="2400" dirty="0"/>
              <a:t>Field data might not be the same as the training data.</a:t>
            </a:r>
          </a:p>
          <a:p>
            <a:r>
              <a:rPr lang="en-US" sz="2400" dirty="0"/>
              <a:t>It is essential to democratizing MCUs to post train their NN on the fly!</a:t>
            </a:r>
          </a:p>
          <a:p>
            <a:endParaRPr lang="en-US" sz="2400" dirty="0"/>
          </a:p>
          <a:p>
            <a:pPr marL="0" indent="0">
              <a:buNone/>
            </a:pPr>
            <a:endParaRPr lang="en-US" sz="2400" dirty="0"/>
          </a:p>
          <a:p>
            <a:endParaRPr lang="en-US" dirty="0"/>
          </a:p>
          <a:p>
            <a:endParaRPr lang="en-US" dirty="0"/>
          </a:p>
          <a:p>
            <a:endParaRPr lang="en-US" dirty="0"/>
          </a:p>
          <a:p>
            <a:endParaRPr lang="en-US" dirty="0"/>
          </a:p>
          <a:p>
            <a:endParaRPr lang="en-US" dirty="0"/>
          </a:p>
          <a:p>
            <a:r>
              <a:rPr lang="en-US" sz="2400" dirty="0"/>
              <a:t>Only one sample will be processed at a time!</a:t>
            </a:r>
          </a:p>
        </p:txBody>
      </p:sp>
      <p:sp>
        <p:nvSpPr>
          <p:cNvPr id="4" name="Slide Number Placeholder 3">
            <a:extLst>
              <a:ext uri="{FF2B5EF4-FFF2-40B4-BE49-F238E27FC236}">
                <a16:creationId xmlns:a16="http://schemas.microsoft.com/office/drawing/2014/main" id="{55E834A6-3B21-48D2-BC09-3116F628F302}"/>
              </a:ext>
            </a:extLst>
          </p:cNvPr>
          <p:cNvSpPr>
            <a:spLocks noGrp="1"/>
          </p:cNvSpPr>
          <p:nvPr>
            <p:ph type="sldNum" sz="quarter" idx="10"/>
          </p:nvPr>
        </p:nvSpPr>
        <p:spPr/>
        <p:txBody>
          <a:bodyPr/>
          <a:lstStyle/>
          <a:p>
            <a:fld id="{560D1130-C673-4FEC-A863-06C22A1112A8}" type="slidenum">
              <a:rPr lang="en-US" smtClean="0"/>
              <a:pPr/>
              <a:t>8</a:t>
            </a:fld>
            <a:endParaRPr lang="en-US" dirty="0"/>
          </a:p>
        </p:txBody>
      </p:sp>
      <p:pic>
        <p:nvPicPr>
          <p:cNvPr id="6" name="Picture 5" descr="Chart, box and whisker chart&#10;&#10;Description automatically generated">
            <a:extLst>
              <a:ext uri="{FF2B5EF4-FFF2-40B4-BE49-F238E27FC236}">
                <a16:creationId xmlns:a16="http://schemas.microsoft.com/office/drawing/2014/main" id="{B32B58B2-16DE-4A58-87A6-B34640087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7314" y="2514600"/>
            <a:ext cx="3369371" cy="1377950"/>
          </a:xfrm>
          <a:prstGeom prst="rect">
            <a:avLst/>
          </a:prstGeom>
        </p:spPr>
      </p:pic>
      <p:pic>
        <p:nvPicPr>
          <p:cNvPr id="8" name="Picture 7" descr="Text, letter&#10;&#10;Description automatically generated">
            <a:extLst>
              <a:ext uri="{FF2B5EF4-FFF2-40B4-BE49-F238E27FC236}">
                <a16:creationId xmlns:a16="http://schemas.microsoft.com/office/drawing/2014/main" id="{E96DC801-33DD-41F9-8F27-2699F93AD2FE}"/>
              </a:ext>
            </a:extLst>
          </p:cNvPr>
          <p:cNvPicPr>
            <a:picLocks noChangeAspect="1"/>
          </p:cNvPicPr>
          <p:nvPr/>
        </p:nvPicPr>
        <p:blipFill rotWithShape="1">
          <a:blip r:embed="rId4">
            <a:extLst>
              <a:ext uri="{28A0092B-C50C-407E-A947-70E740481C1C}">
                <a14:useLocalDpi xmlns:a14="http://schemas.microsoft.com/office/drawing/2010/main" val="0"/>
              </a:ext>
            </a:extLst>
          </a:blip>
          <a:srcRect b="73330"/>
          <a:stretch/>
        </p:blipFill>
        <p:spPr>
          <a:xfrm>
            <a:off x="1715985" y="4044951"/>
            <a:ext cx="5712029" cy="511443"/>
          </a:xfrm>
          <a:prstGeom prst="rect">
            <a:avLst/>
          </a:prstGeom>
        </p:spPr>
      </p:pic>
      <p:pic>
        <p:nvPicPr>
          <p:cNvPr id="10" name="Picture 9" descr="Text, letter&#10;&#10;Description automatically generated">
            <a:extLst>
              <a:ext uri="{FF2B5EF4-FFF2-40B4-BE49-F238E27FC236}">
                <a16:creationId xmlns:a16="http://schemas.microsoft.com/office/drawing/2014/main" id="{1876E3FF-3C31-4FB1-976B-D8710E79A9C9}"/>
              </a:ext>
            </a:extLst>
          </p:cNvPr>
          <p:cNvPicPr>
            <a:picLocks noChangeAspect="1"/>
          </p:cNvPicPr>
          <p:nvPr/>
        </p:nvPicPr>
        <p:blipFill rotWithShape="1">
          <a:blip r:embed="rId4">
            <a:extLst>
              <a:ext uri="{28A0092B-C50C-407E-A947-70E740481C1C}">
                <a14:useLocalDpi xmlns:a14="http://schemas.microsoft.com/office/drawing/2010/main" val="0"/>
              </a:ext>
            </a:extLst>
          </a:blip>
          <a:srcRect t="74826"/>
          <a:stretch/>
        </p:blipFill>
        <p:spPr>
          <a:xfrm>
            <a:off x="1728388" y="4666483"/>
            <a:ext cx="5697065" cy="481495"/>
          </a:xfrm>
          <a:prstGeom prst="rect">
            <a:avLst/>
          </a:prstGeom>
        </p:spPr>
      </p:pic>
    </p:spTree>
    <p:extLst>
      <p:ext uri="{BB962C8B-B14F-4D97-AF65-F5344CB8AC3E}">
        <p14:creationId xmlns:p14="http://schemas.microsoft.com/office/powerpoint/2010/main" val="365060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FF17-5F39-4940-BFC5-A326C80F2C35}"/>
              </a:ext>
            </a:extLst>
          </p:cNvPr>
          <p:cNvSpPr>
            <a:spLocks noGrp="1"/>
          </p:cNvSpPr>
          <p:nvPr>
            <p:ph type="title"/>
          </p:nvPr>
        </p:nvSpPr>
        <p:spPr/>
        <p:txBody>
          <a:bodyPr/>
          <a:lstStyle/>
          <a:p>
            <a:r>
              <a:rPr lang="en-US" dirty="0"/>
              <a:t>Multi-Anomaly Classification</a:t>
            </a:r>
          </a:p>
        </p:txBody>
      </p:sp>
      <p:sp>
        <p:nvSpPr>
          <p:cNvPr id="3" name="Content Placeholder 2">
            <a:extLst>
              <a:ext uri="{FF2B5EF4-FFF2-40B4-BE49-F238E27FC236}">
                <a16:creationId xmlns:a16="http://schemas.microsoft.com/office/drawing/2014/main" id="{958395AE-95A5-433B-A746-F5B49CD4B0A8}"/>
              </a:ext>
            </a:extLst>
          </p:cNvPr>
          <p:cNvSpPr>
            <a:spLocks noGrp="1"/>
          </p:cNvSpPr>
          <p:nvPr>
            <p:ph idx="1"/>
          </p:nvPr>
        </p:nvSpPr>
        <p:spPr/>
        <p:txBody>
          <a:bodyPr/>
          <a:lstStyle/>
          <a:p>
            <a:r>
              <a:rPr lang="en-US" sz="2400" dirty="0"/>
              <a:t>We enable the classification of different anomaly patterns on the go.</a:t>
            </a:r>
          </a:p>
          <a:p>
            <a:r>
              <a:rPr lang="en-US" sz="2400" dirty="0" err="1"/>
              <a:t>TinyOL</a:t>
            </a:r>
            <a:r>
              <a:rPr lang="en-US" sz="2400" dirty="0"/>
              <a:t> maintains a weights vector for each class and will initialize extra neurons when a new class appears. </a:t>
            </a:r>
          </a:p>
          <a:p>
            <a:r>
              <a:rPr lang="en-US" sz="2400" dirty="0"/>
              <a:t>We choose a </a:t>
            </a:r>
            <a:r>
              <a:rPr lang="en-US" sz="2400" dirty="0" err="1"/>
              <a:t>softmax</a:t>
            </a:r>
            <a:r>
              <a:rPr lang="en-US" sz="2400" dirty="0"/>
              <a:t> regression layer for the task.</a:t>
            </a:r>
          </a:p>
          <a:p>
            <a:endParaRPr lang="en-US" sz="2400" dirty="0"/>
          </a:p>
          <a:p>
            <a:endParaRPr lang="en-US" sz="2400" dirty="0"/>
          </a:p>
          <a:p>
            <a:endParaRPr lang="en-US" sz="2400" dirty="0"/>
          </a:p>
          <a:p>
            <a:r>
              <a:rPr lang="en-US" sz="2400" dirty="0"/>
              <a:t>Cross-entropy loss function</a:t>
            </a:r>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4A14CDCD-F950-4F06-A998-B42871520E64}"/>
              </a:ext>
            </a:extLst>
          </p:cNvPr>
          <p:cNvSpPr>
            <a:spLocks noGrp="1"/>
          </p:cNvSpPr>
          <p:nvPr>
            <p:ph type="sldNum" sz="quarter" idx="10"/>
          </p:nvPr>
        </p:nvSpPr>
        <p:spPr/>
        <p:txBody>
          <a:bodyPr/>
          <a:lstStyle/>
          <a:p>
            <a:fld id="{560D1130-C673-4FEC-A863-06C22A1112A8}" type="slidenum">
              <a:rPr lang="en-US" smtClean="0"/>
              <a:pPr/>
              <a:t>9</a:t>
            </a:fld>
            <a:endParaRPr lang="en-US" dirty="0"/>
          </a:p>
        </p:txBody>
      </p:sp>
      <p:pic>
        <p:nvPicPr>
          <p:cNvPr id="6" name="Picture 5" descr="Text, letter&#10;&#10;Description automatically generated">
            <a:extLst>
              <a:ext uri="{FF2B5EF4-FFF2-40B4-BE49-F238E27FC236}">
                <a16:creationId xmlns:a16="http://schemas.microsoft.com/office/drawing/2014/main" id="{CBAE5E25-3C31-40DD-B332-7BD46CDFBB8D}"/>
              </a:ext>
            </a:extLst>
          </p:cNvPr>
          <p:cNvPicPr>
            <a:picLocks noChangeAspect="1"/>
          </p:cNvPicPr>
          <p:nvPr/>
        </p:nvPicPr>
        <p:blipFill rotWithShape="1">
          <a:blip r:embed="rId3">
            <a:extLst>
              <a:ext uri="{28A0092B-C50C-407E-A947-70E740481C1C}">
                <a14:useLocalDpi xmlns:a14="http://schemas.microsoft.com/office/drawing/2010/main" val="0"/>
              </a:ext>
            </a:extLst>
          </a:blip>
          <a:srcRect b="66382"/>
          <a:stretch/>
        </p:blipFill>
        <p:spPr>
          <a:xfrm>
            <a:off x="1790700" y="3167066"/>
            <a:ext cx="5562600" cy="966342"/>
          </a:xfrm>
          <a:prstGeom prst="rect">
            <a:avLst/>
          </a:prstGeom>
        </p:spPr>
      </p:pic>
      <p:pic>
        <p:nvPicPr>
          <p:cNvPr id="8" name="Picture 7" descr="Text, letter&#10;&#10;Description automatically generated">
            <a:extLst>
              <a:ext uri="{FF2B5EF4-FFF2-40B4-BE49-F238E27FC236}">
                <a16:creationId xmlns:a16="http://schemas.microsoft.com/office/drawing/2014/main" id="{9F5FB879-00B7-4E1D-A0C7-257B44C7C3FB}"/>
              </a:ext>
            </a:extLst>
          </p:cNvPr>
          <p:cNvPicPr>
            <a:picLocks noChangeAspect="1"/>
          </p:cNvPicPr>
          <p:nvPr/>
        </p:nvPicPr>
        <p:blipFill rotWithShape="1">
          <a:blip r:embed="rId3">
            <a:extLst>
              <a:ext uri="{28A0092B-C50C-407E-A947-70E740481C1C}">
                <a14:useLocalDpi xmlns:a14="http://schemas.microsoft.com/office/drawing/2010/main" val="0"/>
              </a:ext>
            </a:extLst>
          </a:blip>
          <a:srcRect t="66169"/>
          <a:stretch/>
        </p:blipFill>
        <p:spPr>
          <a:xfrm>
            <a:off x="2306407" y="4744790"/>
            <a:ext cx="4531186" cy="792165"/>
          </a:xfrm>
          <a:prstGeom prst="rect">
            <a:avLst/>
          </a:prstGeom>
        </p:spPr>
      </p:pic>
    </p:spTree>
    <p:extLst>
      <p:ext uri="{BB962C8B-B14F-4D97-AF65-F5344CB8AC3E}">
        <p14:creationId xmlns:p14="http://schemas.microsoft.com/office/powerpoint/2010/main" val="1835417134"/>
      </p:ext>
    </p:extLst>
  </p:cSld>
  <p:clrMapOvr>
    <a:masterClrMapping/>
  </p:clrMapOvr>
</p:sld>
</file>

<file path=ppt/theme/theme1.xml><?xml version="1.0" encoding="utf-8"?>
<a:theme xmlns:a="http://schemas.openxmlformats.org/drawingml/2006/main" name="ISLPED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10965</TotalTime>
  <Words>651</Words>
  <Application>Microsoft Office PowerPoint</Application>
  <PresentationFormat>On-screen Show (4:3)</PresentationFormat>
  <Paragraphs>123</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Narrow</vt:lpstr>
      <vt:lpstr>Calibri</vt:lpstr>
      <vt:lpstr>Times New Roman</vt:lpstr>
      <vt:lpstr>ISLPED_Template</vt:lpstr>
      <vt:lpstr>PowerPoint Presentation</vt:lpstr>
      <vt:lpstr>Internet of Things</vt:lpstr>
      <vt:lpstr>TinyML</vt:lpstr>
      <vt:lpstr>Motivation</vt:lpstr>
      <vt:lpstr>Motivation</vt:lpstr>
      <vt:lpstr>TinyOL System</vt:lpstr>
      <vt:lpstr>Concept Design</vt:lpstr>
      <vt:lpstr>Fine Tune</vt:lpstr>
      <vt:lpstr>Multi-Anomaly Classification</vt:lpstr>
      <vt:lpstr>Experimental Design</vt:lpstr>
      <vt:lpstr>Experimental Design</vt:lpstr>
      <vt:lpstr>Autoencoder Experiment</vt:lpstr>
      <vt:lpstr>Result of Autoencoder</vt:lpstr>
      <vt:lpstr>Result of Fine Tune</vt:lpstr>
      <vt:lpstr>Result of Anomaly Detection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Ramyar</dc:creator>
  <cp:lastModifiedBy>Mahdi Pedram</cp:lastModifiedBy>
  <cp:revision>637</cp:revision>
  <dcterms:created xsi:type="dcterms:W3CDTF">2015-05-11T06:40:44Z</dcterms:created>
  <dcterms:modified xsi:type="dcterms:W3CDTF">2021-05-24T21:57:15Z</dcterms:modified>
</cp:coreProperties>
</file>