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7822-9DC5-40B9-B4E8-58F3F7E7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639F-0490-43AA-AD0E-551BA0522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8CFE-EB3C-4314-9C09-982E974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4271-A1D1-451E-8EB0-88615D7A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D635-069F-4B72-A2E6-DEF3DDA6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A24-3A10-4A30-B432-45C8C502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D234-D58D-4E59-A221-1B486F1D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F93C-84B4-4B06-A13A-8FF0047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7B2D-1894-4344-9B70-BCF8C749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8B38-2690-4060-AA89-16578551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F1C49-361E-42AF-9A56-65DED8C0E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2039-19A4-40F7-9B57-B2A9750B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A938C-D310-44DC-A6F8-78665E22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2303-6C69-4450-89CB-63D80D69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E890-0EE8-4784-BBBD-14C6FC4B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0275-B7C4-4E1E-8D01-F0FFB5B0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21B6-651D-4A5A-A07D-5F756580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8CA3-8217-4642-8414-23E3A7C2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BFDE-F799-4A1F-8CD6-5F21F617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D354-60F6-41D3-AE5B-4022C7F8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88D6-886D-4948-AFF4-83FC82ED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A9380-F180-4597-9F01-212AADB1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B24E-3E1B-4DA7-94E6-930A9E48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F9FF-6926-4173-97D9-7F07171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9F61-8BFB-4B7D-A5EB-FA8C609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D8B1-87CC-4586-9D10-1EFAAD3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B78A-A0E5-4BC5-BE62-31E8D431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846A-C309-494A-BCC3-4EB0FC6F9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966B-279E-4555-B57D-A1CF3FA0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123A8-A80F-4560-AA06-3A6190ED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D8F7E-A918-4605-88D5-0C9FB68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E684-0209-4EA2-9802-D62DEDDB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53D6-B220-4A85-B6C8-3A72068B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74677-0238-4BD4-85E5-A9E71E7C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D6B0B-7680-4CA1-A35F-0B20074B8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550C4-C1EE-4126-90A0-26BABABDB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B7C0-DEBF-44D7-984C-28572E4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C4181-9FA6-438B-91E5-525E958F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A65B6-FA13-4A4C-8B3E-49CA9E1A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AE23-8268-4188-B3E9-19F785EA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E20A4-108D-4E95-9ECE-D362B9C1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8EA8F-6A5E-402F-8985-BFE2F54F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B2A39-17AC-4B9A-ACB8-8A20317D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5073-4423-40FA-9BDE-45B17D9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02D16-8A04-44B8-8253-5FD799EF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8C44-52ED-42AE-B8A4-13BE81EB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925A-C568-4D82-89AF-F44EAAEA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3B54-ED09-4B49-808E-BC1042C6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7C0A9-3267-4038-932E-9D4F3939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E9810-BD4F-48D0-9753-FD95A799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E230-66D2-4813-BC1D-7DA22342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0794-3038-4D6C-8CC4-C4B70AF2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B398-800D-48AC-AD4A-080E7C3C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1C476-A4B0-4A29-913F-81AC8F41C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270F0-9D28-41BB-8507-3202324B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88045-551D-4DF0-946B-51A8DE6B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717CC-0265-4686-A5C5-C5FAF8A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82A98-8386-44D5-9A61-993B617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9D507-BF94-4BAC-9B67-FDAC33D5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2987-78E8-4FD2-A5D8-461C3DEB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7655-D2C6-4B83-977A-80FBC387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8F0B-094E-4602-AFD2-3572BA257D3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0405-FE06-444C-A86D-78AEEF356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447A-80B5-40F0-86F1-71EA5BE4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F269-657D-45C3-9429-00FA8547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DB5A-E9DF-4D5C-B9ED-55251872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885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U-Net: Convolutional Networks for Biomedical Image Segmentation </a:t>
            </a:r>
          </a:p>
        </p:txBody>
      </p:sp>
    </p:spTree>
    <p:extLst>
      <p:ext uri="{BB962C8B-B14F-4D97-AF65-F5344CB8AC3E}">
        <p14:creationId xmlns:p14="http://schemas.microsoft.com/office/powerpoint/2010/main" val="383478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21C4-55FD-4840-9C5A-2116B6E4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/>
          <a:lstStyle/>
          <a:p>
            <a:r>
              <a:rPr lang="en-US" dirty="0"/>
              <a:t>Similar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6EF7-C6C7-472B-BDD8-B28AFBD7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527"/>
            <a:ext cx="10515600" cy="4793436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LeCun</a:t>
            </a:r>
            <a:r>
              <a:rPr lang="en-US" i="1" dirty="0"/>
              <a:t> et al. </a:t>
            </a:r>
            <a:r>
              <a:rPr lang="en-US" dirty="0"/>
              <a:t>developed a CNN but it’s efficiency was highly dependent on the available training set</a:t>
            </a:r>
          </a:p>
          <a:p>
            <a:r>
              <a:rPr lang="en-US" i="1" dirty="0" err="1"/>
              <a:t>Krizhevsky</a:t>
            </a:r>
            <a:r>
              <a:rPr lang="en-US" i="1" dirty="0"/>
              <a:t> et al.</a:t>
            </a:r>
            <a:r>
              <a:rPr lang="en-US" dirty="0"/>
              <a:t> developed a NN with 8 layers and millions of parameters and trained with 1 million</a:t>
            </a:r>
          </a:p>
          <a:p>
            <a:r>
              <a:rPr lang="en-US" dirty="0"/>
              <a:t>These papers mostly focused on classification where the output of an image is a single class</a:t>
            </a:r>
          </a:p>
          <a:p>
            <a:r>
              <a:rPr lang="en-US" dirty="0"/>
              <a:t>Cannot work on image localization where each pixel is assigned with a class</a:t>
            </a:r>
          </a:p>
          <a:p>
            <a:r>
              <a:rPr lang="en-US" i="1" dirty="0" err="1"/>
              <a:t>Ciresan</a:t>
            </a:r>
            <a:r>
              <a:rPr lang="en-US" i="1" dirty="0"/>
              <a:t> et al. </a:t>
            </a:r>
            <a:r>
              <a:rPr lang="en-US" dirty="0"/>
              <a:t>predicted class label for each pixel by dividing the image into many local patches and won EM segmentation challenge at ISBI 2012</a:t>
            </a:r>
          </a:p>
          <a:p>
            <a:r>
              <a:rPr lang="en-US" dirty="0"/>
              <a:t>But it was too slow and had accuracy issues</a:t>
            </a:r>
          </a:p>
        </p:txBody>
      </p:sp>
    </p:spTree>
    <p:extLst>
      <p:ext uri="{BB962C8B-B14F-4D97-AF65-F5344CB8AC3E}">
        <p14:creationId xmlns:p14="http://schemas.microsoft.com/office/powerpoint/2010/main" val="16080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D91500-946D-4FFC-B612-78D1EEA3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58" y="1288111"/>
            <a:ext cx="7870683" cy="52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2DFF4E-AE02-48BD-ACA1-DFB95E0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>
            <a:normAutofit fontScale="90000"/>
          </a:bodyPr>
          <a:lstStyle/>
          <a:p>
            <a:r>
              <a:rPr lang="en-US" dirty="0"/>
              <a:t>U-Net : fully connected convolutional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8978B4-60AA-438A-BB88-AA07CC291CEE}"/>
              </a:ext>
            </a:extLst>
          </p:cNvPr>
          <p:cNvSpPr/>
          <p:nvPr/>
        </p:nvSpPr>
        <p:spPr>
          <a:xfrm>
            <a:off x="8666922" y="1550504"/>
            <a:ext cx="278295" cy="2703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F93D9D-A39B-454A-983B-9ED45EA4F5D8}"/>
              </a:ext>
            </a:extLst>
          </p:cNvPr>
          <p:cNvCxnSpPr>
            <a:stCxn id="4" idx="6"/>
          </p:cNvCxnSpPr>
          <p:nvPr/>
        </p:nvCxnSpPr>
        <p:spPr>
          <a:xfrm>
            <a:off x="8945217" y="1685676"/>
            <a:ext cx="238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955AED-1549-4CA8-8659-BFB1F13666CB}"/>
              </a:ext>
            </a:extLst>
          </p:cNvPr>
          <p:cNvSpPr txBox="1"/>
          <p:nvPr/>
        </p:nvSpPr>
        <p:spPr>
          <a:xfrm>
            <a:off x="9151120" y="1550504"/>
            <a:ext cx="194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Foreground and background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F213F9-9028-429B-A114-1D7F5C9774D0}"/>
              </a:ext>
            </a:extLst>
          </p:cNvPr>
          <p:cNvSpPr/>
          <p:nvPr/>
        </p:nvSpPr>
        <p:spPr>
          <a:xfrm>
            <a:off x="2633208" y="1280160"/>
            <a:ext cx="278295" cy="2703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5CB2C6-4B98-44EA-9354-F8B8191CF015}"/>
              </a:ext>
            </a:extLst>
          </p:cNvPr>
          <p:cNvCxnSpPr>
            <a:stCxn id="11" idx="2"/>
          </p:cNvCxnSpPr>
          <p:nvPr/>
        </p:nvCxnSpPr>
        <p:spPr>
          <a:xfrm flipH="1">
            <a:off x="2160658" y="1415332"/>
            <a:ext cx="472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03B59E-DA2D-4336-8C1A-CF1AB1545417}"/>
              </a:ext>
            </a:extLst>
          </p:cNvPr>
          <p:cNvSpPr txBox="1"/>
          <p:nvPr/>
        </p:nvSpPr>
        <p:spPr>
          <a:xfrm>
            <a:off x="715617" y="1265582"/>
            <a:ext cx="1477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channel input</a:t>
            </a:r>
          </a:p>
        </p:txBody>
      </p:sp>
    </p:spTree>
    <p:extLst>
      <p:ext uri="{BB962C8B-B14F-4D97-AF65-F5344CB8AC3E}">
        <p14:creationId xmlns:p14="http://schemas.microsoft.com/office/powerpoint/2010/main" val="420389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C61B92-4243-4BF6-B95F-B63D83C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>
            <a:normAutofit/>
          </a:bodyPr>
          <a:lstStyle/>
          <a:p>
            <a:r>
              <a:rPr lang="en-US" dirty="0"/>
              <a:t>Some facts: No Padding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F8F25-5E30-4CAE-8E08-A0FF2803DE24}"/>
              </a:ext>
            </a:extLst>
          </p:cNvPr>
          <p:cNvSpPr txBox="1"/>
          <p:nvPr/>
        </p:nvSpPr>
        <p:spPr>
          <a:xfrm>
            <a:off x="3430662" y="1569139"/>
            <a:ext cx="37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Extrapolation using mirroring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19E124-5BC4-4CAE-AC48-FC4E6476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10" y="1900522"/>
            <a:ext cx="6596626" cy="33970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3AE1EC-1999-4738-9CDC-10AE9335D33F}"/>
              </a:ext>
            </a:extLst>
          </p:cNvPr>
          <p:cNvCxnSpPr>
            <a:cxnSpLocks/>
          </p:cNvCxnSpPr>
          <p:nvPr/>
        </p:nvCxnSpPr>
        <p:spPr>
          <a:xfrm>
            <a:off x="3640420" y="2408464"/>
            <a:ext cx="0" cy="187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102B53-1F9F-4EAB-9300-321F69EC0DBD}"/>
              </a:ext>
            </a:extLst>
          </p:cNvPr>
          <p:cNvCxnSpPr>
            <a:cxnSpLocks/>
          </p:cNvCxnSpPr>
          <p:nvPr/>
        </p:nvCxnSpPr>
        <p:spPr>
          <a:xfrm>
            <a:off x="3767641" y="2221893"/>
            <a:ext cx="2083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FA1DF9-4893-4B77-B8C9-1CE745A28B12}"/>
              </a:ext>
            </a:extLst>
          </p:cNvPr>
          <p:cNvCxnSpPr>
            <a:cxnSpLocks/>
          </p:cNvCxnSpPr>
          <p:nvPr/>
        </p:nvCxnSpPr>
        <p:spPr>
          <a:xfrm>
            <a:off x="3886910" y="1920654"/>
            <a:ext cx="0" cy="301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F56914-E368-4801-8D14-2E05B468E949}"/>
              </a:ext>
            </a:extLst>
          </p:cNvPr>
          <p:cNvCxnSpPr>
            <a:cxnSpLocks/>
          </p:cNvCxnSpPr>
          <p:nvPr/>
        </p:nvCxnSpPr>
        <p:spPr>
          <a:xfrm>
            <a:off x="3330319" y="2480310"/>
            <a:ext cx="310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5295C-853C-4608-B8A2-DBC5D88E24ED}"/>
              </a:ext>
            </a:extLst>
          </p:cNvPr>
          <p:cNvCxnSpPr>
            <a:cxnSpLocks/>
          </p:cNvCxnSpPr>
          <p:nvPr/>
        </p:nvCxnSpPr>
        <p:spPr>
          <a:xfrm flipV="1">
            <a:off x="3330319" y="1715856"/>
            <a:ext cx="0" cy="7644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F6669-D4D2-4310-80A3-283925E83007}"/>
              </a:ext>
            </a:extLst>
          </p:cNvPr>
          <p:cNvCxnSpPr>
            <a:cxnSpLocks/>
          </p:cNvCxnSpPr>
          <p:nvPr/>
        </p:nvCxnSpPr>
        <p:spPr>
          <a:xfrm>
            <a:off x="3330319" y="1715856"/>
            <a:ext cx="1003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5-463 Fall 2007: Final Project">
            <a:extLst>
              <a:ext uri="{FF2B5EF4-FFF2-40B4-BE49-F238E27FC236}">
                <a16:creationId xmlns:a16="http://schemas.microsoft.com/office/drawing/2014/main" id="{61B6B632-9468-46F8-B4B1-CC72FB983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42" y="209073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248C8C-880C-4C65-9AE6-660E9FBF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>
            <a:noAutofit/>
          </a:bodyPr>
          <a:lstStyle/>
          <a:p>
            <a:r>
              <a:rPr lang="en-US" sz="3600" dirty="0"/>
              <a:t>Some facts: Image augmentation by elastic deformation</a:t>
            </a:r>
          </a:p>
        </p:txBody>
      </p:sp>
      <p:pic>
        <p:nvPicPr>
          <p:cNvPr id="1026" name="Picture 2" descr="Envelope Deformation">
            <a:extLst>
              <a:ext uri="{FF2B5EF4-FFF2-40B4-BE49-F238E27FC236}">
                <a16:creationId xmlns:a16="http://schemas.microsoft.com/office/drawing/2014/main" id="{43BFAC82-B69B-45AE-8C2E-5A97F5EBA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2737077"/>
            <a:ext cx="48768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246FF2-E1B4-44AB-B09C-B08A2A81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31" y="1096738"/>
            <a:ext cx="6286841" cy="27535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081199-CB24-4A6E-AAE8-EF0EE135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F2DBC-11B5-4C53-821F-CA10713D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90" y="3787640"/>
            <a:ext cx="6724820" cy="27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D1A-69EF-4185-99CA-6266D871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of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6ECA-D0F7-4C56-8197-859D3C5C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very few training images</a:t>
            </a:r>
          </a:p>
          <a:p>
            <a:r>
              <a:rPr lang="en-US" dirty="0"/>
              <a:t>Yields more precise segmentation</a:t>
            </a:r>
          </a:p>
          <a:p>
            <a:r>
              <a:rPr lang="en-US" dirty="0"/>
              <a:t>Segmentation of a 512*512 image takes less than a second</a:t>
            </a:r>
          </a:p>
          <a:p>
            <a:r>
              <a:rPr lang="en-US" dirty="0"/>
              <a:t>Won the ISBI cell tracking challenge 2015 by a large margin</a:t>
            </a:r>
          </a:p>
          <a:p>
            <a:r>
              <a:rPr lang="en-US" dirty="0"/>
              <a:t>Customized and used in other applications</a:t>
            </a:r>
          </a:p>
          <a:p>
            <a:r>
              <a:rPr lang="en-US" dirty="0"/>
              <a:t>Cited more than 20,500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1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70B17-099C-4CFB-BCD9-09DA5EE6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61" y="983797"/>
            <a:ext cx="6166077" cy="256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289B8-CECF-46D0-9394-215F5673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4" y="3844771"/>
            <a:ext cx="5619750" cy="18383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6486BC-070E-48C5-8BC0-F21EA0F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97736" cy="80980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3313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185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U-Net: Convolutional Networks for Biomedical Image Segmentation </vt:lpstr>
      <vt:lpstr>Similar Tasks</vt:lpstr>
      <vt:lpstr>U-Net : fully connected convolutional network</vt:lpstr>
      <vt:lpstr>Some facts: No Padding</vt:lpstr>
      <vt:lpstr>Some facts: Image augmentation by elastic deformation</vt:lpstr>
      <vt:lpstr>Demonstration</vt:lpstr>
      <vt:lpstr>Success of U-Net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</dc:title>
  <dc:creator>Asiful Arefeen</dc:creator>
  <cp:lastModifiedBy>Asiful Arefeen</cp:lastModifiedBy>
  <cp:revision>23</cp:revision>
  <dcterms:created xsi:type="dcterms:W3CDTF">2020-12-06T18:20:19Z</dcterms:created>
  <dcterms:modified xsi:type="dcterms:W3CDTF">2020-12-10T07:45:57Z</dcterms:modified>
</cp:coreProperties>
</file>