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1" d="100"/>
          <a:sy n="81" d="100"/>
        </p:scale>
        <p:origin x="58"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34AE8-CB4B-47C9-A709-B2903E32A3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CFDE3B-E203-4BB2-BC8E-66603F7C9D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87E07D-3EC9-4ECB-810C-A84564B3F310}"/>
              </a:ext>
            </a:extLst>
          </p:cNvPr>
          <p:cNvSpPr>
            <a:spLocks noGrp="1"/>
          </p:cNvSpPr>
          <p:nvPr>
            <p:ph type="dt" sz="half" idx="10"/>
          </p:nvPr>
        </p:nvSpPr>
        <p:spPr/>
        <p:txBody>
          <a:bodyPr/>
          <a:lstStyle/>
          <a:p>
            <a:fld id="{697647A3-35B1-4EB2-89D2-91CE93BEBB0B}" type="datetimeFigureOut">
              <a:rPr lang="en-US" smtClean="0"/>
              <a:t>11/22/2023</a:t>
            </a:fld>
            <a:endParaRPr lang="en-US"/>
          </a:p>
        </p:txBody>
      </p:sp>
      <p:sp>
        <p:nvSpPr>
          <p:cNvPr id="5" name="Footer Placeholder 4">
            <a:extLst>
              <a:ext uri="{FF2B5EF4-FFF2-40B4-BE49-F238E27FC236}">
                <a16:creationId xmlns:a16="http://schemas.microsoft.com/office/drawing/2014/main" id="{67274565-AA0B-46F0-B71A-25CD6D2A3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CF932-1E83-4E99-94B6-F1F360024165}"/>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73618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905B-F017-471A-8679-E6D0D8CA92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8D75AC-24B2-49F1-8AE3-E289A16337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BFA238-7D9F-4725-8F3E-341867172862}"/>
              </a:ext>
            </a:extLst>
          </p:cNvPr>
          <p:cNvSpPr>
            <a:spLocks noGrp="1"/>
          </p:cNvSpPr>
          <p:nvPr>
            <p:ph type="dt" sz="half" idx="10"/>
          </p:nvPr>
        </p:nvSpPr>
        <p:spPr/>
        <p:txBody>
          <a:bodyPr/>
          <a:lstStyle/>
          <a:p>
            <a:fld id="{697647A3-35B1-4EB2-89D2-91CE93BEBB0B}" type="datetimeFigureOut">
              <a:rPr lang="en-US" smtClean="0"/>
              <a:t>11/22/2023</a:t>
            </a:fld>
            <a:endParaRPr lang="en-US"/>
          </a:p>
        </p:txBody>
      </p:sp>
      <p:sp>
        <p:nvSpPr>
          <p:cNvPr id="5" name="Footer Placeholder 4">
            <a:extLst>
              <a:ext uri="{FF2B5EF4-FFF2-40B4-BE49-F238E27FC236}">
                <a16:creationId xmlns:a16="http://schemas.microsoft.com/office/drawing/2014/main" id="{6EF170FB-DC6B-474B-91AA-CB6587099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9F5D6-EFCD-41F8-8888-CC26D5009006}"/>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3625850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F1F68B-5D09-4D36-9CBA-43D416E492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C3B3D2-023E-40E2-AD18-E199C371AF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8C1D2-3928-44D0-A70C-243848D12A3A}"/>
              </a:ext>
            </a:extLst>
          </p:cNvPr>
          <p:cNvSpPr>
            <a:spLocks noGrp="1"/>
          </p:cNvSpPr>
          <p:nvPr>
            <p:ph type="dt" sz="half" idx="10"/>
          </p:nvPr>
        </p:nvSpPr>
        <p:spPr/>
        <p:txBody>
          <a:bodyPr/>
          <a:lstStyle/>
          <a:p>
            <a:fld id="{697647A3-35B1-4EB2-89D2-91CE93BEBB0B}" type="datetimeFigureOut">
              <a:rPr lang="en-US" smtClean="0"/>
              <a:t>11/22/2023</a:t>
            </a:fld>
            <a:endParaRPr lang="en-US"/>
          </a:p>
        </p:txBody>
      </p:sp>
      <p:sp>
        <p:nvSpPr>
          <p:cNvPr id="5" name="Footer Placeholder 4">
            <a:extLst>
              <a:ext uri="{FF2B5EF4-FFF2-40B4-BE49-F238E27FC236}">
                <a16:creationId xmlns:a16="http://schemas.microsoft.com/office/drawing/2014/main" id="{62A414BD-6147-4932-8DBF-EDB3088BB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D25DD-9E34-470E-926B-774BF2BEDF90}"/>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298986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C4127-0AD7-4162-8645-A0EF52162C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AF59C5-E6C8-4288-B737-48352F523B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5413D-6138-4F4A-98E8-C64D0F370E61}"/>
              </a:ext>
            </a:extLst>
          </p:cNvPr>
          <p:cNvSpPr>
            <a:spLocks noGrp="1"/>
          </p:cNvSpPr>
          <p:nvPr>
            <p:ph type="dt" sz="half" idx="10"/>
          </p:nvPr>
        </p:nvSpPr>
        <p:spPr/>
        <p:txBody>
          <a:bodyPr/>
          <a:lstStyle/>
          <a:p>
            <a:fld id="{697647A3-35B1-4EB2-89D2-91CE93BEBB0B}" type="datetimeFigureOut">
              <a:rPr lang="en-US" smtClean="0"/>
              <a:t>11/22/2023</a:t>
            </a:fld>
            <a:endParaRPr lang="en-US"/>
          </a:p>
        </p:txBody>
      </p:sp>
      <p:sp>
        <p:nvSpPr>
          <p:cNvPr id="5" name="Footer Placeholder 4">
            <a:extLst>
              <a:ext uri="{FF2B5EF4-FFF2-40B4-BE49-F238E27FC236}">
                <a16:creationId xmlns:a16="http://schemas.microsoft.com/office/drawing/2014/main" id="{D0E01AA8-4A6C-4204-8B57-5D50BBA0C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38778-6C3F-4F46-BD95-F65B1AC225A4}"/>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121073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4FC9-9113-4A7D-A3AA-231B2FC0B5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5E57D9-B575-4E92-97AC-E7703FAD7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CB9D9C8-85CD-45D2-A8B3-B90774857CB3}"/>
              </a:ext>
            </a:extLst>
          </p:cNvPr>
          <p:cNvSpPr>
            <a:spLocks noGrp="1"/>
          </p:cNvSpPr>
          <p:nvPr>
            <p:ph type="dt" sz="half" idx="10"/>
          </p:nvPr>
        </p:nvSpPr>
        <p:spPr/>
        <p:txBody>
          <a:bodyPr/>
          <a:lstStyle/>
          <a:p>
            <a:fld id="{697647A3-35B1-4EB2-89D2-91CE93BEBB0B}" type="datetimeFigureOut">
              <a:rPr lang="en-US" smtClean="0"/>
              <a:t>11/22/2023</a:t>
            </a:fld>
            <a:endParaRPr lang="en-US"/>
          </a:p>
        </p:txBody>
      </p:sp>
      <p:sp>
        <p:nvSpPr>
          <p:cNvPr id="5" name="Footer Placeholder 4">
            <a:extLst>
              <a:ext uri="{FF2B5EF4-FFF2-40B4-BE49-F238E27FC236}">
                <a16:creationId xmlns:a16="http://schemas.microsoft.com/office/drawing/2014/main" id="{15521546-5945-47DD-A338-6838CFE0A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A1C08-B6CA-4DA9-9426-5FC83D71907B}"/>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4034857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8BE3-C968-4AED-AA29-B6E8FB5959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CCD2B9-F31B-43B6-87D1-68D1E422B5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D6E62B-B456-44CC-A147-02AF6B5202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629892-B063-4741-9F60-89D76F6C0A61}"/>
              </a:ext>
            </a:extLst>
          </p:cNvPr>
          <p:cNvSpPr>
            <a:spLocks noGrp="1"/>
          </p:cNvSpPr>
          <p:nvPr>
            <p:ph type="dt" sz="half" idx="10"/>
          </p:nvPr>
        </p:nvSpPr>
        <p:spPr/>
        <p:txBody>
          <a:bodyPr/>
          <a:lstStyle/>
          <a:p>
            <a:fld id="{697647A3-35B1-4EB2-89D2-91CE93BEBB0B}" type="datetimeFigureOut">
              <a:rPr lang="en-US" smtClean="0"/>
              <a:t>11/22/2023</a:t>
            </a:fld>
            <a:endParaRPr lang="en-US"/>
          </a:p>
        </p:txBody>
      </p:sp>
      <p:sp>
        <p:nvSpPr>
          <p:cNvPr id="6" name="Footer Placeholder 5">
            <a:extLst>
              <a:ext uri="{FF2B5EF4-FFF2-40B4-BE49-F238E27FC236}">
                <a16:creationId xmlns:a16="http://schemas.microsoft.com/office/drawing/2014/main" id="{2E179A47-4358-4487-A709-0AF4B54E77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65417-6A76-42D1-A28D-D5FF726C54AA}"/>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51149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C2A6-9E7A-42B3-BB62-4B570293D7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8AF965-977C-4E9F-BCF2-1269D9461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42619E-67D7-445F-BBB0-16F7EF0B0B6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052731-0D6B-4C34-B1BE-A52E443CCA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AA1F16-654A-4D64-9B75-72BA7383AF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4B20B3-D5E0-4776-8941-4A31C93B6813}"/>
              </a:ext>
            </a:extLst>
          </p:cNvPr>
          <p:cNvSpPr>
            <a:spLocks noGrp="1"/>
          </p:cNvSpPr>
          <p:nvPr>
            <p:ph type="dt" sz="half" idx="10"/>
          </p:nvPr>
        </p:nvSpPr>
        <p:spPr/>
        <p:txBody>
          <a:bodyPr/>
          <a:lstStyle/>
          <a:p>
            <a:fld id="{697647A3-35B1-4EB2-89D2-91CE93BEBB0B}" type="datetimeFigureOut">
              <a:rPr lang="en-US" smtClean="0"/>
              <a:t>11/22/2023</a:t>
            </a:fld>
            <a:endParaRPr lang="en-US"/>
          </a:p>
        </p:txBody>
      </p:sp>
      <p:sp>
        <p:nvSpPr>
          <p:cNvPr id="8" name="Footer Placeholder 7">
            <a:extLst>
              <a:ext uri="{FF2B5EF4-FFF2-40B4-BE49-F238E27FC236}">
                <a16:creationId xmlns:a16="http://schemas.microsoft.com/office/drawing/2014/main" id="{AC614EA7-CE97-4D47-AF83-689E34AD91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EFC0B2-B7C3-4BBC-A7CC-D781D23FDFD3}"/>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1312668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4D32-00EA-464C-A786-AA2E658C77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D4BFFE-0D26-4531-B1D6-5A3822956B3F}"/>
              </a:ext>
            </a:extLst>
          </p:cNvPr>
          <p:cNvSpPr>
            <a:spLocks noGrp="1"/>
          </p:cNvSpPr>
          <p:nvPr>
            <p:ph type="dt" sz="half" idx="10"/>
          </p:nvPr>
        </p:nvSpPr>
        <p:spPr/>
        <p:txBody>
          <a:bodyPr/>
          <a:lstStyle/>
          <a:p>
            <a:fld id="{697647A3-35B1-4EB2-89D2-91CE93BEBB0B}" type="datetimeFigureOut">
              <a:rPr lang="en-US" smtClean="0"/>
              <a:t>11/22/2023</a:t>
            </a:fld>
            <a:endParaRPr lang="en-US"/>
          </a:p>
        </p:txBody>
      </p:sp>
      <p:sp>
        <p:nvSpPr>
          <p:cNvPr id="4" name="Footer Placeholder 3">
            <a:extLst>
              <a:ext uri="{FF2B5EF4-FFF2-40B4-BE49-F238E27FC236}">
                <a16:creationId xmlns:a16="http://schemas.microsoft.com/office/drawing/2014/main" id="{89E7C25A-BB28-44AE-8247-EA9CCFBAEF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279ABB-A031-4D83-A9C9-651BF658BBFB}"/>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20801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8B878A-CF00-4547-948A-9CA7F560C7DE}"/>
              </a:ext>
            </a:extLst>
          </p:cNvPr>
          <p:cNvSpPr>
            <a:spLocks noGrp="1"/>
          </p:cNvSpPr>
          <p:nvPr>
            <p:ph type="dt" sz="half" idx="10"/>
          </p:nvPr>
        </p:nvSpPr>
        <p:spPr/>
        <p:txBody>
          <a:bodyPr/>
          <a:lstStyle/>
          <a:p>
            <a:fld id="{697647A3-35B1-4EB2-89D2-91CE93BEBB0B}" type="datetimeFigureOut">
              <a:rPr lang="en-US" smtClean="0"/>
              <a:t>11/22/2023</a:t>
            </a:fld>
            <a:endParaRPr lang="en-US"/>
          </a:p>
        </p:txBody>
      </p:sp>
      <p:sp>
        <p:nvSpPr>
          <p:cNvPr id="3" name="Footer Placeholder 2">
            <a:extLst>
              <a:ext uri="{FF2B5EF4-FFF2-40B4-BE49-F238E27FC236}">
                <a16:creationId xmlns:a16="http://schemas.microsoft.com/office/drawing/2014/main" id="{211AC891-D31D-493F-A69F-2F2F9738E1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B11039-A6C0-4707-AAC5-39FD332211DF}"/>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125899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D170-1E36-4E82-BDFA-A14DA67E9C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4EE7FD-B192-4396-AF95-4D5502CD6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0DF6C4-8EAC-4CEB-BD94-3AAD26391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904B2A-8A4F-482A-91B5-CCD97E6ECD1C}"/>
              </a:ext>
            </a:extLst>
          </p:cNvPr>
          <p:cNvSpPr>
            <a:spLocks noGrp="1"/>
          </p:cNvSpPr>
          <p:nvPr>
            <p:ph type="dt" sz="half" idx="10"/>
          </p:nvPr>
        </p:nvSpPr>
        <p:spPr/>
        <p:txBody>
          <a:bodyPr/>
          <a:lstStyle/>
          <a:p>
            <a:fld id="{697647A3-35B1-4EB2-89D2-91CE93BEBB0B}" type="datetimeFigureOut">
              <a:rPr lang="en-US" smtClean="0"/>
              <a:t>11/22/2023</a:t>
            </a:fld>
            <a:endParaRPr lang="en-US"/>
          </a:p>
        </p:txBody>
      </p:sp>
      <p:sp>
        <p:nvSpPr>
          <p:cNvPr id="6" name="Footer Placeholder 5">
            <a:extLst>
              <a:ext uri="{FF2B5EF4-FFF2-40B4-BE49-F238E27FC236}">
                <a16:creationId xmlns:a16="http://schemas.microsoft.com/office/drawing/2014/main" id="{BB93CB97-BC0C-488F-B5C5-F7251463AD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7C42E7-C4C6-4B76-BB89-455094365D24}"/>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4086616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FC19-35A9-45D6-86CC-7300ADA68E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3F0FED-0CED-46F0-BC7E-A4982C195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9D9D1B-4131-45B8-99CB-4654629D1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B3081B-A42D-415B-8F57-E2EDB996EB4C}"/>
              </a:ext>
            </a:extLst>
          </p:cNvPr>
          <p:cNvSpPr>
            <a:spLocks noGrp="1"/>
          </p:cNvSpPr>
          <p:nvPr>
            <p:ph type="dt" sz="half" idx="10"/>
          </p:nvPr>
        </p:nvSpPr>
        <p:spPr/>
        <p:txBody>
          <a:bodyPr/>
          <a:lstStyle/>
          <a:p>
            <a:fld id="{697647A3-35B1-4EB2-89D2-91CE93BEBB0B}" type="datetimeFigureOut">
              <a:rPr lang="en-US" smtClean="0"/>
              <a:t>11/22/2023</a:t>
            </a:fld>
            <a:endParaRPr lang="en-US"/>
          </a:p>
        </p:txBody>
      </p:sp>
      <p:sp>
        <p:nvSpPr>
          <p:cNvPr id="6" name="Footer Placeholder 5">
            <a:extLst>
              <a:ext uri="{FF2B5EF4-FFF2-40B4-BE49-F238E27FC236}">
                <a16:creationId xmlns:a16="http://schemas.microsoft.com/office/drawing/2014/main" id="{63C68555-AF68-4C17-8C90-438B947B8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E541A-CF02-479A-9E2E-D98E900C0016}"/>
              </a:ext>
            </a:extLst>
          </p:cNvPr>
          <p:cNvSpPr>
            <a:spLocks noGrp="1"/>
          </p:cNvSpPr>
          <p:nvPr>
            <p:ph type="sldNum" sz="quarter" idx="12"/>
          </p:nvPr>
        </p:nvSpPr>
        <p:spPr/>
        <p:txBody>
          <a:bodyPr/>
          <a:lstStyle/>
          <a:p>
            <a:fld id="{1826A40B-D783-461D-96B3-6DBE4C641A9F}" type="slidenum">
              <a:rPr lang="en-US" smtClean="0"/>
              <a:t>‹#›</a:t>
            </a:fld>
            <a:endParaRPr lang="en-US"/>
          </a:p>
        </p:txBody>
      </p:sp>
    </p:spTree>
    <p:extLst>
      <p:ext uri="{BB962C8B-B14F-4D97-AF65-F5344CB8AC3E}">
        <p14:creationId xmlns:p14="http://schemas.microsoft.com/office/powerpoint/2010/main" val="123351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3FACF1-09E6-4336-9F29-02E851E85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9F4DEF-A925-4C43-82B7-64DEE8780D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6F03E1-00F4-4E87-AA3E-8C0AF0FBE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647A3-35B1-4EB2-89D2-91CE93BEBB0B}" type="datetimeFigureOut">
              <a:rPr lang="en-US" smtClean="0"/>
              <a:t>11/22/2023</a:t>
            </a:fld>
            <a:endParaRPr lang="en-US"/>
          </a:p>
        </p:txBody>
      </p:sp>
      <p:sp>
        <p:nvSpPr>
          <p:cNvPr id="5" name="Footer Placeholder 4">
            <a:extLst>
              <a:ext uri="{FF2B5EF4-FFF2-40B4-BE49-F238E27FC236}">
                <a16:creationId xmlns:a16="http://schemas.microsoft.com/office/drawing/2014/main" id="{A29A1700-E042-490C-B12B-ED0FACD3AE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BD19E9-3F11-4D35-B71A-B08EE15CA8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6A40B-D783-461D-96B3-6DBE4C641A9F}" type="slidenum">
              <a:rPr lang="en-US" smtClean="0"/>
              <a:t>‹#›</a:t>
            </a:fld>
            <a:endParaRPr lang="en-US"/>
          </a:p>
        </p:txBody>
      </p:sp>
    </p:spTree>
    <p:extLst>
      <p:ext uri="{BB962C8B-B14F-4D97-AF65-F5344CB8AC3E}">
        <p14:creationId xmlns:p14="http://schemas.microsoft.com/office/powerpoint/2010/main" val="392965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1F9F5-63F7-4789-9396-CD8B6A887357}"/>
              </a:ext>
            </a:extLst>
          </p:cNvPr>
          <p:cNvSpPr>
            <a:spLocks noGrp="1"/>
          </p:cNvSpPr>
          <p:nvPr>
            <p:ph type="ctrTitle"/>
          </p:nvPr>
        </p:nvSpPr>
        <p:spPr>
          <a:xfrm>
            <a:off x="406842" y="1041400"/>
            <a:ext cx="11378315" cy="1391557"/>
          </a:xfrm>
        </p:spPr>
        <p:txBody>
          <a:bodyPr>
            <a:noAutofit/>
          </a:bodyPr>
          <a:lstStyle/>
          <a:p>
            <a:r>
              <a:rPr lang="en-US" sz="4800" dirty="0"/>
              <a:t>Counterfactual Diagnosis</a:t>
            </a:r>
          </a:p>
        </p:txBody>
      </p:sp>
      <p:sp>
        <p:nvSpPr>
          <p:cNvPr id="3" name="Subtitle 2">
            <a:extLst>
              <a:ext uri="{FF2B5EF4-FFF2-40B4-BE49-F238E27FC236}">
                <a16:creationId xmlns:a16="http://schemas.microsoft.com/office/drawing/2014/main" id="{8B88E751-92AD-453D-9154-FE67AAF912CA}"/>
              </a:ext>
            </a:extLst>
          </p:cNvPr>
          <p:cNvSpPr>
            <a:spLocks noGrp="1"/>
          </p:cNvSpPr>
          <p:nvPr>
            <p:ph type="subTitle" idx="1"/>
          </p:nvPr>
        </p:nvSpPr>
        <p:spPr>
          <a:xfrm>
            <a:off x="1524000" y="3602038"/>
            <a:ext cx="9144000" cy="1924119"/>
          </a:xfrm>
        </p:spPr>
        <p:txBody>
          <a:bodyPr>
            <a:normAutofit lnSpcReduction="10000"/>
          </a:bodyPr>
          <a:lstStyle/>
          <a:p>
            <a:r>
              <a:rPr lang="en-US" dirty="0"/>
              <a:t>Jonathan G. Richens, </a:t>
            </a:r>
            <a:r>
              <a:rPr lang="en-US" dirty="0" err="1"/>
              <a:t>Ciar´an</a:t>
            </a:r>
            <a:r>
              <a:rPr lang="en-US" dirty="0"/>
              <a:t> M. Lee, and Saurabh Johri</a:t>
            </a:r>
            <a:br>
              <a:rPr lang="en-US" dirty="0"/>
            </a:br>
            <a:endParaRPr lang="en-US" dirty="0"/>
          </a:p>
          <a:p>
            <a:r>
              <a:rPr lang="en-US" i="1" dirty="0"/>
              <a:t>Babylon Health, London, United Kingdom</a:t>
            </a:r>
          </a:p>
          <a:p>
            <a:r>
              <a:rPr lang="en-US" i="1" dirty="0"/>
              <a:t>University College London, United Kingdom</a:t>
            </a:r>
            <a:r>
              <a:rPr lang="en-US" dirty="0"/>
              <a:t> </a:t>
            </a:r>
            <a:br>
              <a:rPr lang="en-US" dirty="0"/>
            </a:br>
            <a:endParaRPr lang="en-US" dirty="0">
              <a:latin typeface="+mj-lt"/>
            </a:endParaRPr>
          </a:p>
        </p:txBody>
      </p:sp>
    </p:spTree>
    <p:extLst>
      <p:ext uri="{BB962C8B-B14F-4D97-AF65-F5344CB8AC3E}">
        <p14:creationId xmlns:p14="http://schemas.microsoft.com/office/powerpoint/2010/main" val="756246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CD8775-BEFF-4C90-A1D4-8258E5B2D0F0}"/>
              </a:ext>
            </a:extLst>
          </p:cNvPr>
          <p:cNvSpPr txBox="1">
            <a:spLocks/>
          </p:cNvSpPr>
          <p:nvPr/>
        </p:nvSpPr>
        <p:spPr>
          <a:xfrm>
            <a:off x="838200" y="365126"/>
            <a:ext cx="10515600" cy="105815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Results - </a:t>
            </a:r>
            <a:r>
              <a:rPr lang="en-US" sz="4400" dirty="0">
                <a:solidFill>
                  <a:srgbClr val="000000"/>
                </a:solidFill>
              </a:rPr>
              <a:t>Diagnostic model and datasets</a:t>
            </a:r>
            <a:r>
              <a:rPr lang="en-US" sz="4400" dirty="0"/>
              <a:t> </a:t>
            </a:r>
          </a:p>
        </p:txBody>
      </p:sp>
      <p:sp>
        <p:nvSpPr>
          <p:cNvPr id="7" name="Content Placeholder 2">
            <a:extLst>
              <a:ext uri="{FF2B5EF4-FFF2-40B4-BE49-F238E27FC236}">
                <a16:creationId xmlns:a16="http://schemas.microsoft.com/office/drawing/2014/main" id="{1B397E07-D2B6-4848-80FB-009B8E34BAE3}"/>
              </a:ext>
            </a:extLst>
          </p:cNvPr>
          <p:cNvSpPr txBox="1">
            <a:spLocks/>
          </p:cNvSpPr>
          <p:nvPr/>
        </p:nvSpPr>
        <p:spPr>
          <a:xfrm>
            <a:off x="838200" y="1825624"/>
            <a:ext cx="10515600" cy="50323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0000"/>
              </a:lnSpc>
              <a:buFont typeface="Arial" panose="020B0604020202020204" pitchFamily="34" charset="0"/>
              <a:buChar char="•"/>
            </a:pPr>
            <a:r>
              <a:rPr lang="en-US" dirty="0">
                <a:latin typeface="+mj-lt"/>
              </a:rPr>
              <a:t>A key limitation of this approach is the difficulty in defining the ground truth diagnosis, where diagnostic errors result in mislabeled data. </a:t>
            </a:r>
          </a:p>
          <a:p>
            <a:pPr algn="just">
              <a:lnSpc>
                <a:spcPct val="100000"/>
              </a:lnSpc>
            </a:pPr>
            <a:endParaRPr lang="en-US" dirty="0">
              <a:latin typeface="+mj-lt"/>
            </a:endParaRPr>
          </a:p>
          <a:p>
            <a:pPr marL="342900" indent="-342900" algn="just">
              <a:lnSpc>
                <a:spcPct val="100000"/>
              </a:lnSpc>
              <a:buFont typeface="Arial" panose="020B0604020202020204" pitchFamily="34" charset="0"/>
              <a:buChar char="•"/>
            </a:pPr>
            <a:r>
              <a:rPr lang="en-US" dirty="0">
                <a:latin typeface="+mj-lt"/>
              </a:rPr>
              <a:t>A test set of 1671 clinical vignettes, generated by a separate panel of doctors qualified at least to the level of general practitioner</a:t>
            </a:r>
          </a:p>
          <a:p>
            <a:pPr algn="just">
              <a:lnSpc>
                <a:spcPct val="100000"/>
              </a:lnSpc>
            </a:pPr>
            <a:endParaRPr lang="en-US" dirty="0">
              <a:latin typeface="+mj-lt"/>
            </a:endParaRPr>
          </a:p>
          <a:p>
            <a:pPr marL="342900" indent="-342900" algn="just">
              <a:lnSpc>
                <a:spcPct val="100000"/>
              </a:lnSpc>
              <a:buFont typeface="Arial" panose="020B0604020202020204" pitchFamily="34" charset="0"/>
              <a:buChar char="•"/>
            </a:pPr>
            <a:r>
              <a:rPr lang="en-US" dirty="0">
                <a:latin typeface="+mj-lt"/>
              </a:rPr>
              <a:t>In all experiments the counterfactual and associative algorithms use identical disease models to ensure that any difference in diagnostic accuracy is due to the ranking query used. The disease model used is a three layer noisy-OR diagnostic BN .</a:t>
            </a:r>
          </a:p>
          <a:p>
            <a:pPr algn="just">
              <a:lnSpc>
                <a:spcPct val="100000"/>
              </a:lnSpc>
            </a:pPr>
            <a:br>
              <a:rPr lang="en-US" dirty="0">
                <a:latin typeface="+mj-lt"/>
              </a:rPr>
            </a:br>
            <a:endParaRPr lang="en-US" dirty="0">
              <a:latin typeface="+mj-lt"/>
            </a:endParaRPr>
          </a:p>
          <a:p>
            <a:pPr algn="just">
              <a:lnSpc>
                <a:spcPct val="100000"/>
              </a:lnSpc>
            </a:pPr>
            <a:r>
              <a:rPr lang="en-US" dirty="0">
                <a:latin typeface="+mj-lt"/>
              </a:rPr>
              <a:t> </a:t>
            </a:r>
            <a:br>
              <a:rPr lang="en-US" dirty="0">
                <a:latin typeface="+mj-lt"/>
              </a:rPr>
            </a:br>
            <a:endParaRPr lang="en-US" i="1" dirty="0">
              <a:latin typeface="+mj-lt"/>
            </a:endParaRPr>
          </a:p>
          <a:p>
            <a:pPr algn="just">
              <a:lnSpc>
                <a:spcPct val="100000"/>
              </a:lnSpc>
            </a:pPr>
            <a:r>
              <a:rPr lang="en-US" dirty="0">
                <a:latin typeface="+mj-lt"/>
              </a:rPr>
              <a:t> </a:t>
            </a:r>
            <a:br>
              <a:rPr lang="en-US" dirty="0">
                <a:latin typeface="+mj-lt"/>
              </a:rPr>
            </a:br>
            <a:r>
              <a:rPr lang="en-US" b="1" dirty="0">
                <a:latin typeface="+mj-lt"/>
              </a:rPr>
              <a:t> </a:t>
            </a:r>
            <a:endParaRPr lang="en-US" dirty="0">
              <a:latin typeface="+mj-lt"/>
            </a:endParaRPr>
          </a:p>
        </p:txBody>
      </p:sp>
    </p:spTree>
    <p:extLst>
      <p:ext uri="{BB962C8B-B14F-4D97-AF65-F5344CB8AC3E}">
        <p14:creationId xmlns:p14="http://schemas.microsoft.com/office/powerpoint/2010/main" val="315111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CD8775-BEFF-4C90-A1D4-8258E5B2D0F0}"/>
              </a:ext>
            </a:extLst>
          </p:cNvPr>
          <p:cNvSpPr txBox="1">
            <a:spLocks/>
          </p:cNvSpPr>
          <p:nvPr/>
        </p:nvSpPr>
        <p:spPr>
          <a:xfrm>
            <a:off x="838200" y="148308"/>
            <a:ext cx="10515600" cy="52099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400" dirty="0"/>
              <a:t>Results – </a:t>
            </a:r>
            <a:r>
              <a:rPr lang="en-US" sz="3400" dirty="0">
                <a:solidFill>
                  <a:srgbClr val="000000"/>
                </a:solidFill>
              </a:rPr>
              <a:t>Counterfactual </a:t>
            </a:r>
            <a:r>
              <a:rPr lang="en-US" sz="3400" dirty="0" err="1">
                <a:solidFill>
                  <a:srgbClr val="000000"/>
                </a:solidFill>
              </a:rPr>
              <a:t>v.s</a:t>
            </a:r>
            <a:r>
              <a:rPr lang="en-US" sz="3400" dirty="0">
                <a:solidFill>
                  <a:srgbClr val="000000"/>
                </a:solidFill>
              </a:rPr>
              <a:t>. </a:t>
            </a:r>
            <a:r>
              <a:rPr lang="en-US" sz="3400" dirty="0"/>
              <a:t>associative ranking </a:t>
            </a:r>
          </a:p>
        </p:txBody>
      </p:sp>
      <p:sp>
        <p:nvSpPr>
          <p:cNvPr id="7" name="Content Placeholder 2">
            <a:extLst>
              <a:ext uri="{FF2B5EF4-FFF2-40B4-BE49-F238E27FC236}">
                <a16:creationId xmlns:a16="http://schemas.microsoft.com/office/drawing/2014/main" id="{1B397E07-D2B6-4848-80FB-009B8E34BAE3}"/>
              </a:ext>
            </a:extLst>
          </p:cNvPr>
          <p:cNvSpPr txBox="1">
            <a:spLocks/>
          </p:cNvSpPr>
          <p:nvPr/>
        </p:nvSpPr>
        <p:spPr>
          <a:xfrm>
            <a:off x="838200" y="1825624"/>
            <a:ext cx="10515600" cy="50323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br>
              <a:rPr lang="en-US" dirty="0">
                <a:latin typeface="+mj-lt"/>
              </a:rPr>
            </a:br>
            <a:endParaRPr lang="en-US" dirty="0">
              <a:latin typeface="+mj-lt"/>
            </a:endParaRPr>
          </a:p>
          <a:p>
            <a:pPr algn="just">
              <a:lnSpc>
                <a:spcPct val="100000"/>
              </a:lnSpc>
            </a:pPr>
            <a:r>
              <a:rPr lang="en-US" dirty="0">
                <a:latin typeface="+mj-lt"/>
              </a:rPr>
              <a:t> </a:t>
            </a:r>
            <a:br>
              <a:rPr lang="en-US" dirty="0">
                <a:latin typeface="+mj-lt"/>
              </a:rPr>
            </a:br>
            <a:endParaRPr lang="en-US" i="1" dirty="0">
              <a:latin typeface="+mj-lt"/>
            </a:endParaRPr>
          </a:p>
          <a:p>
            <a:pPr algn="just">
              <a:lnSpc>
                <a:spcPct val="100000"/>
              </a:lnSpc>
            </a:pPr>
            <a:r>
              <a:rPr lang="en-US" dirty="0">
                <a:latin typeface="+mj-lt"/>
              </a:rPr>
              <a:t> </a:t>
            </a:r>
            <a:br>
              <a:rPr lang="en-US" dirty="0">
                <a:latin typeface="+mj-lt"/>
              </a:rPr>
            </a:br>
            <a:r>
              <a:rPr lang="en-US" b="1" dirty="0">
                <a:latin typeface="+mj-lt"/>
              </a:rPr>
              <a:t> </a:t>
            </a:r>
            <a:endParaRPr lang="en-US" dirty="0">
              <a:latin typeface="+mj-lt"/>
            </a:endParaRPr>
          </a:p>
        </p:txBody>
      </p:sp>
      <p:pic>
        <p:nvPicPr>
          <p:cNvPr id="2" name="Picture 1">
            <a:extLst>
              <a:ext uri="{FF2B5EF4-FFF2-40B4-BE49-F238E27FC236}">
                <a16:creationId xmlns:a16="http://schemas.microsoft.com/office/drawing/2014/main" id="{FBE814E8-C388-44EA-85B0-E832593FA2B0}"/>
              </a:ext>
            </a:extLst>
          </p:cNvPr>
          <p:cNvPicPr>
            <a:picLocks noChangeAspect="1"/>
          </p:cNvPicPr>
          <p:nvPr/>
        </p:nvPicPr>
        <p:blipFill>
          <a:blip r:embed="rId2"/>
          <a:stretch>
            <a:fillRect/>
          </a:stretch>
        </p:blipFill>
        <p:spPr>
          <a:xfrm>
            <a:off x="480768" y="1178844"/>
            <a:ext cx="4896757" cy="5434057"/>
          </a:xfrm>
          <a:prstGeom prst="rect">
            <a:avLst/>
          </a:prstGeom>
        </p:spPr>
      </p:pic>
      <p:pic>
        <p:nvPicPr>
          <p:cNvPr id="3" name="Picture 2">
            <a:extLst>
              <a:ext uri="{FF2B5EF4-FFF2-40B4-BE49-F238E27FC236}">
                <a16:creationId xmlns:a16="http://schemas.microsoft.com/office/drawing/2014/main" id="{5CBF80F7-369A-49AC-ADDA-E210AC82AFE6}"/>
              </a:ext>
            </a:extLst>
          </p:cNvPr>
          <p:cNvPicPr>
            <a:picLocks noChangeAspect="1"/>
          </p:cNvPicPr>
          <p:nvPr/>
        </p:nvPicPr>
        <p:blipFill>
          <a:blip r:embed="rId3"/>
          <a:stretch>
            <a:fillRect/>
          </a:stretch>
        </p:blipFill>
        <p:spPr>
          <a:xfrm>
            <a:off x="6245966" y="1275635"/>
            <a:ext cx="4882064" cy="5434057"/>
          </a:xfrm>
          <a:prstGeom prst="rect">
            <a:avLst/>
          </a:prstGeom>
        </p:spPr>
      </p:pic>
    </p:spTree>
    <p:extLst>
      <p:ext uri="{BB962C8B-B14F-4D97-AF65-F5344CB8AC3E}">
        <p14:creationId xmlns:p14="http://schemas.microsoft.com/office/powerpoint/2010/main" val="1403505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CD8775-BEFF-4C90-A1D4-8258E5B2D0F0}"/>
              </a:ext>
            </a:extLst>
          </p:cNvPr>
          <p:cNvSpPr txBox="1">
            <a:spLocks/>
          </p:cNvSpPr>
          <p:nvPr/>
        </p:nvSpPr>
        <p:spPr>
          <a:xfrm>
            <a:off x="838200" y="148308"/>
            <a:ext cx="10515600" cy="52099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400" dirty="0"/>
              <a:t>Results – </a:t>
            </a:r>
            <a:r>
              <a:rPr lang="en-US" sz="3400" dirty="0">
                <a:solidFill>
                  <a:srgbClr val="000000"/>
                </a:solidFill>
              </a:rPr>
              <a:t>Comparing to Doctors</a:t>
            </a:r>
            <a:endParaRPr lang="en-US" sz="3400" dirty="0"/>
          </a:p>
        </p:txBody>
      </p:sp>
      <p:sp>
        <p:nvSpPr>
          <p:cNvPr id="7" name="Content Placeholder 2">
            <a:extLst>
              <a:ext uri="{FF2B5EF4-FFF2-40B4-BE49-F238E27FC236}">
                <a16:creationId xmlns:a16="http://schemas.microsoft.com/office/drawing/2014/main" id="{1B397E07-D2B6-4848-80FB-009B8E34BAE3}"/>
              </a:ext>
            </a:extLst>
          </p:cNvPr>
          <p:cNvSpPr txBox="1">
            <a:spLocks/>
          </p:cNvSpPr>
          <p:nvPr/>
        </p:nvSpPr>
        <p:spPr>
          <a:xfrm>
            <a:off x="838200" y="1825624"/>
            <a:ext cx="10515600" cy="50323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br>
              <a:rPr lang="en-US" dirty="0">
                <a:latin typeface="+mj-lt"/>
              </a:rPr>
            </a:br>
            <a:endParaRPr lang="en-US" dirty="0">
              <a:latin typeface="+mj-lt"/>
            </a:endParaRPr>
          </a:p>
          <a:p>
            <a:pPr algn="just">
              <a:lnSpc>
                <a:spcPct val="100000"/>
              </a:lnSpc>
            </a:pPr>
            <a:r>
              <a:rPr lang="en-US" dirty="0">
                <a:latin typeface="+mj-lt"/>
              </a:rPr>
              <a:t> </a:t>
            </a:r>
            <a:br>
              <a:rPr lang="en-US" dirty="0">
                <a:latin typeface="+mj-lt"/>
              </a:rPr>
            </a:br>
            <a:endParaRPr lang="en-US" i="1" dirty="0">
              <a:latin typeface="+mj-lt"/>
            </a:endParaRPr>
          </a:p>
          <a:p>
            <a:pPr algn="just">
              <a:lnSpc>
                <a:spcPct val="100000"/>
              </a:lnSpc>
            </a:pPr>
            <a:r>
              <a:rPr lang="en-US" dirty="0">
                <a:latin typeface="+mj-lt"/>
              </a:rPr>
              <a:t> </a:t>
            </a:r>
            <a:br>
              <a:rPr lang="en-US" dirty="0">
                <a:latin typeface="+mj-lt"/>
              </a:rPr>
            </a:br>
            <a:r>
              <a:rPr lang="en-US" b="1" dirty="0">
                <a:latin typeface="+mj-lt"/>
              </a:rPr>
              <a:t> </a:t>
            </a:r>
            <a:endParaRPr lang="en-US" dirty="0">
              <a:latin typeface="+mj-lt"/>
            </a:endParaRPr>
          </a:p>
        </p:txBody>
      </p:sp>
      <p:pic>
        <p:nvPicPr>
          <p:cNvPr id="4" name="Picture 3">
            <a:extLst>
              <a:ext uri="{FF2B5EF4-FFF2-40B4-BE49-F238E27FC236}">
                <a16:creationId xmlns:a16="http://schemas.microsoft.com/office/drawing/2014/main" id="{2AAE2B23-EA68-49A9-B2F5-C6DCE3EF045E}"/>
              </a:ext>
            </a:extLst>
          </p:cNvPr>
          <p:cNvPicPr>
            <a:picLocks noChangeAspect="1"/>
          </p:cNvPicPr>
          <p:nvPr/>
        </p:nvPicPr>
        <p:blipFill>
          <a:blip r:embed="rId2"/>
          <a:stretch>
            <a:fillRect/>
          </a:stretch>
        </p:blipFill>
        <p:spPr>
          <a:xfrm>
            <a:off x="3488165" y="756665"/>
            <a:ext cx="4394237" cy="5953027"/>
          </a:xfrm>
          <a:prstGeom prst="rect">
            <a:avLst/>
          </a:prstGeom>
        </p:spPr>
      </p:pic>
    </p:spTree>
    <p:extLst>
      <p:ext uri="{BB962C8B-B14F-4D97-AF65-F5344CB8AC3E}">
        <p14:creationId xmlns:p14="http://schemas.microsoft.com/office/powerpoint/2010/main" val="1632449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CD8775-BEFF-4C90-A1D4-8258E5B2D0F0}"/>
              </a:ext>
            </a:extLst>
          </p:cNvPr>
          <p:cNvSpPr txBox="1">
            <a:spLocks/>
          </p:cNvSpPr>
          <p:nvPr/>
        </p:nvSpPr>
        <p:spPr>
          <a:xfrm>
            <a:off x="838200" y="365126"/>
            <a:ext cx="10515600" cy="105815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Overview</a:t>
            </a:r>
          </a:p>
        </p:txBody>
      </p:sp>
      <p:sp>
        <p:nvSpPr>
          <p:cNvPr id="7" name="Content Placeholder 2">
            <a:extLst>
              <a:ext uri="{FF2B5EF4-FFF2-40B4-BE49-F238E27FC236}">
                <a16:creationId xmlns:a16="http://schemas.microsoft.com/office/drawing/2014/main" id="{1B397E07-D2B6-4848-80FB-009B8E34BAE3}"/>
              </a:ext>
            </a:extLst>
          </p:cNvPr>
          <p:cNvSpPr txBox="1">
            <a:spLocks/>
          </p:cNvSpPr>
          <p:nvPr/>
        </p:nvSpPr>
        <p:spPr>
          <a:xfrm>
            <a:off x="838200" y="1825624"/>
            <a:ext cx="10515600" cy="51140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sz="2800" dirty="0">
                <a:latin typeface="+mj-lt"/>
              </a:rPr>
              <a:t>Introduction</a:t>
            </a:r>
          </a:p>
          <a:p>
            <a:pPr marL="800100" lvl="1" indent="-342900" algn="l">
              <a:lnSpc>
                <a:spcPct val="100000"/>
              </a:lnSpc>
              <a:buFont typeface="Arial" panose="020B0604020202020204" pitchFamily="34" charset="0"/>
              <a:buChar char="•"/>
            </a:pPr>
            <a:r>
              <a:rPr lang="en-US" sz="2400" dirty="0">
                <a:latin typeface="+mj-lt"/>
              </a:rPr>
              <a:t>Associative diagnosis</a:t>
            </a:r>
          </a:p>
          <a:p>
            <a:pPr marL="800100" lvl="1" indent="-342900" algn="l">
              <a:lnSpc>
                <a:spcPct val="100000"/>
              </a:lnSpc>
              <a:buFont typeface="Arial" panose="020B0604020202020204" pitchFamily="34" charset="0"/>
              <a:buChar char="•"/>
            </a:pPr>
            <a:r>
              <a:rPr lang="en-US" sz="2400" dirty="0">
                <a:latin typeface="+mj-lt"/>
              </a:rPr>
              <a:t>Counterfactual diagnosis</a:t>
            </a:r>
            <a:endParaRPr lang="fa-IR" sz="2400" dirty="0">
              <a:latin typeface="+mj-lt"/>
            </a:endParaRPr>
          </a:p>
          <a:p>
            <a:pPr marL="342900" indent="-342900" algn="l">
              <a:lnSpc>
                <a:spcPct val="100000"/>
              </a:lnSpc>
              <a:buFont typeface="Arial" panose="020B0604020202020204" pitchFamily="34" charset="0"/>
              <a:buChar char="•"/>
            </a:pPr>
            <a:r>
              <a:rPr lang="en-US" sz="2800" dirty="0">
                <a:latin typeface="+mj-lt"/>
              </a:rPr>
              <a:t>Definitions and Methods</a:t>
            </a:r>
            <a:endParaRPr lang="fa-IR" sz="2800" dirty="0">
              <a:latin typeface="+mj-lt"/>
            </a:endParaRPr>
          </a:p>
          <a:p>
            <a:pPr marL="800100" lvl="1" indent="-342900" algn="l">
              <a:lnSpc>
                <a:spcPct val="100000"/>
              </a:lnSpc>
              <a:buFont typeface="Arial" panose="020B0604020202020204" pitchFamily="34" charset="0"/>
              <a:buChar char="•"/>
            </a:pPr>
            <a:r>
              <a:rPr lang="en-US" sz="2400" dirty="0">
                <a:latin typeface="+mj-lt"/>
              </a:rPr>
              <a:t>Expected disablement </a:t>
            </a:r>
          </a:p>
          <a:p>
            <a:pPr marL="800100" lvl="1" indent="-342900" algn="l">
              <a:lnSpc>
                <a:spcPct val="100000"/>
              </a:lnSpc>
              <a:buFont typeface="Arial" panose="020B0604020202020204" pitchFamily="34" charset="0"/>
              <a:buChar char="•"/>
            </a:pPr>
            <a:r>
              <a:rPr lang="en-US" sz="2400" dirty="0">
                <a:latin typeface="+mj-lt"/>
              </a:rPr>
              <a:t>Expected sufficiency</a:t>
            </a:r>
          </a:p>
          <a:p>
            <a:pPr marL="342900" indent="-342900" algn="l">
              <a:lnSpc>
                <a:spcPct val="100000"/>
              </a:lnSpc>
              <a:buFont typeface="Arial" panose="020B0604020202020204" pitchFamily="34" charset="0"/>
              <a:buChar char="•"/>
            </a:pPr>
            <a:r>
              <a:rPr lang="en-US" sz="3200" dirty="0">
                <a:latin typeface="+mj-lt"/>
              </a:rPr>
              <a:t>Results</a:t>
            </a:r>
          </a:p>
          <a:p>
            <a:pPr marL="800100" lvl="1" indent="-342900" algn="l">
              <a:lnSpc>
                <a:spcPct val="100000"/>
              </a:lnSpc>
              <a:buFont typeface="Arial" panose="020B0604020202020204" pitchFamily="34" charset="0"/>
              <a:buChar char="•"/>
            </a:pPr>
            <a:r>
              <a:rPr lang="en-US" sz="2400" dirty="0">
                <a:latin typeface="+mj-lt"/>
              </a:rPr>
              <a:t>Diagnostic model and datasets</a:t>
            </a:r>
          </a:p>
          <a:p>
            <a:pPr marL="800100" lvl="1" indent="-342900" algn="l">
              <a:lnSpc>
                <a:spcPct val="100000"/>
              </a:lnSpc>
              <a:buFont typeface="Arial" panose="020B0604020202020204" pitchFamily="34" charset="0"/>
              <a:buChar char="•"/>
            </a:pPr>
            <a:r>
              <a:rPr lang="en-US" sz="2400" dirty="0">
                <a:latin typeface="+mj-lt"/>
              </a:rPr>
              <a:t>Counterfactual </a:t>
            </a:r>
            <a:r>
              <a:rPr lang="en-US" sz="2400" dirty="0" err="1">
                <a:latin typeface="+mj-lt"/>
              </a:rPr>
              <a:t>v.s</a:t>
            </a:r>
            <a:r>
              <a:rPr lang="en-US" sz="2400" dirty="0">
                <a:latin typeface="+mj-lt"/>
              </a:rPr>
              <a:t> associative rankings</a:t>
            </a:r>
            <a:endParaRPr lang="fa-IR" sz="2400" dirty="0">
              <a:latin typeface="+mj-lt"/>
            </a:endParaRPr>
          </a:p>
          <a:p>
            <a:pPr marL="800100" lvl="1" indent="-342900" algn="l">
              <a:lnSpc>
                <a:spcPct val="100000"/>
              </a:lnSpc>
              <a:buFont typeface="Arial" panose="020B0604020202020204" pitchFamily="34" charset="0"/>
              <a:buChar char="•"/>
            </a:pPr>
            <a:r>
              <a:rPr lang="en-US" sz="2400" dirty="0">
                <a:latin typeface="+mj-lt"/>
              </a:rPr>
              <a:t>Comparing to doctors</a:t>
            </a:r>
          </a:p>
        </p:txBody>
      </p:sp>
    </p:spTree>
    <p:extLst>
      <p:ext uri="{BB962C8B-B14F-4D97-AF65-F5344CB8AC3E}">
        <p14:creationId xmlns:p14="http://schemas.microsoft.com/office/powerpoint/2010/main" val="195096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500"/>
                                        <p:tgtEl>
                                          <p:spTgt spid="7">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7" end="7"/>
                                            </p:txEl>
                                          </p:spTgt>
                                        </p:tgtEl>
                                        <p:attrNameLst>
                                          <p:attrName>style.visibility</p:attrName>
                                        </p:attrNameLst>
                                      </p:cBhvr>
                                      <p:to>
                                        <p:strVal val="visible"/>
                                      </p:to>
                                    </p:set>
                                    <p:animEffect transition="in" filter="fade">
                                      <p:cBhvr>
                                        <p:cTn id="34" dur="500"/>
                                        <p:tgtEl>
                                          <p:spTgt spid="7">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fade">
                                      <p:cBhvr>
                                        <p:cTn id="37" dur="500"/>
                                        <p:tgtEl>
                                          <p:spTgt spid="7">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xEl>
                                              <p:pRg st="9" end="9"/>
                                            </p:txEl>
                                          </p:spTgt>
                                        </p:tgtEl>
                                        <p:attrNameLst>
                                          <p:attrName>style.visibility</p:attrName>
                                        </p:attrNameLst>
                                      </p:cBhvr>
                                      <p:to>
                                        <p:strVal val="visible"/>
                                      </p:to>
                                    </p:set>
                                    <p:animEffect transition="in" filter="fade">
                                      <p:cBhvr>
                                        <p:cTn id="40"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CD8775-BEFF-4C90-A1D4-8258E5B2D0F0}"/>
              </a:ext>
            </a:extLst>
          </p:cNvPr>
          <p:cNvSpPr txBox="1">
            <a:spLocks/>
          </p:cNvSpPr>
          <p:nvPr/>
        </p:nvSpPr>
        <p:spPr>
          <a:xfrm>
            <a:off x="838200" y="365126"/>
            <a:ext cx="10515600" cy="105815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Introduction</a:t>
            </a:r>
          </a:p>
        </p:txBody>
      </p:sp>
      <p:sp>
        <p:nvSpPr>
          <p:cNvPr id="7" name="Content Placeholder 2">
            <a:extLst>
              <a:ext uri="{FF2B5EF4-FFF2-40B4-BE49-F238E27FC236}">
                <a16:creationId xmlns:a16="http://schemas.microsoft.com/office/drawing/2014/main" id="{1B397E07-D2B6-4848-80FB-009B8E34BAE3}"/>
              </a:ext>
            </a:extLst>
          </p:cNvPr>
          <p:cNvSpPr txBox="1">
            <a:spLocks/>
          </p:cNvSpPr>
          <p:nvPr/>
        </p:nvSpPr>
        <p:spPr>
          <a:xfrm>
            <a:off x="838200" y="1825624"/>
            <a:ext cx="10515600" cy="50323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0000"/>
              </a:lnSpc>
              <a:buFont typeface="Arial" panose="020B0604020202020204" pitchFamily="34" charset="0"/>
              <a:buChar char="•"/>
            </a:pPr>
            <a:r>
              <a:rPr lang="en-US" dirty="0">
                <a:latin typeface="+mj-lt"/>
              </a:rPr>
              <a:t>In medical diagnosis a doctor aims to explain a patient’s symptoms by determining the diseases </a:t>
            </a:r>
            <a:r>
              <a:rPr lang="en-US" b="1" i="1" dirty="0">
                <a:latin typeface="+mj-lt"/>
              </a:rPr>
              <a:t>causing</a:t>
            </a:r>
            <a:r>
              <a:rPr lang="en-US" i="1" dirty="0">
                <a:latin typeface="+mj-lt"/>
              </a:rPr>
              <a:t> </a:t>
            </a:r>
            <a:r>
              <a:rPr lang="en-US" dirty="0">
                <a:latin typeface="+mj-lt"/>
              </a:rPr>
              <a:t>them </a:t>
            </a:r>
          </a:p>
          <a:p>
            <a:pPr marL="342900" indent="-342900" algn="just">
              <a:lnSpc>
                <a:spcPct val="100000"/>
              </a:lnSpc>
              <a:buFont typeface="Arial" panose="020B0604020202020204" pitchFamily="34" charset="0"/>
              <a:buChar char="•"/>
            </a:pPr>
            <a:endParaRPr lang="en-US" dirty="0">
              <a:latin typeface="+mj-lt"/>
            </a:endParaRPr>
          </a:p>
          <a:p>
            <a:pPr marL="342900" indent="-342900" algn="just">
              <a:lnSpc>
                <a:spcPct val="100000"/>
              </a:lnSpc>
              <a:buFont typeface="Arial" panose="020B0604020202020204" pitchFamily="34" charset="0"/>
              <a:buChar char="•"/>
            </a:pPr>
            <a:r>
              <a:rPr lang="en-US" dirty="0">
                <a:latin typeface="+mj-lt"/>
              </a:rPr>
              <a:t>existing diagnostic algorithms are purely associative</a:t>
            </a:r>
          </a:p>
          <a:p>
            <a:pPr marL="342900" indent="-342900" algn="just">
              <a:lnSpc>
                <a:spcPct val="100000"/>
              </a:lnSpc>
              <a:buFont typeface="Arial" panose="020B0604020202020204" pitchFamily="34" charset="0"/>
              <a:buChar char="•"/>
            </a:pPr>
            <a:endParaRPr lang="en-US" dirty="0">
              <a:latin typeface="+mj-lt"/>
            </a:endParaRPr>
          </a:p>
          <a:p>
            <a:pPr marL="342900" indent="-342900" algn="just">
              <a:lnSpc>
                <a:spcPct val="100000"/>
              </a:lnSpc>
              <a:buFont typeface="Arial" panose="020B0604020202020204" pitchFamily="34" charset="0"/>
              <a:buChar char="•"/>
            </a:pPr>
            <a:r>
              <a:rPr lang="en-US" dirty="0">
                <a:latin typeface="+mj-lt"/>
              </a:rPr>
              <a:t>Inability to disentangle correlation from causation </a:t>
            </a:r>
            <a:r>
              <a:rPr lang="en-US" dirty="0">
                <a:latin typeface="+mj-lt"/>
                <a:sym typeface="Wingdings" panose="05000000000000000000" pitchFamily="2" charset="2"/>
              </a:rPr>
              <a:t> </a:t>
            </a:r>
            <a:r>
              <a:rPr lang="en-US" dirty="0">
                <a:latin typeface="+mj-lt"/>
              </a:rPr>
              <a:t>sub-optimal or dangerous diagnoses.</a:t>
            </a:r>
          </a:p>
          <a:p>
            <a:pPr marL="342900" indent="-342900" algn="just">
              <a:lnSpc>
                <a:spcPct val="100000"/>
              </a:lnSpc>
              <a:buFont typeface="Arial" panose="020B0604020202020204" pitchFamily="34" charset="0"/>
              <a:buChar char="•"/>
            </a:pPr>
            <a:endParaRPr lang="en-US" dirty="0">
              <a:latin typeface="+mj-lt"/>
            </a:endParaRPr>
          </a:p>
          <a:p>
            <a:pPr marL="342900" indent="-342900" algn="just">
              <a:lnSpc>
                <a:spcPct val="100000"/>
              </a:lnSpc>
              <a:buFont typeface="Arial" panose="020B0604020202020204" pitchFamily="34" charset="0"/>
              <a:buChar char="•"/>
            </a:pPr>
            <a:r>
              <a:rPr lang="en-US" dirty="0">
                <a:latin typeface="+mj-lt"/>
              </a:rPr>
              <a:t>Diagnosis is fundamentally a </a:t>
            </a:r>
            <a:r>
              <a:rPr lang="en-US" b="1" i="1" dirty="0">
                <a:latin typeface="+mj-lt"/>
              </a:rPr>
              <a:t>counterfactual inference</a:t>
            </a:r>
            <a:r>
              <a:rPr lang="en-US" dirty="0">
                <a:latin typeface="+mj-lt"/>
              </a:rPr>
              <a:t> task.</a:t>
            </a:r>
          </a:p>
          <a:p>
            <a:pPr algn="just">
              <a:lnSpc>
                <a:spcPct val="100000"/>
              </a:lnSpc>
            </a:pPr>
            <a:br>
              <a:rPr lang="en-US" dirty="0">
                <a:latin typeface="+mj-lt"/>
              </a:rPr>
            </a:br>
            <a:endParaRPr lang="en-US" i="1" dirty="0">
              <a:latin typeface="+mj-lt"/>
            </a:endParaRPr>
          </a:p>
        </p:txBody>
      </p:sp>
    </p:spTree>
    <p:extLst>
      <p:ext uri="{BB962C8B-B14F-4D97-AF65-F5344CB8AC3E}">
        <p14:creationId xmlns:p14="http://schemas.microsoft.com/office/powerpoint/2010/main" val="21217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CD8775-BEFF-4C90-A1D4-8258E5B2D0F0}"/>
              </a:ext>
            </a:extLst>
          </p:cNvPr>
          <p:cNvSpPr txBox="1">
            <a:spLocks/>
          </p:cNvSpPr>
          <p:nvPr/>
        </p:nvSpPr>
        <p:spPr>
          <a:xfrm>
            <a:off x="838200" y="365126"/>
            <a:ext cx="10515600" cy="105815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Associative diagnosis</a:t>
            </a: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1B397E07-D2B6-4848-80FB-009B8E34BAE3}"/>
                  </a:ext>
                </a:extLst>
              </p:cNvPr>
              <p:cNvSpPr txBox="1">
                <a:spLocks/>
              </p:cNvSpPr>
              <p:nvPr/>
            </p:nvSpPr>
            <p:spPr>
              <a:xfrm>
                <a:off x="838200" y="1825624"/>
                <a:ext cx="10515600" cy="50323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0000"/>
                  </a:lnSpc>
                  <a:buFont typeface="Arial" panose="020B0604020202020204" pitchFamily="34" charset="0"/>
                  <a:buChar char="•"/>
                </a:pPr>
                <a:r>
                  <a:rPr lang="en-US" dirty="0">
                    <a:latin typeface="+mj-lt"/>
                  </a:rPr>
                  <a:t>Model based diagnosis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mj-lt"/>
                  </a:rPr>
                  <a:t> using a model </a:t>
                </a:r>
                <a14:m>
                  <m:oMath xmlns:m="http://schemas.openxmlformats.org/officeDocument/2006/math">
                    <m:r>
                      <a:rPr lang="en-US" b="0" i="1" smtClean="0">
                        <a:latin typeface="Cambria Math" panose="02040503050406030204" pitchFamily="18" charset="0"/>
                      </a:rPr>
                      <m:t>𝜃</m:t>
                    </m:r>
                  </m:oMath>
                </a14:m>
                <a:r>
                  <a:rPr lang="en-US" dirty="0">
                    <a:latin typeface="+mj-lt"/>
                  </a:rPr>
                  <a:t> to estimate the likelihood of a fault component </a:t>
                </a:r>
                <a14:m>
                  <m:oMath xmlns:m="http://schemas.openxmlformats.org/officeDocument/2006/math">
                    <m:r>
                      <a:rPr lang="en-US" i="1" dirty="0" smtClean="0">
                        <a:latin typeface="Cambria Math" panose="02040503050406030204" pitchFamily="18" charset="0"/>
                      </a:rPr>
                      <m:t>𝐷</m:t>
                    </m:r>
                  </m:oMath>
                </a14:m>
                <a:r>
                  <a:rPr lang="en-US" dirty="0">
                    <a:latin typeface="+mj-lt"/>
                  </a:rPr>
                  <a:t> given evidence </a:t>
                </a:r>
                <a14:m>
                  <m:oMath xmlns:m="http://schemas.openxmlformats.org/officeDocument/2006/math">
                    <m:r>
                      <a:rPr lang="en-US" i="1" smtClean="0">
                        <a:latin typeface="Cambria Math" panose="02040503050406030204" pitchFamily="18" charset="0"/>
                        <a:ea typeface="Cambria Math" panose="02040503050406030204" pitchFamily="18" charset="0"/>
                      </a:rPr>
                      <m:t>ℰ</m:t>
                    </m:r>
                  </m:oMath>
                </a14:m>
                <a:endParaRPr lang="en-US" dirty="0">
                  <a:latin typeface="+mj-lt"/>
                  <a:ea typeface="Cambria Math" panose="02040503050406030204" pitchFamily="18" charset="0"/>
                </a:endParaRPr>
              </a:p>
              <a:p>
                <a:pPr>
                  <a:lnSpc>
                    <a:spcPct val="100000"/>
                  </a:lnSpc>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ℰ</m:t>
                      </m:r>
                      <m:r>
                        <a:rPr lang="en-US" i="1">
                          <a:latin typeface="Cambria Math" panose="02040503050406030204" pitchFamily="18" charset="0"/>
                          <a:ea typeface="Cambria Math" panose="02040503050406030204" pitchFamily="18" charset="0"/>
                        </a:rPr>
                        <m:t>)</m:t>
                      </m:r>
                    </m:oMath>
                  </m:oMathPara>
                </a14:m>
                <a:endParaRPr lang="en-US" dirty="0">
                  <a:latin typeface="+mj-lt"/>
                  <a:ea typeface="Cambria Math" panose="02040503050406030204" pitchFamily="18" charset="0"/>
                </a:endParaRPr>
              </a:p>
              <a:p>
                <a:pPr marL="342900" indent="-342900" algn="just">
                  <a:lnSpc>
                    <a:spcPct val="100000"/>
                  </a:lnSpc>
                  <a:buFont typeface="Arial" panose="020B0604020202020204" pitchFamily="34" charset="0"/>
                  <a:buChar char="•"/>
                </a:pPr>
                <a:r>
                  <a:rPr lang="en-US" dirty="0">
                    <a:latin typeface="+mj-lt"/>
                    <a:ea typeface="Cambria Math" panose="02040503050406030204" pitchFamily="18" charset="0"/>
                  </a:rPr>
                  <a:t>Discriminative Models </a:t>
                </a:r>
                <a:r>
                  <a:rPr lang="en-US" dirty="0" err="1">
                    <a:latin typeface="+mj-lt"/>
                    <a:ea typeface="Cambria Math" panose="02040503050406030204" pitchFamily="18" charset="0"/>
                  </a:rPr>
                  <a:t>v.s</a:t>
                </a:r>
                <a:r>
                  <a:rPr lang="en-US" dirty="0">
                    <a:latin typeface="+mj-lt"/>
                    <a:ea typeface="Cambria Math" panose="02040503050406030204" pitchFamily="18" charset="0"/>
                  </a:rPr>
                  <a:t>. Generative Models</a:t>
                </a:r>
              </a:p>
              <a:p>
                <a:pPr marL="342900" indent="-342900" algn="just">
                  <a:lnSpc>
                    <a:spcPct val="100000"/>
                  </a:lnSpc>
                  <a:buFont typeface="Arial" panose="020B0604020202020204" pitchFamily="34" charset="0"/>
                  <a:buChar char="•"/>
                </a:pPr>
                <a:r>
                  <a:rPr lang="en-US" dirty="0">
                    <a:latin typeface="+mj-lt"/>
                    <a:ea typeface="Cambria Math" panose="02040503050406030204" pitchFamily="18" charset="0"/>
                  </a:rPr>
                  <a:t>However, diagnosis is the process of finding causal explanations for a patient’s symptoms</a:t>
                </a:r>
                <a:endParaRPr lang="fa-IR" dirty="0">
                  <a:latin typeface="+mj-lt"/>
                  <a:ea typeface="Cambria Math" panose="02040503050406030204" pitchFamily="18" charset="0"/>
                </a:endParaRPr>
              </a:p>
              <a:p>
                <a:pPr>
                  <a:lnSpc>
                    <a:spcPct val="100000"/>
                  </a:lnSpc>
                </a:pPr>
                <a:endParaRPr lang="en-US" dirty="0">
                  <a:latin typeface="+mj-lt"/>
                  <a:ea typeface="Cambria Math" panose="02040503050406030204" pitchFamily="18" charset="0"/>
                </a:endParaRPr>
              </a:p>
              <a:p>
                <a:pPr marL="457200" indent="-457200" algn="just">
                  <a:lnSpc>
                    <a:spcPct val="100000"/>
                  </a:lnSpc>
                  <a:buFont typeface="Arial" panose="020B0604020202020204" pitchFamily="34" charset="0"/>
                  <a:buChar char="•"/>
                </a:pPr>
                <a:endParaRPr lang="en-US" sz="3200" dirty="0">
                  <a:ea typeface="Cambria Math" panose="02040503050406030204" pitchFamily="18" charset="0"/>
                </a:endParaRPr>
              </a:p>
              <a:p>
                <a:pPr algn="just">
                  <a:lnSpc>
                    <a:spcPct val="100000"/>
                  </a:lnSpc>
                </a:pPr>
                <a:br>
                  <a:rPr lang="en-US" dirty="0">
                    <a:latin typeface="+mj-lt"/>
                  </a:rPr>
                </a:br>
                <a:endParaRPr lang="en-US" i="1" dirty="0">
                  <a:latin typeface="+mj-lt"/>
                </a:endParaRPr>
              </a:p>
            </p:txBody>
          </p:sp>
        </mc:Choice>
        <mc:Fallback>
          <p:sp>
            <p:nvSpPr>
              <p:cNvPr id="7" name="Content Placeholder 2">
                <a:extLst>
                  <a:ext uri="{FF2B5EF4-FFF2-40B4-BE49-F238E27FC236}">
                    <a16:creationId xmlns:a16="http://schemas.microsoft.com/office/drawing/2014/main" id="{1B397E07-D2B6-4848-80FB-009B8E34BAE3}"/>
                  </a:ext>
                </a:extLst>
              </p:cNvPr>
              <p:cNvSpPr txBox="1">
                <a:spLocks noRot="1" noChangeAspect="1" noMove="1" noResize="1" noEditPoints="1" noAdjustHandles="1" noChangeArrowheads="1" noChangeShapeType="1" noTextEdit="1"/>
              </p:cNvSpPr>
              <p:nvPr/>
            </p:nvSpPr>
            <p:spPr>
              <a:xfrm>
                <a:off x="838200" y="1825624"/>
                <a:ext cx="10515600" cy="5032375"/>
              </a:xfrm>
              <a:prstGeom prst="rect">
                <a:avLst/>
              </a:prstGeom>
              <a:blipFill>
                <a:blip r:embed="rId2"/>
                <a:stretch>
                  <a:fillRect l="-812" t="-969" r="-870"/>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C0E7219A-7708-4BC4-95C2-8F8DE6DC8685}"/>
              </a:ext>
            </a:extLst>
          </p:cNvPr>
          <p:cNvPicPr>
            <a:picLocks noChangeAspect="1"/>
          </p:cNvPicPr>
          <p:nvPr/>
        </p:nvPicPr>
        <p:blipFill>
          <a:blip r:embed="rId3"/>
          <a:stretch>
            <a:fillRect/>
          </a:stretch>
        </p:blipFill>
        <p:spPr>
          <a:xfrm>
            <a:off x="2416628" y="4687189"/>
            <a:ext cx="7358743" cy="1089113"/>
          </a:xfrm>
          <a:prstGeom prst="rect">
            <a:avLst/>
          </a:prstGeom>
        </p:spPr>
      </p:pic>
    </p:spTree>
    <p:extLst>
      <p:ext uri="{BB962C8B-B14F-4D97-AF65-F5344CB8AC3E}">
        <p14:creationId xmlns:p14="http://schemas.microsoft.com/office/powerpoint/2010/main" val="1603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CD8775-BEFF-4C90-A1D4-8258E5B2D0F0}"/>
              </a:ext>
            </a:extLst>
          </p:cNvPr>
          <p:cNvSpPr txBox="1">
            <a:spLocks/>
          </p:cNvSpPr>
          <p:nvPr/>
        </p:nvSpPr>
        <p:spPr>
          <a:xfrm>
            <a:off x="838200" y="365126"/>
            <a:ext cx="10515600" cy="105815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Associative diagnosis</a:t>
            </a:r>
          </a:p>
        </p:txBody>
      </p:sp>
      <p:sp>
        <p:nvSpPr>
          <p:cNvPr id="7" name="Content Placeholder 2">
            <a:extLst>
              <a:ext uri="{FF2B5EF4-FFF2-40B4-BE49-F238E27FC236}">
                <a16:creationId xmlns:a16="http://schemas.microsoft.com/office/drawing/2014/main" id="{1B397E07-D2B6-4848-80FB-009B8E34BAE3}"/>
              </a:ext>
            </a:extLst>
          </p:cNvPr>
          <p:cNvSpPr txBox="1">
            <a:spLocks/>
          </p:cNvSpPr>
          <p:nvPr/>
        </p:nvSpPr>
        <p:spPr>
          <a:xfrm>
            <a:off x="838200" y="1825624"/>
            <a:ext cx="10515600" cy="50323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0000"/>
              </a:lnSpc>
              <a:buFont typeface="Arial" panose="020B0604020202020204" pitchFamily="34" charset="0"/>
              <a:buChar char="•"/>
            </a:pPr>
            <a:r>
              <a:rPr lang="en-US" dirty="0">
                <a:latin typeface="+mj-lt"/>
              </a:rPr>
              <a:t>The posterior does not differentiate between these different scenarios and so is insufficient for assigning a diagnosis to a patient’s symptoms in all but the simplest of cases</a:t>
            </a:r>
          </a:p>
          <a:p>
            <a:pPr marL="342900" indent="-342900" algn="just">
              <a:lnSpc>
                <a:spcPct val="100000"/>
              </a:lnSpc>
              <a:buFont typeface="Arial" panose="020B0604020202020204" pitchFamily="34" charset="0"/>
              <a:buChar char="•"/>
            </a:pPr>
            <a:r>
              <a:rPr lang="en-US" dirty="0">
                <a:latin typeface="+mj-lt"/>
              </a:rPr>
              <a:t> </a:t>
            </a:r>
            <a:br>
              <a:rPr lang="en-US" dirty="0">
                <a:latin typeface="+mj-lt"/>
              </a:rPr>
            </a:br>
            <a:endParaRPr lang="en-US" i="1" dirty="0">
              <a:latin typeface="+mj-lt"/>
            </a:endParaRPr>
          </a:p>
        </p:txBody>
      </p:sp>
      <p:pic>
        <p:nvPicPr>
          <p:cNvPr id="3" name="Picture 2">
            <a:extLst>
              <a:ext uri="{FF2B5EF4-FFF2-40B4-BE49-F238E27FC236}">
                <a16:creationId xmlns:a16="http://schemas.microsoft.com/office/drawing/2014/main" id="{BE9C7C6B-8064-4B87-A8AB-40C3E6D7BEDB}"/>
              </a:ext>
            </a:extLst>
          </p:cNvPr>
          <p:cNvPicPr>
            <a:picLocks noChangeAspect="1"/>
          </p:cNvPicPr>
          <p:nvPr/>
        </p:nvPicPr>
        <p:blipFill>
          <a:blip r:embed="rId2"/>
          <a:stretch>
            <a:fillRect/>
          </a:stretch>
        </p:blipFill>
        <p:spPr>
          <a:xfrm>
            <a:off x="4621496" y="2817922"/>
            <a:ext cx="2949007" cy="3508945"/>
          </a:xfrm>
          <a:prstGeom prst="rect">
            <a:avLst/>
          </a:prstGeom>
        </p:spPr>
      </p:pic>
    </p:spTree>
    <p:extLst>
      <p:ext uri="{BB962C8B-B14F-4D97-AF65-F5344CB8AC3E}">
        <p14:creationId xmlns:p14="http://schemas.microsoft.com/office/powerpoint/2010/main" val="178072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CD8775-BEFF-4C90-A1D4-8258E5B2D0F0}"/>
              </a:ext>
            </a:extLst>
          </p:cNvPr>
          <p:cNvSpPr txBox="1">
            <a:spLocks/>
          </p:cNvSpPr>
          <p:nvPr/>
        </p:nvSpPr>
        <p:spPr>
          <a:xfrm>
            <a:off x="838200" y="365126"/>
            <a:ext cx="10515600" cy="105815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Counterfactual diagnosis</a:t>
            </a: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1B397E07-D2B6-4848-80FB-009B8E34BAE3}"/>
                  </a:ext>
                </a:extLst>
              </p:cNvPr>
              <p:cNvSpPr txBox="1">
                <a:spLocks/>
              </p:cNvSpPr>
              <p:nvPr/>
            </p:nvSpPr>
            <p:spPr>
              <a:xfrm>
                <a:off x="838200" y="1825624"/>
                <a:ext cx="10515600" cy="50323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0000"/>
                  </a:lnSpc>
                  <a:buFont typeface="Arial" panose="020B0604020202020204" pitchFamily="34" charset="0"/>
                  <a:buChar char="•"/>
                </a:pPr>
                <a:r>
                  <a:rPr lang="en-US" dirty="0">
                    <a:latin typeface="+mj-lt"/>
                  </a:rPr>
                  <a:t>Counterfactuals can test whether certain outcomes would have occurred had some precondition been different.</a:t>
                </a:r>
              </a:p>
              <a:p>
                <a:pPr marL="342900" indent="-342900" algn="just">
                  <a:lnSpc>
                    <a:spcPct val="100000"/>
                  </a:lnSpc>
                  <a:buFont typeface="Arial" panose="020B0604020202020204" pitchFamily="34" charset="0"/>
                  <a:buChar char="•"/>
                </a:pPr>
                <a:r>
                  <a:rPr lang="en-US" dirty="0">
                    <a:latin typeface="+mj-lt"/>
                  </a:rPr>
                  <a:t> Given evidence </a:t>
                </a:r>
                <a14:m>
                  <m:oMath xmlns:m="http://schemas.openxmlformats.org/officeDocument/2006/math">
                    <m:r>
                      <a:rPr lang="en-US" i="1">
                        <a:latin typeface="Cambria Math" panose="02040503050406030204" pitchFamily="18" charset="0"/>
                        <a:ea typeface="Cambria Math" panose="02040503050406030204" pitchFamily="18" charset="0"/>
                      </a:rPr>
                      <m:t>ℰ</m:t>
                    </m:r>
                  </m:oMath>
                </a14:m>
                <a:r>
                  <a:rPr lang="en-US" dirty="0">
                    <a:latin typeface="+mj-lt"/>
                  </a:rPr>
                  <a:t> = e we calculate the likelihood that we would have observed a different outcome </a:t>
                </a:r>
                <a14:m>
                  <m:oMath xmlns:m="http://schemas.openxmlformats.org/officeDocument/2006/math">
                    <m:r>
                      <a:rPr lang="en-US" i="1">
                        <a:latin typeface="Cambria Math" panose="02040503050406030204" pitchFamily="18" charset="0"/>
                        <a:ea typeface="Cambria Math" panose="02040503050406030204" pitchFamily="18" charset="0"/>
                      </a:rPr>
                      <m:t>ℰ</m:t>
                    </m:r>
                  </m:oMath>
                </a14:m>
                <a:r>
                  <a:rPr lang="en-US" dirty="0">
                    <a:latin typeface="+mj-lt"/>
                  </a:rPr>
                  <a:t> = e’, counter to the fact ℰ = e, had some hypothetical intervention taken place.</a:t>
                </a:r>
              </a:p>
              <a:p>
                <a:pPr>
                  <a:lnSpc>
                    <a:spcPct val="100000"/>
                  </a:lnSpc>
                </a:pPr>
                <a:r>
                  <a:rPr lang="en-US" dirty="0">
                    <a:latin typeface="+mj-lt"/>
                  </a:rPr>
                  <a:t>P(ℰ = </a:t>
                </a:r>
                <a:r>
                  <a:rPr lang="en-US" dirty="0" err="1">
                    <a:latin typeface="+mj-lt"/>
                  </a:rPr>
                  <a:t>e’|ℰ</a:t>
                </a:r>
                <a:r>
                  <a:rPr lang="en-US" dirty="0">
                    <a:latin typeface="+mj-lt"/>
                  </a:rPr>
                  <a:t> = e, do(X=x))</a:t>
                </a:r>
                <a:br>
                  <a:rPr lang="en-US" dirty="0">
                    <a:latin typeface="+mj-lt"/>
                  </a:rPr>
                </a:br>
                <a:endParaRPr lang="en-US" dirty="0">
                  <a:latin typeface="+mj-lt"/>
                </a:endParaRPr>
              </a:p>
              <a:p>
                <a:pPr marL="342900" indent="-342900" algn="l">
                  <a:lnSpc>
                    <a:spcPct val="100000"/>
                  </a:lnSpc>
                  <a:buFont typeface="Arial" panose="020B0604020202020204" pitchFamily="34" charset="0"/>
                  <a:buChar char="•"/>
                </a:pPr>
                <a:r>
                  <a:rPr lang="en-US" dirty="0">
                    <a:latin typeface="+mj-lt"/>
                  </a:rPr>
                  <a:t>In the case of diagnosis, we want to see</a:t>
                </a:r>
              </a:p>
              <a:p>
                <a:pPr>
                  <a:lnSpc>
                    <a:spcPct val="100000"/>
                  </a:lnSpc>
                </a:pPr>
                <a:r>
                  <a:rPr lang="en-US" dirty="0">
                    <a:latin typeface="+mj-lt"/>
                  </a:rPr>
                  <a:t>P(S=0|S=1, do(D=0))</a:t>
                </a:r>
              </a:p>
            </p:txBody>
          </p:sp>
        </mc:Choice>
        <mc:Fallback>
          <p:sp>
            <p:nvSpPr>
              <p:cNvPr id="7" name="Content Placeholder 2">
                <a:extLst>
                  <a:ext uri="{FF2B5EF4-FFF2-40B4-BE49-F238E27FC236}">
                    <a16:creationId xmlns:a16="http://schemas.microsoft.com/office/drawing/2014/main" id="{1B397E07-D2B6-4848-80FB-009B8E34BAE3}"/>
                  </a:ext>
                </a:extLst>
              </p:cNvPr>
              <p:cNvSpPr txBox="1">
                <a:spLocks noRot="1" noChangeAspect="1" noMove="1" noResize="1" noEditPoints="1" noAdjustHandles="1" noChangeArrowheads="1" noChangeShapeType="1" noTextEdit="1"/>
              </p:cNvSpPr>
              <p:nvPr/>
            </p:nvSpPr>
            <p:spPr>
              <a:xfrm>
                <a:off x="838200" y="1825624"/>
                <a:ext cx="10515600" cy="5032375"/>
              </a:xfrm>
              <a:prstGeom prst="rect">
                <a:avLst/>
              </a:prstGeom>
              <a:blipFill>
                <a:blip r:embed="rId2"/>
                <a:stretch>
                  <a:fillRect l="-812" t="-969" r="-870"/>
                </a:stretch>
              </a:blipFill>
            </p:spPr>
            <p:txBody>
              <a:bodyPr/>
              <a:lstStyle/>
              <a:p>
                <a:r>
                  <a:rPr lang="en-US">
                    <a:noFill/>
                  </a:rPr>
                  <a:t> </a:t>
                </a:r>
              </a:p>
            </p:txBody>
          </p:sp>
        </mc:Fallback>
      </mc:AlternateContent>
    </p:spTree>
    <p:extLst>
      <p:ext uri="{BB962C8B-B14F-4D97-AF65-F5344CB8AC3E}">
        <p14:creationId xmlns:p14="http://schemas.microsoft.com/office/powerpoint/2010/main" val="107894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CD8775-BEFF-4C90-A1D4-8258E5B2D0F0}"/>
              </a:ext>
            </a:extLst>
          </p:cNvPr>
          <p:cNvSpPr txBox="1">
            <a:spLocks/>
          </p:cNvSpPr>
          <p:nvPr/>
        </p:nvSpPr>
        <p:spPr>
          <a:xfrm>
            <a:off x="838200" y="365126"/>
            <a:ext cx="10515600" cy="105815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Counterfactual diagnosis</a:t>
            </a:r>
          </a:p>
        </p:txBody>
      </p:sp>
      <p:sp>
        <p:nvSpPr>
          <p:cNvPr id="7" name="Content Placeholder 2">
            <a:extLst>
              <a:ext uri="{FF2B5EF4-FFF2-40B4-BE49-F238E27FC236}">
                <a16:creationId xmlns:a16="http://schemas.microsoft.com/office/drawing/2014/main" id="{1B397E07-D2B6-4848-80FB-009B8E34BAE3}"/>
              </a:ext>
            </a:extLst>
          </p:cNvPr>
          <p:cNvSpPr txBox="1">
            <a:spLocks/>
          </p:cNvSpPr>
          <p:nvPr/>
        </p:nvSpPr>
        <p:spPr>
          <a:xfrm>
            <a:off x="838200" y="1825624"/>
            <a:ext cx="10515600" cy="50323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0000"/>
              </a:lnSpc>
              <a:buFont typeface="Arial" panose="020B0604020202020204" pitchFamily="34" charset="0"/>
              <a:buChar char="•"/>
            </a:pPr>
            <a:r>
              <a:rPr lang="en-US" b="1" dirty="0">
                <a:latin typeface="+mj-lt"/>
              </a:rPr>
              <a:t>Def1</a:t>
            </a:r>
            <a:r>
              <a:rPr lang="en-US" dirty="0">
                <a:latin typeface="+mj-lt"/>
              </a:rPr>
              <a:t> (Expected disablement)</a:t>
            </a:r>
            <a:r>
              <a:rPr lang="en-US" i="1" dirty="0"/>
              <a:t> </a:t>
            </a:r>
            <a:r>
              <a:rPr lang="en-US" i="1" dirty="0">
                <a:latin typeface="+mj-lt"/>
              </a:rPr>
              <a:t>The expected disablement of disease D is the number of present symptoms that we would expect to switch off if we intervened to cure D</a:t>
            </a:r>
          </a:p>
          <a:p>
            <a:pPr marL="342900" indent="-342900" algn="just">
              <a:lnSpc>
                <a:spcPct val="100000"/>
              </a:lnSpc>
              <a:buFont typeface="Arial" panose="020B0604020202020204" pitchFamily="34" charset="0"/>
              <a:buChar char="•"/>
            </a:pPr>
            <a:endParaRPr lang="en-US" i="1" dirty="0">
              <a:latin typeface="+mj-lt"/>
            </a:endParaRPr>
          </a:p>
          <a:p>
            <a:pPr algn="just">
              <a:lnSpc>
                <a:spcPct val="100000"/>
              </a:lnSpc>
            </a:pPr>
            <a:endParaRPr lang="en-US" i="1" dirty="0">
              <a:latin typeface="+mj-lt"/>
            </a:endParaRPr>
          </a:p>
          <a:p>
            <a:pPr marL="342900" indent="-342900" algn="just">
              <a:lnSpc>
                <a:spcPct val="100000"/>
              </a:lnSpc>
              <a:buFont typeface="Arial" panose="020B0604020202020204" pitchFamily="34" charset="0"/>
              <a:buChar char="•"/>
            </a:pPr>
            <a:r>
              <a:rPr lang="en-US" b="1" dirty="0">
                <a:latin typeface="+mj-lt"/>
              </a:rPr>
              <a:t>Def2 </a:t>
            </a:r>
            <a:r>
              <a:rPr lang="en-US" dirty="0">
                <a:latin typeface="+mj-lt"/>
              </a:rPr>
              <a:t>(Expected sufficiency) </a:t>
            </a:r>
            <a:r>
              <a:rPr lang="en-US" i="1" dirty="0">
                <a:latin typeface="+mj-lt"/>
              </a:rPr>
              <a:t>The expected sufficiency of disease D is the number of positively evidenced symptoms we would expect to persist if we intervene to switch off all other possible causes of the patient’s symptoms, </a:t>
            </a:r>
          </a:p>
          <a:p>
            <a:pPr algn="just">
              <a:lnSpc>
                <a:spcPct val="100000"/>
              </a:lnSpc>
            </a:pPr>
            <a:br>
              <a:rPr lang="en-US" dirty="0"/>
            </a:br>
            <a:r>
              <a:rPr lang="en-US" dirty="0">
                <a:latin typeface="+mj-lt"/>
              </a:rPr>
              <a:t> </a:t>
            </a:r>
          </a:p>
        </p:txBody>
      </p:sp>
      <p:pic>
        <p:nvPicPr>
          <p:cNvPr id="3" name="Picture 2">
            <a:extLst>
              <a:ext uri="{FF2B5EF4-FFF2-40B4-BE49-F238E27FC236}">
                <a16:creationId xmlns:a16="http://schemas.microsoft.com/office/drawing/2014/main" id="{AC53E88F-CFA7-48F6-BC2B-E9807BC1A135}"/>
              </a:ext>
            </a:extLst>
          </p:cNvPr>
          <p:cNvPicPr>
            <a:picLocks noChangeAspect="1"/>
          </p:cNvPicPr>
          <p:nvPr/>
        </p:nvPicPr>
        <p:blipFill>
          <a:blip r:embed="rId2"/>
          <a:stretch>
            <a:fillRect/>
          </a:stretch>
        </p:blipFill>
        <p:spPr>
          <a:xfrm>
            <a:off x="2889786" y="3074590"/>
            <a:ext cx="6020544" cy="708820"/>
          </a:xfrm>
          <a:prstGeom prst="rect">
            <a:avLst/>
          </a:prstGeom>
        </p:spPr>
      </p:pic>
      <p:pic>
        <p:nvPicPr>
          <p:cNvPr id="4" name="Picture 3">
            <a:extLst>
              <a:ext uri="{FF2B5EF4-FFF2-40B4-BE49-F238E27FC236}">
                <a16:creationId xmlns:a16="http://schemas.microsoft.com/office/drawing/2014/main" id="{7CF1A2F8-0C14-4052-AA69-5C8478DA4C08}"/>
              </a:ext>
            </a:extLst>
          </p:cNvPr>
          <p:cNvPicPr>
            <a:picLocks noChangeAspect="1"/>
          </p:cNvPicPr>
          <p:nvPr/>
        </p:nvPicPr>
        <p:blipFill>
          <a:blip r:embed="rId3"/>
          <a:stretch>
            <a:fillRect/>
          </a:stretch>
        </p:blipFill>
        <p:spPr>
          <a:xfrm>
            <a:off x="2400114" y="5399360"/>
            <a:ext cx="6999887" cy="741988"/>
          </a:xfrm>
          <a:prstGeom prst="rect">
            <a:avLst/>
          </a:prstGeom>
        </p:spPr>
      </p:pic>
    </p:spTree>
    <p:extLst>
      <p:ext uri="{BB962C8B-B14F-4D97-AF65-F5344CB8AC3E}">
        <p14:creationId xmlns:p14="http://schemas.microsoft.com/office/powerpoint/2010/main" val="368280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CD8775-BEFF-4C90-A1D4-8258E5B2D0F0}"/>
              </a:ext>
            </a:extLst>
          </p:cNvPr>
          <p:cNvSpPr txBox="1">
            <a:spLocks/>
          </p:cNvSpPr>
          <p:nvPr/>
        </p:nvSpPr>
        <p:spPr>
          <a:xfrm>
            <a:off x="838200" y="365126"/>
            <a:ext cx="10515600" cy="105815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Counterfactual diagnosis</a:t>
            </a:r>
          </a:p>
        </p:txBody>
      </p:sp>
      <p:pic>
        <p:nvPicPr>
          <p:cNvPr id="2" name="Picture 1">
            <a:extLst>
              <a:ext uri="{FF2B5EF4-FFF2-40B4-BE49-F238E27FC236}">
                <a16:creationId xmlns:a16="http://schemas.microsoft.com/office/drawing/2014/main" id="{BFB41F47-DE54-4B72-8E7C-EAFCEA9B0C23}"/>
              </a:ext>
            </a:extLst>
          </p:cNvPr>
          <p:cNvPicPr>
            <a:picLocks noChangeAspect="1"/>
          </p:cNvPicPr>
          <p:nvPr/>
        </p:nvPicPr>
        <p:blipFill>
          <a:blip r:embed="rId2"/>
          <a:stretch>
            <a:fillRect/>
          </a:stretch>
        </p:blipFill>
        <p:spPr>
          <a:xfrm>
            <a:off x="2941306" y="1771866"/>
            <a:ext cx="6309387" cy="4529955"/>
          </a:xfrm>
          <a:prstGeom prst="rect">
            <a:avLst/>
          </a:prstGeom>
        </p:spPr>
      </p:pic>
    </p:spTree>
    <p:extLst>
      <p:ext uri="{BB962C8B-B14F-4D97-AF65-F5344CB8AC3E}">
        <p14:creationId xmlns:p14="http://schemas.microsoft.com/office/powerpoint/2010/main" val="91112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CD8775-BEFF-4C90-A1D4-8258E5B2D0F0}"/>
              </a:ext>
            </a:extLst>
          </p:cNvPr>
          <p:cNvSpPr txBox="1">
            <a:spLocks/>
          </p:cNvSpPr>
          <p:nvPr/>
        </p:nvSpPr>
        <p:spPr>
          <a:xfrm>
            <a:off x="838200" y="365126"/>
            <a:ext cx="10515600" cy="105815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Counterfactual diagnosis</a:t>
            </a: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1B397E07-D2B6-4848-80FB-009B8E34BAE3}"/>
                  </a:ext>
                </a:extLst>
              </p:cNvPr>
              <p:cNvSpPr txBox="1">
                <a:spLocks/>
              </p:cNvSpPr>
              <p:nvPr/>
            </p:nvSpPr>
            <p:spPr>
              <a:xfrm>
                <a:off x="838200" y="1825624"/>
                <a:ext cx="10515600" cy="50323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0000"/>
                  </a:lnSpc>
                  <a:buFont typeface="Arial" panose="020B0604020202020204" pitchFamily="34" charset="0"/>
                  <a:buChar char="•"/>
                </a:pPr>
                <a:r>
                  <a:rPr lang="en-US" b="1" dirty="0">
                    <a:latin typeface="+mj-lt"/>
                  </a:rPr>
                  <a:t>Theorem. </a:t>
                </a:r>
                <a:r>
                  <a:rPr lang="en-US" i="1" dirty="0">
                    <a:latin typeface="+mj-lt"/>
                  </a:rPr>
                  <a:t>For 3-layer noisy-OR BNs, the expected sufficiency and expected disablement of disease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𝑘</m:t>
                        </m:r>
                      </m:sub>
                    </m:sSub>
                  </m:oMath>
                </a14:m>
                <a:r>
                  <a:rPr lang="en-US" i="1" dirty="0">
                    <a:latin typeface="+mj-lt"/>
                  </a:rPr>
                  <a:t> are given by</a:t>
                </a:r>
              </a:p>
              <a:p>
                <a:pPr marL="342900" indent="-342900" algn="just">
                  <a:lnSpc>
                    <a:spcPct val="100000"/>
                  </a:lnSpc>
                  <a:buFont typeface="Arial" panose="020B0604020202020204" pitchFamily="34" charset="0"/>
                  <a:buChar char="•"/>
                </a:pPr>
                <a:endParaRPr lang="en-US" i="1" dirty="0">
                  <a:latin typeface="+mj-lt"/>
                </a:endParaRPr>
              </a:p>
              <a:p>
                <a:pPr algn="just">
                  <a:lnSpc>
                    <a:spcPct val="100000"/>
                  </a:lnSpc>
                </a:pPr>
                <a:r>
                  <a:rPr lang="en-US" dirty="0">
                    <a:latin typeface="+mj-lt"/>
                  </a:rPr>
                  <a:t> </a:t>
                </a:r>
                <a:br>
                  <a:rPr lang="en-US" dirty="0"/>
                </a:br>
                <a:r>
                  <a:rPr lang="en-US" b="1" dirty="0">
                    <a:latin typeface="+mj-lt"/>
                  </a:rPr>
                  <a:t> </a:t>
                </a:r>
                <a:endParaRPr lang="en-US" dirty="0">
                  <a:latin typeface="+mj-lt"/>
                </a:endParaRPr>
              </a:p>
            </p:txBody>
          </p:sp>
        </mc:Choice>
        <mc:Fallback>
          <p:sp>
            <p:nvSpPr>
              <p:cNvPr id="7" name="Content Placeholder 2">
                <a:extLst>
                  <a:ext uri="{FF2B5EF4-FFF2-40B4-BE49-F238E27FC236}">
                    <a16:creationId xmlns:a16="http://schemas.microsoft.com/office/drawing/2014/main" id="{1B397E07-D2B6-4848-80FB-009B8E34BAE3}"/>
                  </a:ext>
                </a:extLst>
              </p:cNvPr>
              <p:cNvSpPr txBox="1">
                <a:spLocks noRot="1" noChangeAspect="1" noMove="1" noResize="1" noEditPoints="1" noAdjustHandles="1" noChangeArrowheads="1" noChangeShapeType="1" noTextEdit="1"/>
              </p:cNvSpPr>
              <p:nvPr/>
            </p:nvSpPr>
            <p:spPr>
              <a:xfrm>
                <a:off x="838200" y="1825624"/>
                <a:ext cx="10515600" cy="5032375"/>
              </a:xfrm>
              <a:prstGeom prst="rect">
                <a:avLst/>
              </a:prstGeom>
              <a:blipFill>
                <a:blip r:embed="rId2"/>
                <a:stretch>
                  <a:fillRect l="-812" t="-969" r="-87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786A82F-5150-40BD-92D8-BA46689B66E2}"/>
              </a:ext>
            </a:extLst>
          </p:cNvPr>
          <p:cNvPicPr>
            <a:picLocks noChangeAspect="1"/>
          </p:cNvPicPr>
          <p:nvPr/>
        </p:nvPicPr>
        <p:blipFill>
          <a:blip r:embed="rId3"/>
          <a:stretch>
            <a:fillRect/>
          </a:stretch>
        </p:blipFill>
        <p:spPr>
          <a:xfrm>
            <a:off x="6706066" y="2644353"/>
            <a:ext cx="4647734" cy="4213646"/>
          </a:xfrm>
          <a:prstGeom prst="rect">
            <a:avLst/>
          </a:prstGeom>
        </p:spPr>
      </p:pic>
    </p:spTree>
    <p:extLst>
      <p:ext uri="{BB962C8B-B14F-4D97-AF65-F5344CB8AC3E}">
        <p14:creationId xmlns:p14="http://schemas.microsoft.com/office/powerpoint/2010/main" val="3780887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510</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Wingdings</vt:lpstr>
      <vt:lpstr>Office Theme</vt:lpstr>
      <vt:lpstr>Counterfactual Diagnosis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Propensity Score Methods  for Reducing the Effects of Confounding  in Observational Studies</dc:title>
  <dc:creator>Reza Rahimi Azghan</dc:creator>
  <cp:lastModifiedBy>Reza Rahimi Azghan</cp:lastModifiedBy>
  <cp:revision>146</cp:revision>
  <dcterms:created xsi:type="dcterms:W3CDTF">2023-08-02T02:32:03Z</dcterms:created>
  <dcterms:modified xsi:type="dcterms:W3CDTF">2023-11-22T18:12:37Z</dcterms:modified>
</cp:coreProperties>
</file>