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4AE8-CB4B-47C9-A709-B2903E32A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FDE3B-E203-4BB2-BC8E-66603F7C9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E07D-3EC9-4ECB-810C-A84564B3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74565-AA0B-46F0-B71A-25CD6D2A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F932-1E83-4E99-94B6-F1F36002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8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905B-F017-471A-8679-E6D0D8CA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D75AC-24B2-49F1-8AE3-E289A1633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A238-7D9F-4725-8F3E-34186717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70FB-DC6B-474B-91AA-CB658709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9F5D6-EFCD-41F8-8888-CC26D500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1F68B-5D09-4D36-9CBA-43D416E49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3B3D2-023E-40E2-AD18-E199C371A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C1D2-3928-44D0-A70C-243848D1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414BD-6147-4932-8DBF-EDB3088B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25DD-9E34-470E-926B-774BF2BE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4127-0AD7-4162-8645-A0EF5216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59C5-E6C8-4288-B737-48352F52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5413D-6138-4F4A-98E8-C64D0F37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1AA8-4A6C-4204-8B57-5D50BBA0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38778-6C3F-4F46-BD95-F65B1AC2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3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4FC9-9113-4A7D-A3AA-231B2FC0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E57D9-B575-4E92-97AC-E7703FAD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D9C8-85CD-45D2-A8B3-B9077485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1546-5945-47DD-A338-6838CFE0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1C08-B6CA-4DA9-9426-5FC83D71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8BE3-C968-4AED-AA29-B6E8FB59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D2B9-F31B-43B6-87D1-68D1E422B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6E62B-B456-44CC-A147-02AF6B520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29892-B063-4741-9F60-89D76F6C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79A47-4358-4487-A709-0AF4B54E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65417-6A76-42D1-A28D-D5FF726C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C2A6-9E7A-42B3-BB62-4B570293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AF965-977C-4E9F-BCF2-1269D9461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619E-67D7-445F-BBB0-16F7EF0B0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52731-0D6B-4C34-B1BE-A52E443CC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A1F16-654A-4D64-9B75-72BA7383A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B20B3-D5E0-4776-8941-4A31C93B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14EA7-CE97-4D47-AF83-689E34AD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FC0B2-B7C3-4BBC-A7CC-D781D23F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4D32-00EA-464C-A786-AA2E658C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4BFFE-0D26-4531-B1D6-5A382295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7C25A-BB28-44AE-8247-EA9CCFBA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79ABB-A031-4D83-A9C9-651BF658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B878A-CF00-4547-948A-9CA7F560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AC891-D31D-493F-A69F-2F2F9738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11039-A6C0-4707-AAC5-39FD332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9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D170-1E36-4E82-BDFA-A14DA67E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E7FD-B192-4396-AF95-4D5502CD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DF6C4-8EAC-4CEB-BD94-3AAD26391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04B2A-8A4F-482A-91B5-CCD97E6E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3CB97-BC0C-488F-B5C5-F7251463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C42E7-C4C6-4B76-BB89-45509436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1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FC19-35A9-45D6-86CC-7300ADA6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F0FED-0CED-46F0-BC7E-A4982C195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D9D1B-4131-45B8-99CB-4654629D1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3081B-A42D-415B-8F57-E2EDB996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68555-AF68-4C17-8C90-438B947B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E541A-CF02-479A-9E2E-D98E900C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FACF1-09E6-4336-9F29-02E851E8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4DEF-A925-4C43-82B7-64DEE8780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03E1-00F4-4E87-AA3E-8C0AF0FBE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647A3-35B1-4EB2-89D2-91CE93BEBB0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1700-E042-490C-B12B-ED0FACD3A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D19E9-3F11-4D35-B71A-B08EE15CA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F9F5-63F7-4789-9396-CD8B6A887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1400"/>
            <a:ext cx="12192000" cy="1781313"/>
          </a:xfrm>
        </p:spPr>
        <p:txBody>
          <a:bodyPr>
            <a:noAutofit/>
          </a:bodyPr>
          <a:lstStyle/>
          <a:p>
            <a:r>
              <a:rPr lang="en-US" sz="4800" dirty="0"/>
              <a:t>Estimating Average Treatment Effects via Orthogonal 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8E751-92AD-453D-9154-FE67AAF91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04235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+mj-lt"/>
              </a:rPr>
              <a:t>Tobias Hatt , Stefan Feuerriegel</a:t>
            </a:r>
          </a:p>
          <a:p>
            <a:r>
              <a:rPr lang="en-US" i="1" dirty="0"/>
              <a:t>ETH Zurich, Switzerland 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4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dirty="0"/>
              <a:t>Results (Ablation Study)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3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08822-7A6F-43CA-915D-F6A013C8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12" y="1825624"/>
            <a:ext cx="9605176" cy="192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Estimating the causal effect of a treatment is an important problem in many domains such as medicine</a:t>
                </a: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during an epidemic such as the coronavirus disease 2019 (COVID- 19), policy makers take unprecedented measures to control the outbreak of the disease</a:t>
                </a: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observational studies adopt observed data to estimate causal effects. </a:t>
                </a: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err="1">
                    <a:latin typeface="+mj-lt"/>
                  </a:rPr>
                  <a:t>unconfoundedness</a:t>
                </a:r>
                <a:r>
                  <a:rPr lang="en-US" i="1" dirty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is required: the covariates </a:t>
                </a:r>
                <a:r>
                  <a:rPr lang="en-US" i="1" dirty="0">
                    <a:latin typeface="+mj-lt"/>
                  </a:rPr>
                  <a:t>X </a:t>
                </a:r>
                <a:r>
                  <a:rPr lang="en-US" dirty="0">
                    <a:latin typeface="+mj-lt"/>
                  </a:rPr>
                  <a:t>must contain all confounders (</a:t>
                </a:r>
                <a:r>
                  <a:rPr lang="en-US" dirty="0" err="1">
                    <a:latin typeface="+mj-lt"/>
                  </a:rPr>
                  <a:t>i</a:t>
                </a:r>
                <a:r>
                  <a:rPr lang="en-US" dirty="0">
                    <a:latin typeface="+mj-lt"/>
                  </a:rPr>
                  <a:t>. e., variables that affect both treatment assignment and outcome) </a:t>
                </a: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+mj-lt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+mj-lt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dirty="0">
                    <a:latin typeface="+mj-lt"/>
                  </a:rPr>
                </a:br>
                <a:endParaRPr lang="en-US" i="1" dirty="0">
                  <a:latin typeface="+mj-lt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  <a:blipFill>
                <a:blip r:embed="rId2"/>
                <a:stretch>
                  <a:fillRect l="-812" t="-969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70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Introduction (continued)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To estimate the average effect of a treatment from observational data, the outcome of an alternative treatment has to be estimated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But, </a:t>
            </a:r>
            <a:r>
              <a:rPr lang="en-US" sz="2800" dirty="0">
                <a:latin typeface="+mj-lt"/>
              </a:rPr>
              <a:t>we do not know what the outcome would have been if another treatment had been applied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methods for estimating the average treatment effect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Regression-based approaches use the treatment assignment as a feature and train regression models to estimate the outcomes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Weighting-based approaches re-weight the data such that the re-weighted distribution resembles the distribution of interest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Doubly-robust approaches seek to combine the first two approaches </a:t>
            </a:r>
            <a:br>
              <a:rPr lang="en-US" sz="2400" dirty="0">
                <a:latin typeface="+mj-lt"/>
              </a:rPr>
            </a:b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 </a:t>
            </a:r>
            <a:br>
              <a:rPr lang="en-US" sz="2400" dirty="0">
                <a:latin typeface="+mj-lt"/>
              </a:rPr>
            </a:b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09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Problem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300" dirty="0">
                    <a:latin typeface="+mj-lt"/>
                  </a:rPr>
                  <a:t>Objective is to estimate Average Treatment Effect (ATE) of a binary treatment from observational data.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sz="2300" i="1" dirty="0">
                  <a:latin typeface="+mj-lt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300" b="1" dirty="0">
                    <a:latin typeface="+mj-lt"/>
                  </a:rPr>
                  <a:t>Assumption1. </a:t>
                </a:r>
                <a:r>
                  <a:rPr lang="en-US" sz="2300" dirty="0">
                    <a:latin typeface="+mj-lt"/>
                  </a:rPr>
                  <a:t>(</a:t>
                </a:r>
                <a:r>
                  <a:rPr lang="en-US" sz="2300" i="1" dirty="0">
                    <a:latin typeface="+mj-lt"/>
                  </a:rPr>
                  <a:t>Consistency</a:t>
                </a:r>
                <a:r>
                  <a:rPr lang="en-US" sz="2300" dirty="0">
                    <a:latin typeface="+mj-lt"/>
                  </a:rPr>
                  <a:t>): </a:t>
                </a:r>
                <a:r>
                  <a:rPr lang="en-US" sz="230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300" i="1" dirty="0">
                  <a:latin typeface="+mj-lt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300" b="1" dirty="0">
                    <a:solidFill>
                      <a:prstClr val="black"/>
                    </a:solidFill>
                    <a:latin typeface="Calibri Light" panose="020F0302020204030204"/>
                  </a:rPr>
                  <a:t>Assumption2. </a:t>
                </a:r>
                <a:r>
                  <a:rPr lang="en-US" sz="2300" dirty="0">
                    <a:solidFill>
                      <a:prstClr val="black"/>
                    </a:solidFill>
                    <a:latin typeface="Calibri Light" panose="020F0302020204030204"/>
                  </a:rPr>
                  <a:t>(</a:t>
                </a:r>
                <a:r>
                  <a:rPr lang="en-US" sz="2300" i="1" dirty="0">
                    <a:solidFill>
                      <a:prstClr val="black"/>
                    </a:solidFill>
                    <a:latin typeface="Calibri Light" panose="020F0302020204030204"/>
                  </a:rPr>
                  <a:t>Positivity</a:t>
                </a:r>
                <a:r>
                  <a:rPr lang="en-US" sz="2300" dirty="0">
                    <a:solidFill>
                      <a:prstClr val="black"/>
                    </a:solidFill>
                    <a:latin typeface="Calibri Light" panose="020F0302020204030204"/>
                  </a:rPr>
                  <a:t>):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3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3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3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0&lt;</m:t>
                    </m:r>
                    <m:r>
                      <a:rPr lang="en-US" sz="23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3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3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3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3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3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300" i="1" dirty="0">
                  <a:latin typeface="+mj-lt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300" b="1" dirty="0">
                    <a:solidFill>
                      <a:prstClr val="black"/>
                    </a:solidFill>
                    <a:latin typeface="Calibri Light" panose="020F0302020204030204"/>
                  </a:rPr>
                  <a:t>Assumption2. </a:t>
                </a:r>
                <a:r>
                  <a:rPr lang="en-US" sz="2300" dirty="0">
                    <a:solidFill>
                      <a:prstClr val="black"/>
                    </a:solidFill>
                    <a:latin typeface="Calibri Light" panose="020F0302020204030204"/>
                  </a:rPr>
                  <a:t>(</a:t>
                </a:r>
                <a:r>
                  <a:rPr lang="en-US" sz="2300" i="1" dirty="0" err="1">
                    <a:latin typeface="+mj-lt"/>
                  </a:rPr>
                  <a:t>Unconfoundedness</a:t>
                </a:r>
                <a:r>
                  <a:rPr lang="en-US" sz="2300" dirty="0">
                    <a:solidFill>
                      <a:prstClr val="black"/>
                    </a:solidFill>
                    <a:latin typeface="Calibri Light" panose="020F0302020204030204"/>
                  </a:rPr>
                  <a:t>):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3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3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3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sz="23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3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en-US" sz="23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300" i="1" dirty="0">
                  <a:latin typeface="+mj-lt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300" i="1" dirty="0">
                  <a:latin typeface="+mj-lt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300" dirty="0">
                    <a:latin typeface="+mj-lt"/>
                  </a:rPr>
                  <a:t>Therefore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endParaRPr lang="en-US" sz="2300" dirty="0">
                  <a:latin typeface="+mj-lt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  <a:blipFill>
                <a:blip r:embed="rId2"/>
                <a:stretch>
                  <a:fillRect l="-696" t="-847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96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Problem Setup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300" dirty="0">
                    <a:latin typeface="+mj-lt"/>
                  </a:rPr>
                  <a:t>Objective is to estimate Average Treatment Effect (ATE) of a binary treatment from observational data.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endParaRPr lang="en-US" sz="2300" i="1" dirty="0">
                  <a:latin typeface="+mj-lt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300" dirty="0">
                  <a:latin typeface="+mj-lt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300" dirty="0">
                    <a:latin typeface="+mj-lt"/>
                  </a:rPr>
                  <a:t>Our aim is to estimate the function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sz="2300" dirty="0">
                    <a:latin typeface="+mj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3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 1}</m:t>
                    </m:r>
                  </m:oMath>
                </a14:m>
                <a:r>
                  <a:rPr lang="en-US" sz="2300" dirty="0">
                    <a:latin typeface="+mj-lt"/>
                  </a:rPr>
                  <a:t> based on observational data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3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3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3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2300" dirty="0">
                  <a:latin typeface="+mj-lt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  <a:blipFill>
                <a:blip r:embed="rId2"/>
                <a:stretch>
                  <a:fillRect l="-696" t="-847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1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Orthogonal Regularization for Estimating Average Treatment Effects</a:t>
            </a:r>
            <a:r>
              <a:rPr lang="en-US" sz="4400" dirty="0"/>
              <a:t> </a:t>
            </a:r>
            <a:br>
              <a:rPr lang="en-US" sz="4400" dirty="0"/>
            </a:b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exploit the implications on the outcomes that result from </a:t>
                </a:r>
                <a:r>
                  <a:rPr lang="en-US" dirty="0" err="1">
                    <a:latin typeface="+mj-lt"/>
                  </a:rPr>
                  <a:t>unconfoundedness</a:t>
                </a:r>
                <a:r>
                  <a:rPr lang="en-US" sz="2000" dirty="0">
                    <a:latin typeface="+mj-lt"/>
                  </a:rPr>
                  <a:t>.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accommodate </a:t>
                </a:r>
                <a:r>
                  <a:rPr lang="en-US" dirty="0" err="1">
                    <a:latin typeface="+mj-lt"/>
                  </a:rPr>
                  <a:t>unconfoundedness</a:t>
                </a:r>
                <a:r>
                  <a:rPr lang="en-US" dirty="0">
                    <a:latin typeface="+mj-lt"/>
                  </a:rPr>
                  <a:t> as a orthogonality constraint</a:t>
                </a:r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+mj-lt"/>
                      </a:rPr>
                      <m:t>𝑌</m:t>
                    </m:r>
                    <m:d>
                      <m:dPr>
                        <m:ctrlPr>
                          <a:rPr lang="en-US" sz="20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+mj-lt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+mj-lt"/>
                      </a:rPr>
                      <m:t>, </m:t>
                    </m:r>
                    <m:r>
                      <a:rPr lang="en-US" sz="2000" b="0" i="1" smtClean="0">
                        <a:latin typeface="+mj-lt"/>
                      </a:rPr>
                      <m:t>𝑌</m:t>
                    </m:r>
                    <m:d>
                      <m:dPr>
                        <m:ctrlPr>
                          <a:rPr lang="en-US" sz="20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+mj-lt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+mj-lt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sz="2000" b="0" i="1" smtClean="0">
                        <a:latin typeface="+mj-lt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+mj-lt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sz="2000" b="0" i="1" smtClean="0">
                        <a:latin typeface="+mj-lt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300" dirty="0">
                    <a:latin typeface="+mj-lt"/>
                  </a:rPr>
                  <a:t>Using the inner product &lt;</a:t>
                </a:r>
                <a:r>
                  <a:rPr lang="en-US" sz="2300" dirty="0" err="1">
                    <a:latin typeface="+mj-lt"/>
                  </a:rPr>
                  <a:t>u,v</a:t>
                </a:r>
                <a:r>
                  <a:rPr lang="en-US" sz="2300" dirty="0">
                    <a:latin typeface="+mj-lt"/>
                  </a:rPr>
                  <a:t>&gt;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300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300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sz="23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300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300" dirty="0">
                    <a:latin typeface="+mj-lt"/>
                  </a:rPr>
                  <a:t>The formula above is the conditional covariance of Y(t) and T, which should be zero because of </a:t>
                </a:r>
                <a:r>
                  <a:rPr lang="en-US" sz="2300" dirty="0" err="1">
                    <a:latin typeface="+mj-lt"/>
                  </a:rPr>
                  <a:t>unconfoundedness</a:t>
                </a:r>
                <a:r>
                  <a:rPr lang="en-US" sz="2300" dirty="0">
                    <a:latin typeface="+mj-lt"/>
                  </a:rPr>
                  <a:t>.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300" dirty="0">
                  <a:latin typeface="+mj-lt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  <a:blipFill>
                <a:blip r:embed="rId2"/>
                <a:stretch>
                  <a:fillRect l="-812" t="-96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57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Proposed Regularization Framework </a:t>
            </a:r>
            <a:br>
              <a:rPr lang="en-US" sz="3200" dirty="0"/>
            </a:b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The objective is to find the solution to the optimization problem.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𝐹𝐿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is the factual loss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𝑂𝑅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is the orthogonal regularization that enforces the orthogonality constraint using the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The variable </a:t>
                </a:r>
                <a:r>
                  <a:rPr lang="en-US" i="1" dirty="0">
                    <a:latin typeface="+mj-lt"/>
                  </a:rPr>
                  <a:t>λ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i="1" dirty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is a hyperparameter controlling the strength of regularization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taking the partial derivative of the objective function and setting it to zero is analytically equivalent to </a:t>
                </a:r>
                <a:r>
                  <a:rPr lang="en-US">
                    <a:latin typeface="+mj-lt"/>
                  </a:rPr>
                  <a:t>the orthogonality constraint.</a:t>
                </a:r>
                <a:endParaRPr lang="en-US" dirty="0">
                  <a:latin typeface="+mj-lt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dirty="0">
                    <a:latin typeface="+mj-lt"/>
                  </a:rPr>
                  <a:t> </a:t>
                </a: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 </a:t>
                </a: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 </a:t>
                </a:r>
                <a:br>
                  <a:rPr lang="en-US" dirty="0">
                    <a:latin typeface="+mj-lt"/>
                  </a:rPr>
                </a:br>
                <a:endParaRPr lang="en-US" dirty="0">
                  <a:latin typeface="+mj-lt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300" dirty="0">
                  <a:latin typeface="+mj-lt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  <a:blipFill>
                <a:blip r:embed="rId2"/>
                <a:stretch>
                  <a:fillRect l="-812" t="-96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BE4A84D-454E-421B-BA14-9691C10E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279" y="2399431"/>
            <a:ext cx="6163441" cy="6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3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dirty="0"/>
              <a:t>Deep Orthogonal Networks for Unconfounded</a:t>
            </a:r>
          </a:p>
          <a:p>
            <a:pPr algn="l"/>
            <a:r>
              <a:rPr lang="en-US" sz="3200" dirty="0"/>
              <a:t>Treatments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latin typeface="+mj-lt"/>
                  </a:rPr>
                  <a:t>d</a:t>
                </a:r>
                <a:r>
                  <a:rPr lang="en-US" dirty="0">
                    <a:latin typeface="+mj-lt"/>
                  </a:rPr>
                  <a:t>eep </a:t>
                </a:r>
                <a:r>
                  <a:rPr lang="en-US" sz="2800" b="1" dirty="0">
                    <a:latin typeface="+mj-lt"/>
                  </a:rPr>
                  <a:t>o</a:t>
                </a:r>
                <a:r>
                  <a:rPr lang="en-US" dirty="0">
                    <a:latin typeface="+mj-lt"/>
                  </a:rPr>
                  <a:t>rthogonal </a:t>
                </a:r>
                <a:r>
                  <a:rPr lang="en-US" sz="2800" b="1" dirty="0">
                    <a:latin typeface="+mj-lt"/>
                  </a:rPr>
                  <a:t>n</a:t>
                </a:r>
                <a:r>
                  <a:rPr lang="en-US" dirty="0">
                    <a:latin typeface="+mj-lt"/>
                  </a:rPr>
                  <a:t>etworks for </a:t>
                </a:r>
                <a:r>
                  <a:rPr lang="en-US" sz="2800" b="1" dirty="0">
                    <a:latin typeface="+mj-lt"/>
                  </a:rPr>
                  <a:t>u</a:t>
                </a:r>
                <a:r>
                  <a:rPr lang="en-US" dirty="0">
                    <a:latin typeface="+mj-lt"/>
                  </a:rPr>
                  <a:t>nconfounded </a:t>
                </a:r>
                <a:r>
                  <a:rPr lang="en-US" sz="2800" b="1" dirty="0">
                    <a:latin typeface="+mj-lt"/>
                  </a:rPr>
                  <a:t>t</a:t>
                </a:r>
                <a:r>
                  <a:rPr lang="en-US" dirty="0">
                    <a:latin typeface="+mj-lt"/>
                  </a:rPr>
                  <a:t>reatments (</a:t>
                </a:r>
                <a:r>
                  <a:rPr lang="en-US" sz="2800" b="1" dirty="0">
                    <a:latin typeface="+mj-lt"/>
                  </a:rPr>
                  <a:t>DONUT</a:t>
                </a:r>
                <a:r>
                  <a:rPr lang="en-US" dirty="0">
                    <a:latin typeface="+mj-lt"/>
                  </a:rPr>
                  <a:t>)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Neural networks present a suitable model class due to their strong predictive performance.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For the outcome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+mj-lt"/>
                  </a:rPr>
                  <a:t>, we use the basic architecture of </a:t>
                </a:r>
                <a:r>
                  <a:rPr lang="en-US" dirty="0" err="1">
                    <a:latin typeface="+mj-lt"/>
                  </a:rPr>
                  <a:t>TARNet</a:t>
                </a:r>
                <a:r>
                  <a:rPr lang="en-US" dirty="0">
                    <a:latin typeface="+mj-lt"/>
                  </a:rPr>
                  <a:t>.</a:t>
                </a: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For the propensity score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latin typeface="+mj-lt"/>
                  </a:rPr>
                  <a:t>, we use a logistic regression.</a:t>
                </a: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The objective of the model is to solve the aforementioned optimization problem</a:t>
                </a:r>
                <a:br>
                  <a:rPr lang="en-US" dirty="0">
                    <a:latin typeface="+mj-lt"/>
                  </a:rPr>
                </a:b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 </a:t>
                </a:r>
                <a:br>
                  <a:rPr lang="en-US" dirty="0">
                    <a:latin typeface="+mj-lt"/>
                  </a:rPr>
                </a:br>
                <a:br>
                  <a:rPr lang="en-US" dirty="0">
                    <a:latin typeface="+mj-lt"/>
                  </a:rPr>
                </a:br>
                <a:endParaRPr lang="en-US" sz="2300" dirty="0">
                  <a:latin typeface="+mj-lt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B397E07-D2B6-4848-80FB-009B8E34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5032375"/>
              </a:xfrm>
              <a:prstGeom prst="rect">
                <a:avLst/>
              </a:prstGeom>
              <a:blipFill>
                <a:blip r:embed="rId2"/>
                <a:stretch>
                  <a:fillRect l="-1043" t="-1090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18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CD8775-BEFF-4C90-A1D4-8258E5B2D0F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dirty="0"/>
              <a:t>Results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397E07-D2B6-4848-80FB-009B8E34BAE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300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5DCC1A-699B-40AD-B412-BADCB0AB8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66" y="1675802"/>
            <a:ext cx="8434467" cy="481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589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Estimating Average Treatment Effects via Orthogonal Regularization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Propensity Score Methods  for Reducing the Effects of Confounding  in Observational Studies</dc:title>
  <dc:creator>Reza Rahimi Azghan</dc:creator>
  <cp:lastModifiedBy>Reza Rahimi Azghan</cp:lastModifiedBy>
  <cp:revision>135</cp:revision>
  <dcterms:created xsi:type="dcterms:W3CDTF">2023-08-02T02:32:03Z</dcterms:created>
  <dcterms:modified xsi:type="dcterms:W3CDTF">2023-09-06T18:52:02Z</dcterms:modified>
</cp:coreProperties>
</file>