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D8D2-9E11-4415-A4C9-58DD285A6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3FD11-D0CB-4998-A3FB-22CC66A6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9767-17B6-4815-B110-D7D21A15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08D-D543-4961-B11D-451ECBF290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8D27-75ED-49DC-A70D-301466ED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C943-77A6-4C8B-AD7B-A2BC77BA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68CB-9016-4D30-8742-4EC3D7CE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2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E6B9-761B-4707-8A12-C1417D5D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17AD0-96B3-4215-B888-DE1B5A79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80C0-543E-433A-A3AF-85C45274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08D-D543-4961-B11D-451ECBF290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86CC-E12B-4B2D-8B78-064E8512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8D07-BC25-48AC-92A5-D38D9B5E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68CB-9016-4D30-8742-4EC3D7CE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CA0D0-88AB-4B2E-9FD4-4DD986411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98935-59F6-42C6-AC2D-4C3FF4B92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7E23-9BFF-4562-84FC-A1C2CD44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08D-D543-4961-B11D-451ECBF290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4E75E-E328-4759-8285-4141E08B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58A3-B36B-4405-86B7-070EC9B4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68CB-9016-4D30-8742-4EC3D7CE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B399-21A1-470C-905C-B9CA824A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F92-305D-4D90-A34F-E80F52E5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AB8C-C02E-4A37-933C-E999D769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08D-D543-4961-B11D-451ECBF290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F4CB1-FE0A-4445-9FBD-FD657980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C88C5-F1C9-436D-A4BB-FB06BAAD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68CB-9016-4D30-8742-4EC3D7CE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1245-21A0-43E2-97AE-6324465D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AC74C-E792-478B-80C9-46266E968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1067-9F92-47D2-8862-8B12F084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08D-D543-4961-B11D-451ECBF290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84F2-EE48-4EB5-93DE-2E412DF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DAA37-CB85-4F25-A208-D92311C3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68CB-9016-4D30-8742-4EC3D7CE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EAFD-1C14-45AB-8157-B1898157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196F-6C43-422B-827E-84D9D032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8A8F6-CC39-4FAC-B95C-EE4943F7C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1268C-3CF1-4ABD-8056-DEC9F73C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08D-D543-4961-B11D-451ECBF290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75BD-62F3-47D4-A428-0302DEB3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ADCAA-0AAE-4161-A0C7-EE00CE4F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68CB-9016-4D30-8742-4EC3D7CE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7FE1-979E-483B-9D4C-E6542BAD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5101-54CA-4F40-AC0B-25C2D36D1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58650-7EAE-4EEA-9B55-89A30231B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6EC73-8088-4B00-8A34-39A3004AD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EFFA2-3C0B-42D4-A757-C6CB6DC67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7A4FA-81C8-4BC4-8AB2-B404505E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08D-D543-4961-B11D-451ECBF290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D1F30-F26A-498C-8364-8BE27A89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CB8FF-424B-4747-9544-8205C36D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68CB-9016-4D30-8742-4EC3D7CE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FCC1-3B40-463B-B8C7-751E94F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9B8AD-F3D4-4650-8A0C-8BD65E82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08D-D543-4961-B11D-451ECBF290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3CE1B-1721-4D77-AE95-83575A54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A4818-BA86-4A99-B507-ADAD7E93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68CB-9016-4D30-8742-4EC3D7CE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9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F3DE9-D104-4D69-9DC3-73B7DFC9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08D-D543-4961-B11D-451ECBF290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DF9D7-18B8-40AD-9337-5DE4E4EA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4006-1146-4CF0-8713-5E9CF0CE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68CB-9016-4D30-8742-4EC3D7CE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3829-BC7B-4177-BDB8-4F7E2836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1F56-5AFD-436E-9068-2F1DA3950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4C1C0-CA95-4D0F-99B8-23FF3C1A2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8962-6A95-4D7D-8917-21D7CCF1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08D-D543-4961-B11D-451ECBF290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83EB4-706D-4AAD-BFB6-A3EE9BDF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1EDB8-3DAF-4055-BD93-6ECB200C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68CB-9016-4D30-8742-4EC3D7CE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1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668F-0F22-4587-A79C-9F6FF94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603B0-C35C-4262-8526-110280747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C05EC-3D1F-4329-B457-6EF9BCD4C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FBE2D-D935-406B-8AEB-10160971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08D-D543-4961-B11D-451ECBF290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25CB4-D2C9-4917-8127-B68D3C6E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A6559-9518-4D54-9B44-6C290FAD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68CB-9016-4D30-8742-4EC3D7CE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9C991-92ED-48E2-A966-29D932D0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8E11-329A-45F0-8436-26648BDA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35389-43B9-4EDC-89D0-B478E02D6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508D-D543-4961-B11D-451ECBF2903E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6262-8BC9-4178-BD0A-7AAA58C2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4D321-C12C-4E90-9E3E-F361751AD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68CB-9016-4D30-8742-4EC3D7CE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A5F7-3B27-43AB-80A6-6212629D0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C9F0C-FC0E-49E3-B23D-4A3AD0ED4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C8403-78F1-42CE-97AF-7D72DF075F40}"/>
              </a:ext>
            </a:extLst>
          </p:cNvPr>
          <p:cNvSpPr txBox="1"/>
          <p:nvPr/>
        </p:nvSpPr>
        <p:spPr>
          <a:xfrm>
            <a:off x="3608236" y="4072417"/>
            <a:ext cx="4975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Neural Information Processing Systems (NIPS 2017)</a:t>
            </a:r>
          </a:p>
        </p:txBody>
      </p:sp>
    </p:spTree>
    <p:extLst>
      <p:ext uri="{BB962C8B-B14F-4D97-AF65-F5344CB8AC3E}">
        <p14:creationId xmlns:p14="http://schemas.microsoft.com/office/powerpoint/2010/main" val="123858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1F297E-22CC-43F5-95BA-6C3C0FA8066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Attention Model/Transformer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0B54B-4FA0-4330-B63D-0D0672BF4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0F998-15BA-42A7-B4D7-CBC5CC41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4324"/>
            <a:ext cx="8969485" cy="42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5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he Intuition Behind Transformers — Attention is All You Need | by Sam  Palani | Towards Data Science">
            <a:extLst>
              <a:ext uri="{FF2B5EF4-FFF2-40B4-BE49-F238E27FC236}">
                <a16:creationId xmlns:a16="http://schemas.microsoft.com/office/drawing/2014/main" id="{4652972C-23EE-42BE-A8E7-B136598B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48" y="1208599"/>
            <a:ext cx="5077466" cy="51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BA79471-D258-412B-B5CA-DB9B80B5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392AA-B163-4500-8387-5B91D235D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391E28-96A2-4DBC-8FE7-067FF0351660}"/>
              </a:ext>
            </a:extLst>
          </p:cNvPr>
          <p:cNvSpPr/>
          <p:nvPr/>
        </p:nvSpPr>
        <p:spPr>
          <a:xfrm>
            <a:off x="4708018" y="4762829"/>
            <a:ext cx="675013" cy="3816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2F229-6FAB-4FAB-BE44-25B3789EBF8B}"/>
              </a:ext>
            </a:extLst>
          </p:cNvPr>
          <p:cNvSpPr/>
          <p:nvPr/>
        </p:nvSpPr>
        <p:spPr>
          <a:xfrm>
            <a:off x="6068537" y="4762830"/>
            <a:ext cx="675013" cy="3816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4AE8AC-5518-4DDD-A457-43AEC45AF98A}"/>
              </a:ext>
            </a:extLst>
          </p:cNvPr>
          <p:cNvCxnSpPr/>
          <p:nvPr/>
        </p:nvCxnSpPr>
        <p:spPr>
          <a:xfrm>
            <a:off x="3482672" y="5144493"/>
            <a:ext cx="11290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01F44E-6AAB-4125-8F89-7BF2AE0D5255}"/>
              </a:ext>
            </a:extLst>
          </p:cNvPr>
          <p:cNvCxnSpPr>
            <a:cxnSpLocks/>
          </p:cNvCxnSpPr>
          <p:nvPr/>
        </p:nvCxnSpPr>
        <p:spPr>
          <a:xfrm>
            <a:off x="5746142" y="5073580"/>
            <a:ext cx="3223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19E70D-8BF2-4D05-B3E5-A121A63E800B}"/>
              </a:ext>
            </a:extLst>
          </p:cNvPr>
          <p:cNvCxnSpPr>
            <a:cxnSpLocks/>
          </p:cNvCxnSpPr>
          <p:nvPr/>
        </p:nvCxnSpPr>
        <p:spPr>
          <a:xfrm flipH="1">
            <a:off x="3593991" y="5605670"/>
            <a:ext cx="21521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2B043B-75A1-439C-9C61-EA6687462D5A}"/>
              </a:ext>
            </a:extLst>
          </p:cNvPr>
          <p:cNvSpPr txBox="1"/>
          <p:nvPr/>
        </p:nvSpPr>
        <p:spPr>
          <a:xfrm>
            <a:off x="3083687" y="5144005"/>
            <a:ext cx="76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 encoding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957C69-A3DF-46C2-B401-34814C9ED7F5}"/>
              </a:ext>
            </a:extLst>
          </p:cNvPr>
          <p:cNvCxnSpPr/>
          <p:nvPr/>
        </p:nvCxnSpPr>
        <p:spPr>
          <a:xfrm flipV="1">
            <a:off x="5746142" y="5072932"/>
            <a:ext cx="0" cy="5327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9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D3FDED-BB3E-4607-A3C6-CE45B1AE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8AD92-9678-4511-9E26-9A88AF47C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EE7E545-5688-4E6F-BEAD-2F3ED2D8C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49" y="2054418"/>
            <a:ext cx="7331101" cy="274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07575F-2265-4759-A777-1949F7844B4C}"/>
              </a:ext>
            </a:extLst>
          </p:cNvPr>
          <p:cNvSpPr/>
          <p:nvPr/>
        </p:nvSpPr>
        <p:spPr>
          <a:xfrm>
            <a:off x="2430449" y="1955522"/>
            <a:ext cx="115294" cy="2946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825C9D-2C51-4AAE-93FD-E86044AA8155}"/>
              </a:ext>
            </a:extLst>
          </p:cNvPr>
          <p:cNvSpPr/>
          <p:nvPr/>
        </p:nvSpPr>
        <p:spPr>
          <a:xfrm>
            <a:off x="2545743" y="1955521"/>
            <a:ext cx="115294" cy="2946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3FCE3-7536-407A-A1B7-138F96C69169}"/>
              </a:ext>
            </a:extLst>
          </p:cNvPr>
          <p:cNvSpPr/>
          <p:nvPr/>
        </p:nvSpPr>
        <p:spPr>
          <a:xfrm>
            <a:off x="3608567" y="1955521"/>
            <a:ext cx="115294" cy="2946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15262-DFE8-49AE-880E-621958FE44C7}"/>
              </a:ext>
            </a:extLst>
          </p:cNvPr>
          <p:cNvSpPr/>
          <p:nvPr/>
        </p:nvSpPr>
        <p:spPr>
          <a:xfrm>
            <a:off x="4809214" y="1952040"/>
            <a:ext cx="115294" cy="2946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F39866-6B61-4B26-A2B7-44308FAE9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131" y="5423598"/>
            <a:ext cx="4460805" cy="9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E9381-3FC8-45FE-9B6F-078D9DCB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48" y="2576586"/>
            <a:ext cx="6736577" cy="21417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2196F0-49C3-4E3E-8EB5-062F4989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F6444-3B9B-4EE5-AF5A-E64FD16D2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6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Intuition Behind Transformers — Attention is All You Need | by Sam  Palani | Towards Data Science">
            <a:extLst>
              <a:ext uri="{FF2B5EF4-FFF2-40B4-BE49-F238E27FC236}">
                <a16:creationId xmlns:a16="http://schemas.microsoft.com/office/drawing/2014/main" id="{7907E73F-AE6D-4058-87E4-C0A9444E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48" y="1208599"/>
            <a:ext cx="5077466" cy="51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505BAD-966F-4602-A455-DCA69706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2DB4F-88FE-4813-ACBE-BAF0C57DB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0B2C9-EC14-4ADD-AF08-8043B0B92730}"/>
              </a:ext>
            </a:extLst>
          </p:cNvPr>
          <p:cNvSpPr/>
          <p:nvPr/>
        </p:nvSpPr>
        <p:spPr>
          <a:xfrm>
            <a:off x="4670066" y="3880234"/>
            <a:ext cx="919701" cy="6679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53EDF2-590E-40AC-B82B-E98D858B78F9}"/>
              </a:ext>
            </a:extLst>
          </p:cNvPr>
          <p:cNvCxnSpPr/>
          <p:nvPr/>
        </p:nvCxnSpPr>
        <p:spPr>
          <a:xfrm>
            <a:off x="3540982" y="4206239"/>
            <a:ext cx="11290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8A6DAF-5004-4975-97FB-14F4B57B439F}"/>
              </a:ext>
            </a:extLst>
          </p:cNvPr>
          <p:cNvCxnSpPr>
            <a:cxnSpLocks/>
          </p:cNvCxnSpPr>
          <p:nvPr/>
        </p:nvCxnSpPr>
        <p:spPr>
          <a:xfrm>
            <a:off x="5746142" y="5073580"/>
            <a:ext cx="3223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4C3722-D560-4A69-AC69-0A4320124F6C}"/>
              </a:ext>
            </a:extLst>
          </p:cNvPr>
          <p:cNvSpPr txBox="1"/>
          <p:nvPr/>
        </p:nvSpPr>
        <p:spPr>
          <a:xfrm>
            <a:off x="2483456" y="4067739"/>
            <a:ext cx="1081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Self Attention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593B13-E139-4569-9AE5-DD4ED1BBE5DB}"/>
              </a:ext>
            </a:extLst>
          </p:cNvPr>
          <p:cNvSpPr/>
          <p:nvPr/>
        </p:nvSpPr>
        <p:spPr>
          <a:xfrm>
            <a:off x="5775297" y="3808680"/>
            <a:ext cx="1022685" cy="7315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2310D7-00D6-40B7-92AB-81268A3CD8BD}"/>
              </a:ext>
            </a:extLst>
          </p:cNvPr>
          <p:cNvSpPr/>
          <p:nvPr/>
        </p:nvSpPr>
        <p:spPr>
          <a:xfrm>
            <a:off x="5763565" y="2989689"/>
            <a:ext cx="1022685" cy="659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D52CED-68DC-42B8-B77E-66E4DACE33E3}"/>
              </a:ext>
            </a:extLst>
          </p:cNvPr>
          <p:cNvCxnSpPr>
            <a:cxnSpLocks/>
          </p:cNvCxnSpPr>
          <p:nvPr/>
        </p:nvCxnSpPr>
        <p:spPr>
          <a:xfrm flipH="1">
            <a:off x="6797982" y="3324969"/>
            <a:ext cx="9823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8114EC-51EA-4098-BF01-5B2B14AAF3C0}"/>
              </a:ext>
            </a:extLst>
          </p:cNvPr>
          <p:cNvSpPr txBox="1"/>
          <p:nvPr/>
        </p:nvSpPr>
        <p:spPr>
          <a:xfrm>
            <a:off x="7780352" y="3152001"/>
            <a:ext cx="296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Attention between the outputs of encoder and masked attention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073852-1E23-4B77-A53B-F0D172BCB0E5}"/>
              </a:ext>
            </a:extLst>
          </p:cNvPr>
          <p:cNvCxnSpPr>
            <a:cxnSpLocks/>
          </p:cNvCxnSpPr>
          <p:nvPr/>
        </p:nvCxnSpPr>
        <p:spPr>
          <a:xfrm flipH="1">
            <a:off x="6797982" y="4206239"/>
            <a:ext cx="9823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2C1C9C-0CD5-4694-8CBC-317D10F43E4C}"/>
              </a:ext>
            </a:extLst>
          </p:cNvPr>
          <p:cNvSpPr txBox="1"/>
          <p:nvPr/>
        </p:nvSpPr>
        <p:spPr>
          <a:xfrm>
            <a:off x="7780352" y="4067738"/>
            <a:ext cx="226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Masked self Attention</a:t>
            </a:r>
          </a:p>
        </p:txBody>
      </p:sp>
    </p:spTree>
    <p:extLst>
      <p:ext uri="{BB962C8B-B14F-4D97-AF65-F5344CB8AC3E}">
        <p14:creationId xmlns:p14="http://schemas.microsoft.com/office/powerpoint/2010/main" val="244433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FA3052-AB21-480F-B903-E8C1255F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FCECC-14BA-464E-8AC3-ECA9C610C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pic>
        <p:nvPicPr>
          <p:cNvPr id="8194" name="Picture 2" descr="Attention is all you need: Discovering the Transformer paper | by Eduardo  Muñoz | Towards Data Science">
            <a:extLst>
              <a:ext uri="{FF2B5EF4-FFF2-40B4-BE49-F238E27FC236}">
                <a16:creationId xmlns:a16="http://schemas.microsoft.com/office/drawing/2014/main" id="{29B349FF-7FDC-4885-A118-1AAA8AEE2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03" y="1534473"/>
            <a:ext cx="5224049" cy="285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51B8A-E0CA-4E9E-9901-5584A51C7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81" y="2734917"/>
            <a:ext cx="4423368" cy="85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E63BA2-C768-4F1D-A0CC-4663B89E3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381" y="3649317"/>
            <a:ext cx="5224049" cy="8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4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650F52-DA39-491D-AA50-0DFA37E9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8D51A-B482-44C9-8E72-73D30DF9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65941-08B2-4E34-BA29-5A8079873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46" y="1279828"/>
            <a:ext cx="4423368" cy="85666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A36987-F5DA-4AC2-975F-9A5898E56AA7}"/>
              </a:ext>
            </a:extLst>
          </p:cNvPr>
          <p:cNvCxnSpPr/>
          <p:nvPr/>
        </p:nvCxnSpPr>
        <p:spPr>
          <a:xfrm flipH="1" flipV="1">
            <a:off x="2083242" y="2806810"/>
            <a:ext cx="874643" cy="11131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67E1CD-AF90-45CA-91B7-ECD60F3C102D}"/>
              </a:ext>
            </a:extLst>
          </p:cNvPr>
          <p:cNvCxnSpPr/>
          <p:nvPr/>
        </p:nvCxnSpPr>
        <p:spPr>
          <a:xfrm flipV="1">
            <a:off x="2957885" y="2806810"/>
            <a:ext cx="882595" cy="1113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8B898D-79AE-4C39-A8A1-F3840AEB9696}"/>
              </a:ext>
            </a:extLst>
          </p:cNvPr>
          <p:cNvCxnSpPr/>
          <p:nvPr/>
        </p:nvCxnSpPr>
        <p:spPr>
          <a:xfrm>
            <a:off x="2957885" y="3919993"/>
            <a:ext cx="1375576" cy="294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1E72F9-CBAC-40DB-B391-C91282568951}"/>
              </a:ext>
            </a:extLst>
          </p:cNvPr>
          <p:cNvCxnSpPr/>
          <p:nvPr/>
        </p:nvCxnSpPr>
        <p:spPr>
          <a:xfrm>
            <a:off x="2957885" y="3919993"/>
            <a:ext cx="238539" cy="1391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DE0E20-074D-4F5B-BFDB-DF35021AC611}"/>
              </a:ext>
            </a:extLst>
          </p:cNvPr>
          <p:cNvSpPr txBox="1"/>
          <p:nvPr/>
        </p:nvSpPr>
        <p:spPr>
          <a:xfrm>
            <a:off x="2286000" y="2512612"/>
            <a:ext cx="4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CF6E9-8F58-4E63-AF81-79D2AAEB3FD6}"/>
              </a:ext>
            </a:extLst>
          </p:cNvPr>
          <p:cNvSpPr txBox="1"/>
          <p:nvPr/>
        </p:nvSpPr>
        <p:spPr>
          <a:xfrm>
            <a:off x="3808673" y="2806810"/>
            <a:ext cx="4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7447C-50EB-47F4-BF5B-DBE8FA6FB694}"/>
              </a:ext>
            </a:extLst>
          </p:cNvPr>
          <p:cNvSpPr txBox="1"/>
          <p:nvPr/>
        </p:nvSpPr>
        <p:spPr>
          <a:xfrm>
            <a:off x="3933245" y="4306252"/>
            <a:ext cx="4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5A0D72-6180-4347-A722-5666A4884072}"/>
              </a:ext>
            </a:extLst>
          </p:cNvPr>
          <p:cNvSpPr txBox="1"/>
          <p:nvPr/>
        </p:nvSpPr>
        <p:spPr>
          <a:xfrm>
            <a:off x="2727296" y="5142708"/>
            <a:ext cx="4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476A7-670C-42DA-ABF6-130D62EE9597}"/>
              </a:ext>
            </a:extLst>
          </p:cNvPr>
          <p:cNvCxnSpPr/>
          <p:nvPr/>
        </p:nvCxnSpPr>
        <p:spPr>
          <a:xfrm flipV="1">
            <a:off x="2957885" y="3291840"/>
            <a:ext cx="771277" cy="6281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1B742D-E0BA-49AA-B35C-3D7A4A3F7FDF}"/>
              </a:ext>
            </a:extLst>
          </p:cNvPr>
          <p:cNvSpPr txBox="1"/>
          <p:nvPr/>
        </p:nvSpPr>
        <p:spPr>
          <a:xfrm>
            <a:off x="3613205" y="3272366"/>
            <a:ext cx="34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C500F3C4-7820-47B8-9140-0B41CD333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16555"/>
              </p:ext>
            </p:extLst>
          </p:nvPr>
        </p:nvGraphicFramePr>
        <p:xfrm>
          <a:off x="5829914" y="2900018"/>
          <a:ext cx="4691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128">
                  <a:extLst>
                    <a:ext uri="{9D8B030D-6E8A-4147-A177-3AD203B41FA5}">
                      <a16:colId xmlns:a16="http://schemas.microsoft.com/office/drawing/2014/main" val="3420214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7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0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4189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24283EF-CDB2-429C-8C25-99961436111C}"/>
              </a:ext>
            </a:extLst>
          </p:cNvPr>
          <p:cNvSpPr txBox="1"/>
          <p:nvPr/>
        </p:nvSpPr>
        <p:spPr>
          <a:xfrm>
            <a:off x="5658678" y="2437478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&lt;Q,K&gt;</a:t>
            </a:r>
          </a:p>
        </p:txBody>
      </p:sp>
      <p:graphicFrame>
        <p:nvGraphicFramePr>
          <p:cNvPr id="26" name="Table 22">
            <a:extLst>
              <a:ext uri="{FF2B5EF4-FFF2-40B4-BE49-F238E27FC236}">
                <a16:creationId xmlns:a16="http://schemas.microsoft.com/office/drawing/2014/main" id="{E48284AE-A749-403C-847E-2F363F351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64797"/>
              </p:ext>
            </p:extLst>
          </p:nvPr>
        </p:nvGraphicFramePr>
        <p:xfrm>
          <a:off x="6893781" y="2900018"/>
          <a:ext cx="5629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978">
                  <a:extLst>
                    <a:ext uri="{9D8B030D-6E8A-4147-A177-3AD203B41FA5}">
                      <a16:colId xmlns:a16="http://schemas.microsoft.com/office/drawing/2014/main" val="3420214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7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0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4189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2C18569-F94C-4DDD-ABD3-61C8477BDD07}"/>
              </a:ext>
            </a:extLst>
          </p:cNvPr>
          <p:cNvSpPr txBox="1"/>
          <p:nvPr/>
        </p:nvSpPr>
        <p:spPr>
          <a:xfrm>
            <a:off x="6978214" y="2433906"/>
            <a:ext cx="33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5544F1-61E0-4894-8AB4-9E45E10FEC35}"/>
              </a:ext>
            </a:extLst>
          </p:cNvPr>
          <p:cNvSpPr txBox="1"/>
          <p:nvPr/>
        </p:nvSpPr>
        <p:spPr>
          <a:xfrm>
            <a:off x="2631881" y="2570216"/>
            <a:ext cx="66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(height)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F12E4E-6BB3-4963-BB99-D40911C2AA29}"/>
              </a:ext>
            </a:extLst>
          </p:cNvPr>
          <p:cNvSpPr txBox="1"/>
          <p:nvPr/>
        </p:nvSpPr>
        <p:spPr>
          <a:xfrm>
            <a:off x="4155358" y="2852976"/>
            <a:ext cx="66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(age)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B1104E-28C4-4AF1-86A4-DB84BACE9930}"/>
              </a:ext>
            </a:extLst>
          </p:cNvPr>
          <p:cNvSpPr txBox="1"/>
          <p:nvPr/>
        </p:nvSpPr>
        <p:spPr>
          <a:xfrm>
            <a:off x="3891309" y="3318532"/>
            <a:ext cx="66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(age)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8E9F5-76B8-4A3D-B5A3-CF934C3233B2}"/>
              </a:ext>
            </a:extLst>
          </p:cNvPr>
          <p:cNvSpPr txBox="1"/>
          <p:nvPr/>
        </p:nvSpPr>
        <p:spPr>
          <a:xfrm>
            <a:off x="4290009" y="4352418"/>
            <a:ext cx="724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(weight)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5E7F02-D6E2-46EE-BF27-3368F1C598B6}"/>
              </a:ext>
            </a:extLst>
          </p:cNvPr>
          <p:cNvSpPr txBox="1"/>
          <p:nvPr/>
        </p:nvSpPr>
        <p:spPr>
          <a:xfrm>
            <a:off x="3062578" y="5373540"/>
            <a:ext cx="55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(hair)</a:t>
            </a:r>
          </a:p>
        </p:txBody>
      </p:sp>
    </p:spTree>
    <p:extLst>
      <p:ext uri="{BB962C8B-B14F-4D97-AF65-F5344CB8AC3E}">
        <p14:creationId xmlns:p14="http://schemas.microsoft.com/office/powerpoint/2010/main" val="160556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320CF8-1247-4AB2-9BE2-CBDF094C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89FBF-8FF7-48A4-BAA5-0E38C3278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2A8EA-476B-472E-88D0-449EE786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1652554"/>
            <a:ext cx="8436375" cy="35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5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A7CA04-34D2-40F5-886E-A2A58B9D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35" y="1216550"/>
            <a:ext cx="8404075" cy="4212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56B50C-C151-41C7-B168-57995411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9D4B6-8967-4E5C-A2D8-109FC53A2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55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4734CD-9F61-4B5C-B8A3-5988426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7E456-3D3A-4C5C-9EA0-46CCACBBC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BB43A-313E-4CEF-938D-2C9B4E45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90" y="1195616"/>
            <a:ext cx="8125694" cy="4290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084F1-0604-4958-9E04-7FB5E07EA570}"/>
              </a:ext>
            </a:extLst>
          </p:cNvPr>
          <p:cNvSpPr txBox="1"/>
          <p:nvPr/>
        </p:nvSpPr>
        <p:spPr>
          <a:xfrm>
            <a:off x="7537836" y="1683353"/>
            <a:ext cx="311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English to French mapping takes place</a:t>
            </a:r>
          </a:p>
        </p:txBody>
      </p:sp>
    </p:spTree>
    <p:extLst>
      <p:ext uri="{BB962C8B-B14F-4D97-AF65-F5344CB8AC3E}">
        <p14:creationId xmlns:p14="http://schemas.microsoft.com/office/powerpoint/2010/main" val="84365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D0AC-08E4-4BFD-B9FC-922685B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 look back to RNN/LSTM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C36AA-4B94-459E-9654-9813DEA0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0445"/>
            <a:ext cx="7892331" cy="455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06809-16A3-4600-B6DA-61EFD65A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3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Intuition Behind Transformers — Attention is All You Need | by Sam  Palani | Towards Data Science">
            <a:extLst>
              <a:ext uri="{FF2B5EF4-FFF2-40B4-BE49-F238E27FC236}">
                <a16:creationId xmlns:a16="http://schemas.microsoft.com/office/drawing/2014/main" id="{53234CDA-4B0A-4109-B65F-5B0B24BDB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48" y="1208599"/>
            <a:ext cx="5077466" cy="51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C7EF7-0E30-43B3-A062-85BA0B9D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DF378-AB5B-45E1-A857-B27D4706C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B684B0-A42A-49E4-87A1-0358E2C1CB2E}"/>
              </a:ext>
            </a:extLst>
          </p:cNvPr>
          <p:cNvSpPr/>
          <p:nvPr/>
        </p:nvSpPr>
        <p:spPr>
          <a:xfrm>
            <a:off x="4667052" y="3095046"/>
            <a:ext cx="919701" cy="6679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F6440F-1533-4981-857E-FC5BCB195C7F}"/>
              </a:ext>
            </a:extLst>
          </p:cNvPr>
          <p:cNvCxnSpPr/>
          <p:nvPr/>
        </p:nvCxnSpPr>
        <p:spPr>
          <a:xfrm>
            <a:off x="3537968" y="3428999"/>
            <a:ext cx="11290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3CADDF-F370-4257-837B-70078C1FB456}"/>
              </a:ext>
            </a:extLst>
          </p:cNvPr>
          <p:cNvCxnSpPr>
            <a:cxnSpLocks/>
          </p:cNvCxnSpPr>
          <p:nvPr/>
        </p:nvCxnSpPr>
        <p:spPr>
          <a:xfrm>
            <a:off x="5746142" y="5073580"/>
            <a:ext cx="3223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51437E-555D-4DCA-8DBF-8FEDF88D4948}"/>
              </a:ext>
            </a:extLst>
          </p:cNvPr>
          <p:cNvSpPr txBox="1"/>
          <p:nvPr/>
        </p:nvSpPr>
        <p:spPr>
          <a:xfrm>
            <a:off x="2473454" y="3290499"/>
            <a:ext cx="1026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FFN + Norm.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9303F-E5E0-4376-A963-0E582CA6F6A3}"/>
              </a:ext>
            </a:extLst>
          </p:cNvPr>
          <p:cNvSpPr/>
          <p:nvPr/>
        </p:nvSpPr>
        <p:spPr>
          <a:xfrm>
            <a:off x="5844208" y="1784420"/>
            <a:ext cx="890547" cy="1954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73FDA7-09C2-41B7-8830-BCD2608583E0}"/>
              </a:ext>
            </a:extLst>
          </p:cNvPr>
          <p:cNvSpPr/>
          <p:nvPr/>
        </p:nvSpPr>
        <p:spPr>
          <a:xfrm>
            <a:off x="5782865" y="2321788"/>
            <a:ext cx="1022685" cy="6692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F1D8EB-881E-45DD-A028-0A155062B823}"/>
              </a:ext>
            </a:extLst>
          </p:cNvPr>
          <p:cNvCxnSpPr>
            <a:cxnSpLocks/>
          </p:cNvCxnSpPr>
          <p:nvPr/>
        </p:nvCxnSpPr>
        <p:spPr>
          <a:xfrm flipH="1">
            <a:off x="6805550" y="2641156"/>
            <a:ext cx="9823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F5A577-7DE3-439D-8A47-11C9913298D8}"/>
              </a:ext>
            </a:extLst>
          </p:cNvPr>
          <p:cNvSpPr txBox="1"/>
          <p:nvPr/>
        </p:nvSpPr>
        <p:spPr>
          <a:xfrm>
            <a:off x="7780352" y="2499669"/>
            <a:ext cx="1061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FFN + Norm.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4201B7-7C14-45C6-925D-83D5703A1313}"/>
              </a:ext>
            </a:extLst>
          </p:cNvPr>
          <p:cNvCxnSpPr>
            <a:cxnSpLocks/>
          </p:cNvCxnSpPr>
          <p:nvPr/>
        </p:nvCxnSpPr>
        <p:spPr>
          <a:xfrm flipH="1">
            <a:off x="6734755" y="1841374"/>
            <a:ext cx="9823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BC79D5-A84E-426F-B961-BC522B47A876}"/>
              </a:ext>
            </a:extLst>
          </p:cNvPr>
          <p:cNvSpPr txBox="1"/>
          <p:nvPr/>
        </p:nvSpPr>
        <p:spPr>
          <a:xfrm>
            <a:off x="7777127" y="1720258"/>
            <a:ext cx="226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AB6D0C-E1DC-4C2F-B428-B7A46F3DC637}"/>
              </a:ext>
            </a:extLst>
          </p:cNvPr>
          <p:cNvSpPr/>
          <p:nvPr/>
        </p:nvSpPr>
        <p:spPr>
          <a:xfrm>
            <a:off x="5844208" y="2072986"/>
            <a:ext cx="890547" cy="1954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FDDFFF-4F3F-4416-8762-D03716CA2C03}"/>
              </a:ext>
            </a:extLst>
          </p:cNvPr>
          <p:cNvCxnSpPr>
            <a:cxnSpLocks/>
          </p:cNvCxnSpPr>
          <p:nvPr/>
        </p:nvCxnSpPr>
        <p:spPr>
          <a:xfrm flipH="1">
            <a:off x="6734755" y="2170713"/>
            <a:ext cx="9823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2959DB-6B51-4ECE-981A-B409C5D09388}"/>
              </a:ext>
            </a:extLst>
          </p:cNvPr>
          <p:cNvSpPr txBox="1"/>
          <p:nvPr/>
        </p:nvSpPr>
        <p:spPr>
          <a:xfrm>
            <a:off x="7777127" y="2016415"/>
            <a:ext cx="195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Increases the dimension to number of French words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13E77-A845-455F-9A4C-80336B152996}"/>
              </a:ext>
            </a:extLst>
          </p:cNvPr>
          <p:cNvSpPr txBox="1"/>
          <p:nvPr/>
        </p:nvSpPr>
        <p:spPr>
          <a:xfrm>
            <a:off x="9818346" y="2026018"/>
            <a:ext cx="195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FFN</a:t>
            </a:r>
          </a:p>
          <a:p>
            <a:r>
              <a:rPr lang="en-US" sz="1200" dirty="0"/>
              <a:t>#</a:t>
            </a:r>
            <a:r>
              <a:rPr lang="en-US" sz="1200" dirty="0">
                <a:solidFill>
                  <a:srgbClr val="FF0000"/>
                </a:solidFill>
              </a:rPr>
              <a:t>neurons</a:t>
            </a:r>
            <a:r>
              <a:rPr lang="en-US" sz="1200" dirty="0"/>
              <a:t> = #</a:t>
            </a:r>
            <a:r>
              <a:rPr lang="en-US" sz="1200" dirty="0">
                <a:solidFill>
                  <a:srgbClr val="FF0000"/>
                </a:solidFill>
              </a:rPr>
              <a:t>french words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0C8907-EC3B-4C64-A7C1-D176956F67E6}"/>
              </a:ext>
            </a:extLst>
          </p:cNvPr>
          <p:cNvCxnSpPr/>
          <p:nvPr/>
        </p:nvCxnSpPr>
        <p:spPr>
          <a:xfrm>
            <a:off x="9736181" y="2072986"/>
            <a:ext cx="0" cy="4266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8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EB4285-2D4C-47B0-A137-5B91CEC7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62" y="1122085"/>
            <a:ext cx="8094676" cy="46138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78BF728-4BA9-4C0B-A0A7-1F310E02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24219-8D17-44FF-AFEC-E3C0C33F4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F55A72-6253-4DAE-95CB-68C3B7CE51AA}"/>
              </a:ext>
            </a:extLst>
          </p:cNvPr>
          <p:cNvSpPr/>
          <p:nvPr/>
        </p:nvSpPr>
        <p:spPr>
          <a:xfrm>
            <a:off x="7370859" y="1725433"/>
            <a:ext cx="1351722" cy="170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D609E1-0C13-4AB7-B08A-88657171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8BFDC-B09B-4E44-BF02-32F99832B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9F423F-2F0B-4EDA-9B6A-F3761B8C02CC}"/>
              </a:ext>
            </a:extLst>
          </p:cNvPr>
          <p:cNvSpPr txBox="1"/>
          <p:nvPr/>
        </p:nvSpPr>
        <p:spPr>
          <a:xfrm>
            <a:off x="993913" y="1463040"/>
            <a:ext cx="4222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WMT 2014 English-French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36M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32000 word-piece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NVIDIA P100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hours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9CBF1-CE67-4B3B-BB0E-0718591F8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332" y="3429000"/>
            <a:ext cx="7905336" cy="25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3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55941D-403C-425F-B50E-9C48E428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3" y="1171953"/>
            <a:ext cx="8909395" cy="45140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BB23E8-005B-4C2A-B1F9-68E12BAD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 look back to RNN/LSTM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9447B-AD9A-4B72-9A00-499D849D0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5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AACB9-0AB3-4589-B6A2-AE2E59EB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97" y="1278509"/>
            <a:ext cx="9033137" cy="46216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6C23F3-628C-402B-BF7B-E03E4B64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 look back to RNN/LSTM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D4456-6341-4D01-84F1-40273A07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2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AA9BAB-7288-43BC-9B1D-C3F3DEA9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3" y="1057524"/>
            <a:ext cx="9659045" cy="4025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6FB921E-83C7-4895-9BE4-4A0D7C99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 look back to RNN/LSTM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3FB0F-B4FD-44C8-8272-1D84D239F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1BB33-8738-42E8-9541-A48DEF78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82" y="1304014"/>
            <a:ext cx="7132465" cy="30477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FBF6FC-2F1D-404B-9163-BBC2C4E8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 look back to RNN/LSTM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309704-7EE0-462A-B812-732E47865F15}"/>
              </a:ext>
            </a:extLst>
          </p:cNvPr>
          <p:cNvSpPr/>
          <p:nvPr/>
        </p:nvSpPr>
        <p:spPr>
          <a:xfrm>
            <a:off x="4436829" y="2379859"/>
            <a:ext cx="500932" cy="5009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0ECB0C-1772-4E0E-B6A2-5935643DFFC7}"/>
              </a:ext>
            </a:extLst>
          </p:cNvPr>
          <p:cNvSpPr/>
          <p:nvPr/>
        </p:nvSpPr>
        <p:spPr>
          <a:xfrm>
            <a:off x="4436829" y="3174558"/>
            <a:ext cx="500932" cy="5009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63A74C-51D6-4878-97BF-77951D7355C1}"/>
              </a:ext>
            </a:extLst>
          </p:cNvPr>
          <p:cNvCxnSpPr>
            <a:cxnSpLocks/>
          </p:cNvCxnSpPr>
          <p:nvPr/>
        </p:nvCxnSpPr>
        <p:spPr>
          <a:xfrm flipH="1">
            <a:off x="4687295" y="1852653"/>
            <a:ext cx="504907" cy="48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01A959-5A21-4BFB-88D2-58F2A05037C5}"/>
              </a:ext>
            </a:extLst>
          </p:cNvPr>
          <p:cNvSpPr txBox="1"/>
          <p:nvPr/>
        </p:nvSpPr>
        <p:spPr>
          <a:xfrm>
            <a:off x="4687295" y="1514099"/>
            <a:ext cx="1343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dependencies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4C9957-3683-4F18-B1FF-DEFAE0AE458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826442" y="1852653"/>
            <a:ext cx="532738" cy="132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GeForce RTX 3080 Graphics Card | NVIDIA">
            <a:extLst>
              <a:ext uri="{FF2B5EF4-FFF2-40B4-BE49-F238E27FC236}">
                <a16:creationId xmlns:a16="http://schemas.microsoft.com/office/drawing/2014/main" id="{EA9D6AB0-6DB8-49AB-9C7B-8DD0F32A4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127" y="4695173"/>
            <a:ext cx="3590463" cy="162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F479A0-5407-4A86-BC3C-0BD5040E1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090" y="4878987"/>
            <a:ext cx="1435605" cy="14356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3245EE-4DF0-48DF-9447-2EE372E9F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5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E02F-9DB3-4CC9-A621-BBE71CC1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651"/>
            <a:ext cx="10515600" cy="477712"/>
          </a:xfrm>
        </p:spPr>
        <p:txBody>
          <a:bodyPr/>
          <a:lstStyle/>
          <a:p>
            <a:r>
              <a:rPr lang="en-US" dirty="0"/>
              <a:t>Idea is to do ‘parallelization’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A5E16-DF16-4011-9771-CF18F2FE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F05118-4BF1-4A63-A6F4-A8E97DC6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477761-22B3-4DFF-9E17-3396E898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4" y="2719346"/>
            <a:ext cx="2132117" cy="2811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57747D-2BB0-4AA3-A5FB-A63BB58EF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278" y="2647784"/>
            <a:ext cx="2021664" cy="2954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64F363-6634-4888-A11C-6D51E920C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091" y="2719346"/>
            <a:ext cx="2071187" cy="27160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3EDF40-76CD-43A5-98AC-D6428FEA7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2724" y="2668123"/>
            <a:ext cx="2172906" cy="30057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70B854-4D13-4064-A5AA-43E9E2C8FED8}"/>
              </a:ext>
            </a:extLst>
          </p:cNvPr>
          <p:cNvSpPr txBox="1"/>
          <p:nvPr/>
        </p:nvSpPr>
        <p:spPr>
          <a:xfrm>
            <a:off x="7392586" y="4069252"/>
            <a:ext cx="5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27526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Intuition Behind Transformers — Attention is All You Need | by Sam  Palani | Towards Data Science">
            <a:extLst>
              <a:ext uri="{FF2B5EF4-FFF2-40B4-BE49-F238E27FC236}">
                <a16:creationId xmlns:a16="http://schemas.microsoft.com/office/drawing/2014/main" id="{050CD37D-1EA5-4A46-99DA-C0DC632B8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48" y="1208599"/>
            <a:ext cx="5077466" cy="51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806CA3-9947-4141-999A-35977305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780E0-698A-49E2-BA88-C7A350AE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8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Intuition Behind Transformers — Attention is All You Need | by Sam  Palani | Towards Data Science">
            <a:extLst>
              <a:ext uri="{FF2B5EF4-FFF2-40B4-BE49-F238E27FC236}">
                <a16:creationId xmlns:a16="http://schemas.microsoft.com/office/drawing/2014/main" id="{050CD37D-1EA5-4A46-99DA-C0DC632B8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48" y="1208599"/>
            <a:ext cx="5077466" cy="51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806CA3-9947-4141-999A-35977305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Model/Transformer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780E0-698A-49E2-BA88-C7A350AE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73" y="0"/>
            <a:ext cx="921557" cy="6070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32727B-0129-463D-84AC-EF62AD59EE17}"/>
              </a:ext>
            </a:extLst>
          </p:cNvPr>
          <p:cNvSpPr/>
          <p:nvPr/>
        </p:nvSpPr>
        <p:spPr>
          <a:xfrm>
            <a:off x="4723074" y="5072932"/>
            <a:ext cx="874643" cy="4452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213FC-BB76-41F1-8ACD-6E2DA9343BE9}"/>
              </a:ext>
            </a:extLst>
          </p:cNvPr>
          <p:cNvSpPr/>
          <p:nvPr/>
        </p:nvSpPr>
        <p:spPr>
          <a:xfrm>
            <a:off x="5838526" y="5072931"/>
            <a:ext cx="874643" cy="4452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9C7084-5D6D-4CE7-BF22-BC516A31067E}"/>
              </a:ext>
            </a:extLst>
          </p:cNvPr>
          <p:cNvCxnSpPr/>
          <p:nvPr/>
        </p:nvCxnSpPr>
        <p:spPr>
          <a:xfrm>
            <a:off x="3593990" y="5295567"/>
            <a:ext cx="11290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D5FEBA-46FF-4C74-8F95-3FC9668B21B2}"/>
              </a:ext>
            </a:extLst>
          </p:cNvPr>
          <p:cNvCxnSpPr>
            <a:cxnSpLocks/>
          </p:cNvCxnSpPr>
          <p:nvPr/>
        </p:nvCxnSpPr>
        <p:spPr>
          <a:xfrm flipV="1">
            <a:off x="5886232" y="5518205"/>
            <a:ext cx="0" cy="87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F1B516-F6B3-485E-8E67-9B05F274E2BA}"/>
              </a:ext>
            </a:extLst>
          </p:cNvPr>
          <p:cNvCxnSpPr/>
          <p:nvPr/>
        </p:nvCxnSpPr>
        <p:spPr>
          <a:xfrm flipH="1">
            <a:off x="3593990" y="5605670"/>
            <a:ext cx="2284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3944F8-65A8-41E1-9923-6771E754AB4F}"/>
              </a:ext>
            </a:extLst>
          </p:cNvPr>
          <p:cNvSpPr txBox="1"/>
          <p:nvPr/>
        </p:nvSpPr>
        <p:spPr>
          <a:xfrm>
            <a:off x="2716505" y="5312119"/>
            <a:ext cx="126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embedding</a:t>
            </a:r>
          </a:p>
        </p:txBody>
      </p:sp>
    </p:spTree>
    <p:extLst>
      <p:ext uri="{BB962C8B-B14F-4D97-AF65-F5344CB8AC3E}">
        <p14:creationId xmlns:p14="http://schemas.microsoft.com/office/powerpoint/2010/main" val="246153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216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Attention is All You Need</vt:lpstr>
      <vt:lpstr>A look back to RNN/LSTM</vt:lpstr>
      <vt:lpstr>A look back to RNN/LSTM</vt:lpstr>
      <vt:lpstr>A look back to RNN/LSTM</vt:lpstr>
      <vt:lpstr>A look back to RNN/LSTM</vt:lpstr>
      <vt:lpstr>A look back to RNN/LSTM</vt:lpstr>
      <vt:lpstr>Attention Model/Transformer</vt:lpstr>
      <vt:lpstr>Attention Model/Transformer</vt:lpstr>
      <vt:lpstr>Attention Model/Transformer</vt:lpstr>
      <vt:lpstr>PowerPoint Presentation</vt:lpstr>
      <vt:lpstr>Attention Model/Transformer</vt:lpstr>
      <vt:lpstr>Attention Model/Transformer</vt:lpstr>
      <vt:lpstr>Attention Model/Transformer</vt:lpstr>
      <vt:lpstr>Attention Model/Transformer</vt:lpstr>
      <vt:lpstr>Attention Model/Transformer</vt:lpstr>
      <vt:lpstr>Attention Model/Transformer</vt:lpstr>
      <vt:lpstr>Attention Model/Transformer</vt:lpstr>
      <vt:lpstr>Attention Model/Transformer</vt:lpstr>
      <vt:lpstr>Attention Model/Transformer</vt:lpstr>
      <vt:lpstr>Attention Model/Transformer</vt:lpstr>
      <vt:lpstr>Attention Model/Transformer</vt:lpstr>
      <vt:lpstr>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</dc:title>
  <dc:creator>Asiful Arefeen</dc:creator>
  <cp:lastModifiedBy>Asiful Arefeen</cp:lastModifiedBy>
  <cp:revision>22</cp:revision>
  <dcterms:created xsi:type="dcterms:W3CDTF">2021-04-05T02:54:33Z</dcterms:created>
  <dcterms:modified xsi:type="dcterms:W3CDTF">2021-04-05T08:51:54Z</dcterms:modified>
</cp:coreProperties>
</file>