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BA7CD-B90D-4EC4-85F1-694496645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E15AC-EBFB-477A-8858-E5908435B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08943-1736-451B-B32B-1AF83A8F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C56E-6D54-4FC1-B28B-49942D3253E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4B25A-F6DF-4AD0-84D6-BBFDF0887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AB6AC-729E-4468-A6DE-1886BA9B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A2A4-95ED-4C0B-950C-392EA195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0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85AB-56A3-49B9-B3DE-037B373A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85B88-FC0B-4DF3-8615-125486702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63C7A-D577-4AC1-AA4B-9DDF18DC9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C56E-6D54-4FC1-B28B-49942D3253E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61083-7B57-4F4C-A478-4339A6AF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B3B3C-CA09-4B1A-ADB9-950A4E56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A2A4-95ED-4C0B-950C-392EA195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6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0592D-FF72-42F6-BFEA-4A5174BFD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18AA0-64C2-40B2-840A-8CF08118C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50C0-6F0A-44F1-A835-3D1C3A3E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C56E-6D54-4FC1-B28B-49942D3253E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F906B-4FC3-4818-A23C-829321BD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796CF-19C0-4E9C-8B8D-F24C5115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A2A4-95ED-4C0B-950C-392EA195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1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43C0-1F1D-4470-8420-F3EC29C7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5E7D8-2A19-49D9-8694-E7E03CA7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4DA2F-3DE2-4E97-97C5-DF8774BB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C56E-6D54-4FC1-B28B-49942D3253E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F2FED-3E2F-4AA7-B2CC-4311CD41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00E47-94E9-497E-9E57-CFE7D2E6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A2A4-95ED-4C0B-950C-392EA195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1802-7901-49BE-B2EE-AB371D870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F2691-1A63-4357-81A6-DB6944E7A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1B16B-A72C-49F5-B204-663FD82A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C56E-6D54-4FC1-B28B-49942D3253E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33A06-F31B-4A24-8845-4857B373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F0C4A-03B1-4850-862D-76C72170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A2A4-95ED-4C0B-950C-392EA195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14B9-0075-4C22-BEE3-0F975C0C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B5389-BB59-4E3A-8979-7C20CA548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12CD8-7C71-4B3B-8E9B-351DBF86A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45A72-2734-480A-84BC-09F9C6F7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C56E-6D54-4FC1-B28B-49942D3253E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37B5E-4A37-41C8-83C9-AC9ABF6E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7D4B4-F65D-45B3-A40A-E8FAA984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A2A4-95ED-4C0B-950C-392EA195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9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F171-9139-4BE9-967C-A745E31C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D4B99-2F4A-4769-AF3A-ABC2A36E6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BC427-D819-4787-9473-A361AD860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350DF-0674-4D74-821A-7C2D63438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9599D-B13F-43D1-839B-D791369C5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CD912-6407-42DE-B8E7-45B8D9AE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C56E-6D54-4FC1-B28B-49942D3253E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746239-51C5-439A-B7F4-0E31887F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6A1E5D-652B-43CC-90E1-541BF5C0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A2A4-95ED-4C0B-950C-392EA195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9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B8526-08A3-44C0-93D2-DF2A286E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55B81-8EFF-42A9-B6AA-C29FDB9AC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C56E-6D54-4FC1-B28B-49942D3253E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15D2B-A6B5-435B-81A3-CED84AB7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69DFC-BF87-402E-B083-7C61B1D4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A2A4-95ED-4C0B-950C-392EA195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0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61E85-A467-4C26-9710-EF035B42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C56E-6D54-4FC1-B28B-49942D3253E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6491FA-1516-4968-AAE7-45F579B9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99115-2ADD-4941-9EFB-B9618B0D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A2A4-95ED-4C0B-950C-392EA195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48E0-806E-4B48-9FF7-FD2A35358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9EA02-906C-47F4-B94D-5AA35981E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8DC4-4BC7-4C6C-B172-89967C172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DBBA2-13A2-4830-A26F-778DA464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C56E-6D54-4FC1-B28B-49942D3253E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1FF0-DD7A-4DC9-B1B3-03B35F1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76794-3AC2-4E26-892F-A916DB52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A2A4-95ED-4C0B-950C-392EA195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E8D9-75CB-4DE2-A2BE-D6E3993D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32FC8-1A47-4D84-B390-374D8FDE8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F5CF4-CDD3-48E4-9265-ED2EE13C4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95750-D47E-4A80-9C38-C6F31761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C56E-6D54-4FC1-B28B-49942D3253E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CDDF7-5221-431D-8986-C4D29E9F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77638-27E2-4FC7-BF57-2EF92CC2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A2A4-95ED-4C0B-950C-392EA195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2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258363-A252-47A7-8127-3D065EA0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EBF15-B25D-416E-B2E1-5B1F5BAC0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AA5DA-31D4-417D-B89C-418850AB6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1C56E-6D54-4FC1-B28B-49942D3253E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BD3D5-30C8-416F-8C75-D6E368205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E596F-EB22-4A06-9C24-E4842948C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BA2A4-95ED-4C0B-950C-392EA195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3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B47B-0648-47CA-8035-73A902B7D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011" y="866274"/>
            <a:ext cx="9520989" cy="273576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WHICH TASKS SHOULD BE LEARNED TOGETHER IN MULTI-TASK LEARNING?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EA7C4-3489-401B-8A71-807251FE6A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ICLR 2020</a:t>
            </a:r>
          </a:p>
        </p:txBody>
      </p:sp>
    </p:spTree>
    <p:extLst>
      <p:ext uri="{BB962C8B-B14F-4D97-AF65-F5344CB8AC3E}">
        <p14:creationId xmlns:p14="http://schemas.microsoft.com/office/powerpoint/2010/main" val="211372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EEBC-C995-4208-ADF5-90AC9ED0C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801"/>
          </a:xfrm>
        </p:spPr>
        <p:txBody>
          <a:bodyPr/>
          <a:lstStyle/>
          <a:p>
            <a:r>
              <a:rPr lang="en-US" dirty="0"/>
              <a:t>Multi-task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A06CB-12F5-4201-8D22-B220D4634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389"/>
            <a:ext cx="10515600" cy="1459832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Solve multiple </a:t>
            </a:r>
            <a:r>
              <a:rPr lang="en-US" sz="1800" u="sng" dirty="0"/>
              <a:t>related tasks</a:t>
            </a:r>
            <a:r>
              <a:rPr lang="en-US" sz="1800" dirty="0"/>
              <a:t> with one single model (less training time/less inference time)</a:t>
            </a:r>
          </a:p>
          <a:p>
            <a:r>
              <a:rPr lang="en-US" sz="1800" dirty="0"/>
              <a:t>Model focuses on all tasks</a:t>
            </a:r>
          </a:p>
          <a:p>
            <a:r>
              <a:rPr lang="en-US" sz="1800" dirty="0"/>
              <a:t>Knowledge of one task can be inductively shared to perform other tasks</a:t>
            </a:r>
          </a:p>
          <a:p>
            <a:r>
              <a:rPr lang="en-US" sz="1800" dirty="0"/>
              <a:t>Probability of overfitting is very low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28" name="Picture 4" descr="An Overview of Multi-Task Learning for Deep Learning">
            <a:extLst>
              <a:ext uri="{FF2B5EF4-FFF2-40B4-BE49-F238E27FC236}">
                <a16:creationId xmlns:a16="http://schemas.microsoft.com/office/drawing/2014/main" id="{5E18103A-FC6E-4AA4-9ACC-A009A0881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696" y="3994076"/>
            <a:ext cx="5320232" cy="203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n Overview of Multi-Task Learning for Deep Learning">
            <a:extLst>
              <a:ext uri="{FF2B5EF4-FFF2-40B4-BE49-F238E27FC236}">
                <a16:creationId xmlns:a16="http://schemas.microsoft.com/office/drawing/2014/main" id="{7CBE4EF9-33CC-4162-A6CE-20963597D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52" y="3429000"/>
            <a:ext cx="3468854" cy="260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F8EA13-6C07-45F1-8823-60492815BC93}"/>
              </a:ext>
            </a:extLst>
          </p:cNvPr>
          <p:cNvSpPr txBox="1"/>
          <p:nvPr/>
        </p:nvSpPr>
        <p:spPr>
          <a:xfrm>
            <a:off x="2494548" y="6123543"/>
            <a:ext cx="246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Parameter Sharing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78AA30-11A4-4ADE-B2AE-51D53FD46B52}"/>
              </a:ext>
            </a:extLst>
          </p:cNvPr>
          <p:cNvSpPr txBox="1"/>
          <p:nvPr/>
        </p:nvSpPr>
        <p:spPr>
          <a:xfrm>
            <a:off x="7435517" y="6123543"/>
            <a:ext cx="239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 Parameter Sharing</a:t>
            </a:r>
          </a:p>
        </p:txBody>
      </p:sp>
    </p:spTree>
    <p:extLst>
      <p:ext uri="{BB962C8B-B14F-4D97-AF65-F5344CB8AC3E}">
        <p14:creationId xmlns:p14="http://schemas.microsoft.com/office/powerpoint/2010/main" val="136229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5833F1-3DAC-4C11-8312-3A9742B9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801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1D9FCA-3458-45FA-92A2-AEFE82882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388"/>
            <a:ext cx="10515600" cy="1804737"/>
          </a:xfrm>
        </p:spPr>
        <p:txBody>
          <a:bodyPr>
            <a:normAutofit/>
          </a:bodyPr>
          <a:lstStyle/>
          <a:p>
            <a:r>
              <a:rPr lang="en-US" sz="1800" dirty="0"/>
              <a:t>Set of tasks </a:t>
            </a:r>
            <a:r>
              <a:rPr lang="en-US" sz="1800" i="1" dirty="0"/>
              <a:t>τ = (t1,t2,…..,</a:t>
            </a:r>
            <a:r>
              <a:rPr lang="en-US" sz="1800" i="1" dirty="0" err="1"/>
              <a:t>tk</a:t>
            </a:r>
            <a:r>
              <a:rPr lang="en-US" sz="1800" i="1" dirty="0"/>
              <a:t>)</a:t>
            </a:r>
          </a:p>
          <a:p>
            <a:r>
              <a:rPr lang="en-US" sz="1800" dirty="0"/>
              <a:t>Maximum allowable inference time </a:t>
            </a:r>
            <a:r>
              <a:rPr lang="en-US" sz="1800" i="1" dirty="0"/>
              <a:t>b</a:t>
            </a:r>
          </a:p>
          <a:p>
            <a:r>
              <a:rPr lang="en-US" sz="1800" dirty="0"/>
              <a:t>The overall performance for a solution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/>
              <a:t> is</a:t>
            </a:r>
          </a:p>
          <a:p>
            <a:r>
              <a:rPr lang="en-US" sz="1800" dirty="0"/>
              <a:t>We want to find the solution with the lowest overall loss and a cost that is under our budget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A2CDC5-97F2-4EA3-BDE6-B3F8C3F68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518" y="3888221"/>
            <a:ext cx="6978566" cy="27695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65FD5B-0E66-4450-BFDD-79BE96DA2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033" y="2083484"/>
            <a:ext cx="2364180" cy="2987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8671C9-C7E5-42C4-BBD3-F53F6A828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138" y="2907417"/>
            <a:ext cx="3553326" cy="4914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4BD254-3573-49BE-919F-47A2919FF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115" y="2891373"/>
            <a:ext cx="905742" cy="49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E57CC7-ECE5-4D64-AD18-DE62FC17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801"/>
          </a:xfrm>
        </p:spPr>
        <p:txBody>
          <a:bodyPr/>
          <a:lstStyle/>
          <a:p>
            <a:r>
              <a:rPr lang="en-US" dirty="0"/>
              <a:t>Candidate Networks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A372E0-588F-435B-9D2C-346470860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388"/>
            <a:ext cx="10515600" cy="3874170"/>
          </a:xfrm>
        </p:spPr>
        <p:txBody>
          <a:bodyPr>
            <a:normAutofit/>
          </a:bodyPr>
          <a:lstStyle/>
          <a:p>
            <a:r>
              <a:rPr lang="en-US" sz="1800" dirty="0"/>
              <a:t>Set of tasks </a:t>
            </a:r>
            <a:r>
              <a:rPr lang="en-US" sz="1800" i="1" dirty="0"/>
              <a:t>τ = (t1,t2,…..,</a:t>
            </a:r>
            <a:r>
              <a:rPr lang="en-US" sz="1800" i="1" dirty="0" err="1"/>
              <a:t>tk</a:t>
            </a:r>
            <a:r>
              <a:rPr lang="en-US" sz="1800" i="1" dirty="0"/>
              <a:t>)</a:t>
            </a:r>
          </a:p>
          <a:p>
            <a:r>
              <a:rPr lang="en-US" sz="1800" dirty="0"/>
              <a:t>Number of tasks = |</a:t>
            </a:r>
            <a:r>
              <a:rPr lang="en-US" sz="1800" i="1" dirty="0"/>
              <a:t>τ</a:t>
            </a:r>
            <a:r>
              <a:rPr lang="en-US" sz="1800" dirty="0"/>
              <a:t>|</a:t>
            </a:r>
          </a:p>
          <a:p>
            <a:r>
              <a:rPr lang="en-US" sz="1800" dirty="0"/>
              <a:t>Evaluate the performance of                     tasks, where-</a:t>
            </a:r>
          </a:p>
          <a:p>
            <a:pPr lvl="1"/>
            <a:r>
              <a:rPr lang="en-US" sz="1400" dirty="0"/>
              <a:t>|τ|C</a:t>
            </a:r>
            <a:r>
              <a:rPr lang="en-US" sz="1000" dirty="0"/>
              <a:t>1</a:t>
            </a:r>
            <a:r>
              <a:rPr lang="en-US" sz="1400" dirty="0"/>
              <a:t> refers to number of single task models</a:t>
            </a:r>
          </a:p>
          <a:p>
            <a:pPr lvl="1"/>
            <a:r>
              <a:rPr lang="en-US" sz="1400" dirty="0"/>
              <a:t>|τ|C</a:t>
            </a:r>
            <a:r>
              <a:rPr lang="en-US" sz="1000" dirty="0"/>
              <a:t>2</a:t>
            </a:r>
            <a:r>
              <a:rPr lang="en-US" sz="1400" dirty="0"/>
              <a:t> refers to number of models that solve task pairs</a:t>
            </a:r>
          </a:p>
          <a:p>
            <a:pPr lvl="1"/>
            <a:r>
              <a:rPr lang="en-US" sz="1400" dirty="0"/>
              <a:t>|τ|C</a:t>
            </a:r>
            <a:r>
              <a:rPr lang="en-US" sz="1000" dirty="0"/>
              <a:t>3</a:t>
            </a:r>
            <a:r>
              <a:rPr lang="en-US" sz="1400" dirty="0"/>
              <a:t> refers to number of models that solve any 3 tasks</a:t>
            </a:r>
          </a:p>
          <a:p>
            <a:pPr lvl="1"/>
            <a:r>
              <a:rPr lang="en-US" sz="1400" dirty="0"/>
              <a:t>And so on..</a:t>
            </a:r>
          </a:p>
          <a:p>
            <a:r>
              <a:rPr lang="en-US" sz="1800" dirty="0"/>
              <a:t>To evaluate the size of the networks, additional |</a:t>
            </a:r>
            <a:r>
              <a:rPr lang="en-US" sz="1800" i="1" dirty="0"/>
              <a:t>τ</a:t>
            </a:r>
            <a:r>
              <a:rPr lang="en-US" sz="1800" dirty="0"/>
              <a:t>| networks </a:t>
            </a:r>
            <a:r>
              <a:rPr lang="en-US" sz="1800" u="sng" dirty="0"/>
              <a:t>with half computational cost</a:t>
            </a:r>
            <a:r>
              <a:rPr lang="en-US" sz="1800" dirty="0"/>
              <a:t> were also trained</a:t>
            </a:r>
          </a:p>
          <a:p>
            <a:r>
              <a:rPr lang="en-US" sz="1800" dirty="0"/>
              <a:t>So, a total of                                    networks were evaluated  </a:t>
            </a:r>
          </a:p>
          <a:p>
            <a:r>
              <a:rPr lang="en-US" sz="1800" dirty="0"/>
              <a:t>If there are 5 tasks, 36 number of networks were evaluated</a:t>
            </a:r>
          </a:p>
          <a:p>
            <a:pPr lvl="1"/>
            <a:endParaRPr lang="en-US" sz="1400" dirty="0"/>
          </a:p>
          <a:p>
            <a:pPr lvl="1"/>
            <a:endParaRPr lang="en-US" sz="1400" baseline="30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E80E6C-9D4B-4DCD-98C1-30A9D2234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805" y="2035811"/>
            <a:ext cx="931500" cy="2822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1EA072-46FA-4E85-92B1-4355F0B7F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093" y="3774406"/>
            <a:ext cx="17907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4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C30CD5-34B8-4811-BEB7-8CB63032D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801"/>
          </a:xfrm>
        </p:spPr>
        <p:txBody>
          <a:bodyPr/>
          <a:lstStyle/>
          <a:p>
            <a:r>
              <a:rPr lang="en-US" dirty="0"/>
              <a:t>Early Stopping Approximation (ESA)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EB97DD-0DC3-4E63-9DAE-3792B06AA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388"/>
            <a:ext cx="10515600" cy="2269959"/>
          </a:xfrm>
        </p:spPr>
        <p:txBody>
          <a:bodyPr>
            <a:normAutofit/>
          </a:bodyPr>
          <a:lstStyle/>
          <a:p>
            <a:r>
              <a:rPr lang="en-US" sz="1800" dirty="0"/>
              <a:t>Stop training after utilizing 20% of the training data</a:t>
            </a:r>
          </a:p>
          <a:p>
            <a:r>
              <a:rPr lang="en-US" sz="1800" dirty="0"/>
              <a:t>Pearson-Correlation between ESA-validation-loss and Complete-validation-loss is 0.49</a:t>
            </a:r>
          </a:p>
          <a:p>
            <a:r>
              <a:rPr lang="en-US" sz="1800" dirty="0"/>
              <a:t>So, the task relationship trends stabilize early</a:t>
            </a:r>
          </a:p>
          <a:p>
            <a:r>
              <a:rPr lang="en-US" sz="1800" dirty="0"/>
              <a:t>Reduces the time burden </a:t>
            </a:r>
            <a:r>
              <a:rPr lang="en-US" sz="1800" b="1" dirty="0"/>
              <a:t>20x</a:t>
            </a:r>
          </a:p>
          <a:p>
            <a:r>
              <a:rPr lang="en-US" sz="1800" dirty="0"/>
              <a:t>Takes </a:t>
            </a:r>
            <a:r>
              <a:rPr lang="en-US" sz="1800" b="1" dirty="0"/>
              <a:t>fewer than 150 GPU hours  </a:t>
            </a:r>
            <a:r>
              <a:rPr lang="en-US" sz="1800" dirty="0"/>
              <a:t>[1 GPU hr. = 1 GPU * 1 Day]</a:t>
            </a:r>
          </a:p>
          <a:p>
            <a:r>
              <a:rPr lang="en-US" sz="1800" dirty="0"/>
              <a:t>Has some prediction accuracy penalty</a:t>
            </a:r>
          </a:p>
          <a:p>
            <a:endParaRPr lang="en-US" sz="1800" dirty="0"/>
          </a:p>
          <a:p>
            <a:pPr lvl="1"/>
            <a:endParaRPr lang="en-US" sz="1400" baseline="30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2C42512-9328-4978-893D-B5D480A60551}"/>
              </a:ext>
            </a:extLst>
          </p:cNvPr>
          <p:cNvSpPr txBox="1">
            <a:spLocks/>
          </p:cNvSpPr>
          <p:nvPr/>
        </p:nvSpPr>
        <p:spPr>
          <a:xfrm>
            <a:off x="838200" y="3561347"/>
            <a:ext cx="10515600" cy="749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Higher Order Approximation (HOA)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40FC968-6E2A-4DA8-8F4B-46B5C1C51B6F}"/>
              </a:ext>
            </a:extLst>
          </p:cNvPr>
          <p:cNvSpPr txBox="1">
            <a:spLocks/>
          </p:cNvSpPr>
          <p:nvPr/>
        </p:nvSpPr>
        <p:spPr>
          <a:xfrm>
            <a:off x="838200" y="4311149"/>
            <a:ext cx="10515600" cy="198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Predicts higher orders from lower ordered network</a:t>
            </a:r>
          </a:p>
          <a:p>
            <a:r>
              <a:rPr lang="en-US" sz="1800" dirty="0"/>
              <a:t>Performance of A-B, B-C and C-A networks tell us about the performance of A-B-C network</a:t>
            </a:r>
          </a:p>
          <a:p>
            <a:r>
              <a:rPr lang="en-US" sz="1800" dirty="0"/>
              <a:t>Saves 50% training time</a:t>
            </a:r>
          </a:p>
          <a:p>
            <a:r>
              <a:rPr lang="en-US" sz="1800" dirty="0"/>
              <a:t>Also comes with prediction quality penalty</a:t>
            </a:r>
          </a:p>
          <a:p>
            <a:pPr marL="0" indent="0">
              <a:buNone/>
            </a:pPr>
            <a:r>
              <a:rPr lang="en-US" sz="1200" dirty="0"/>
              <a:t>For example, if you have networks, </a:t>
            </a:r>
            <a:r>
              <a:rPr lang="en-US" sz="1200" dirty="0" err="1"/>
              <a:t>a&amp;b</a:t>
            </a:r>
            <a:r>
              <a:rPr lang="en-US" sz="1200" dirty="0"/>
              <a:t> with losses 0.1&amp;0.2, </a:t>
            </a:r>
            <a:r>
              <a:rPr lang="en-US" sz="1200" dirty="0" err="1"/>
              <a:t>b&amp;c</a:t>
            </a:r>
            <a:r>
              <a:rPr lang="en-US" sz="1200" dirty="0"/>
              <a:t> with 0.3&amp;0.4, and </a:t>
            </a:r>
            <a:r>
              <a:rPr lang="en-US" sz="1200" dirty="0" err="1"/>
              <a:t>a&amp;c</a:t>
            </a:r>
            <a:r>
              <a:rPr lang="en-US" sz="1200" dirty="0"/>
              <a:t> with 0.5&amp;0.6, the per-task loss estimate for a network with </a:t>
            </a:r>
            <a:r>
              <a:rPr lang="en-US" sz="1200" dirty="0" err="1"/>
              <a:t>a&amp;b&amp;c</a:t>
            </a:r>
            <a:r>
              <a:rPr lang="en-US" sz="1200" dirty="0"/>
              <a:t> would be a = (0.1 + 0.6)/2 = 0.35, b = (0.2 + 0.3)/2 = 0.25 and c = (0.4 + 0.6)/2 = 0.5. </a:t>
            </a:r>
            <a:endParaRPr lang="en-US" sz="1800" dirty="0"/>
          </a:p>
          <a:p>
            <a:pPr lvl="1"/>
            <a:endParaRPr lang="en-US" sz="1400" baseline="30000" dirty="0"/>
          </a:p>
        </p:txBody>
      </p:sp>
    </p:spTree>
    <p:extLst>
      <p:ext uri="{BB962C8B-B14F-4D97-AF65-F5344CB8AC3E}">
        <p14:creationId xmlns:p14="http://schemas.microsoft.com/office/powerpoint/2010/main" val="203626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273D33B-AB18-4740-95D8-95D99C0F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801"/>
          </a:xfrm>
        </p:spPr>
        <p:txBody>
          <a:bodyPr/>
          <a:lstStyle/>
          <a:p>
            <a:r>
              <a:rPr lang="en-US" dirty="0" err="1"/>
              <a:t>Taskonomy</a:t>
            </a:r>
            <a:r>
              <a:rPr lang="en-US" dirty="0"/>
              <a:t> dataset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CFD52E-36EB-4D52-BA96-ED604A183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388"/>
            <a:ext cx="10515600" cy="1744745"/>
          </a:xfrm>
        </p:spPr>
        <p:txBody>
          <a:bodyPr>
            <a:normAutofit/>
          </a:bodyPr>
          <a:lstStyle/>
          <a:p>
            <a:r>
              <a:rPr lang="en-US" sz="1800" dirty="0"/>
              <a:t>5 tasks: </a:t>
            </a:r>
            <a:r>
              <a:rPr lang="en-US" sz="1600" i="1" dirty="0"/>
              <a:t>Semantic Segmentation, Depth Estimation, Surface Normal Prediction, </a:t>
            </a:r>
            <a:r>
              <a:rPr lang="en-US" sz="1600" i="1" dirty="0" err="1"/>
              <a:t>Keypoint</a:t>
            </a:r>
            <a:r>
              <a:rPr lang="en-US" sz="1600" i="1" dirty="0"/>
              <a:t> Detection, and Edge Detection</a:t>
            </a:r>
            <a:endParaRPr lang="en-US" sz="1800" i="1" dirty="0"/>
          </a:p>
          <a:p>
            <a:r>
              <a:rPr lang="en-US" sz="1800" dirty="0"/>
              <a:t>1 semantic task, 2 3D tasks and 2 2D tasks</a:t>
            </a:r>
          </a:p>
          <a:p>
            <a:r>
              <a:rPr lang="en-US" sz="1600" dirty="0"/>
              <a:t>The data was obtained from 3D scans of about 600 buildings</a:t>
            </a:r>
          </a:p>
          <a:p>
            <a:r>
              <a:rPr lang="en-US" sz="1600" dirty="0"/>
              <a:t>4M examples-</a:t>
            </a:r>
          </a:p>
          <a:p>
            <a:pPr lvl="1"/>
            <a:r>
              <a:rPr lang="en-US" sz="1200" dirty="0"/>
              <a:t>3.9M training, 0.05M validation, 0.05M test</a:t>
            </a:r>
          </a:p>
          <a:p>
            <a:pPr lvl="1"/>
            <a:endParaRPr lang="en-US" sz="1400" baseline="30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C81CDB9-D3E8-4CA4-9F40-435A36D1A735}"/>
              </a:ext>
            </a:extLst>
          </p:cNvPr>
          <p:cNvSpPr txBox="1">
            <a:spLocks/>
          </p:cNvSpPr>
          <p:nvPr/>
        </p:nvSpPr>
        <p:spPr>
          <a:xfrm>
            <a:off x="838200" y="3036133"/>
            <a:ext cx="10515600" cy="749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 selection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179511E-B456-4B32-9AB7-3D6E67D2B082}"/>
              </a:ext>
            </a:extLst>
          </p:cNvPr>
          <p:cNvSpPr txBox="1">
            <a:spLocks/>
          </p:cNvSpPr>
          <p:nvPr/>
        </p:nvSpPr>
        <p:spPr>
          <a:xfrm>
            <a:off x="838200" y="3908505"/>
            <a:ext cx="10515600" cy="1744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Modified</a:t>
            </a:r>
            <a:r>
              <a:rPr lang="en-US" sz="1800" i="1" dirty="0"/>
              <a:t> </a:t>
            </a:r>
            <a:r>
              <a:rPr lang="en-US" sz="1800" i="1" dirty="0" err="1"/>
              <a:t>Xception</a:t>
            </a:r>
            <a:r>
              <a:rPr lang="en-US" sz="1800" i="1" dirty="0"/>
              <a:t> </a:t>
            </a:r>
            <a:r>
              <a:rPr lang="en-US" sz="1800" dirty="0"/>
              <a:t>Network – Encoder Decoder</a:t>
            </a:r>
            <a:endParaRPr lang="en-US" sz="1800" i="1" dirty="0"/>
          </a:p>
          <a:p>
            <a:r>
              <a:rPr lang="en-US" sz="1800" dirty="0"/>
              <a:t>Inference time unit = 1 SNT (Standard Network Time)</a:t>
            </a:r>
            <a:endParaRPr lang="en-US" sz="1200" dirty="0"/>
          </a:p>
          <a:p>
            <a:pPr lvl="1"/>
            <a:endParaRPr lang="en-US" sz="1400" baseline="30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BE4830-22B2-430F-8AB5-F0BDE202A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646" y="4853490"/>
            <a:ext cx="5654091" cy="164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4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7212BD-C50B-42FA-9F8D-457DA98DE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801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15D25E-5AAC-41C7-8A97-A567AFF3A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56" y="1114926"/>
            <a:ext cx="4647917" cy="2244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9345ED-DB7E-4216-AD1D-75A351B6D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850" y="1114926"/>
            <a:ext cx="4762122" cy="27690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C42E9E-7815-43F0-81F8-B24E6B34A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257" y="4252434"/>
            <a:ext cx="4762122" cy="210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7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52EFC1-EB8B-4857-A622-295FA91D9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801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C56EF1-FEDB-4CD2-8346-339FAA885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745" y="92408"/>
            <a:ext cx="4599720" cy="6492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C06976-8FBF-4331-83DB-D20C75EEF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43" y="2008790"/>
            <a:ext cx="4898356" cy="284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15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464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WHICH TASKS SHOULD BE LEARNED TOGETHER IN MULTI-TASK LEARNING?</vt:lpstr>
      <vt:lpstr>Multi-task Learning</vt:lpstr>
      <vt:lpstr>Objectives</vt:lpstr>
      <vt:lpstr>Candidate Networks</vt:lpstr>
      <vt:lpstr>Early Stopping Approximation (ESA)</vt:lpstr>
      <vt:lpstr>Taskonomy dataset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TASKS SHOULD BE LEARNED TOGETHER IN MULTI-TASK LEARNING?</dc:title>
  <dc:creator>Asiful Arefeen</dc:creator>
  <cp:lastModifiedBy>Asiful Arefeen</cp:lastModifiedBy>
  <cp:revision>17</cp:revision>
  <dcterms:created xsi:type="dcterms:W3CDTF">2021-06-21T04:15:56Z</dcterms:created>
  <dcterms:modified xsi:type="dcterms:W3CDTF">2021-06-21T22:26:28Z</dcterms:modified>
</cp:coreProperties>
</file>