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560638"/>
          </a:xfrm>
        </p:spPr>
        <p:txBody>
          <a:bodyPr>
            <a:noAutofit/>
          </a:bodyPr>
          <a:lstStyle/>
          <a:p>
            <a:r>
              <a:rPr lang="en-US" sz="4000" dirty="0" err="1"/>
              <a:t>DeepFood</a:t>
            </a:r>
            <a:r>
              <a:rPr lang="en-US" sz="4000" dirty="0"/>
              <a:t>: Food Image Analysis and Dietary Assessment via Deep Model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i="1" dirty="0"/>
              <a:t>IEEE’S SPECIAL SECTION ON DATA-ENABLED INTELLIGENCE FOR DIGITAL HEALTH</a:t>
            </a:r>
            <a:endParaRPr lang="en-US" sz="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8903"/>
            <a:ext cx="9144000" cy="1484312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LANDU JIANG, BOJIA QIU, XUE LIU, CHENXI HUANG, and KUNHUI LIN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  <a:p>
            <a:endParaRPr lang="en-US" sz="2000" b="1" dirty="0"/>
          </a:p>
          <a:p>
            <a:r>
              <a:rPr lang="en-US" sz="1600" dirty="0"/>
              <a:t>School of Informatics, Xiamen University, </a:t>
            </a:r>
            <a:br>
              <a:rPr lang="en-US" sz="1600" dirty="0"/>
            </a:br>
            <a:r>
              <a:rPr lang="en-US" sz="1600" dirty="0"/>
              <a:t>School of Computer Science, McGill University 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Performance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78301-687B-4AF5-8179-3016B3E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E0CF-0D19-49A0-A7E6-C412D7AEA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92" y="2701153"/>
            <a:ext cx="6922977" cy="27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Performance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78301-687B-4AF5-8179-3016B3E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430F2-D6AE-46AE-89E4-FC90C934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905919"/>
            <a:ext cx="56292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Dietary </a:t>
            </a:r>
            <a:r>
              <a:rPr lang="en-US" dirty="0" err="1"/>
              <a:t>Assesement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78301-687B-4AF5-8179-3016B3E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They built a reference table of nutrition facts tables based on the data from USDA (the USDA National Nutrient Database) including all the food items in the datasets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for each food items detected in the image, they assume basic weight is 400 grams per item, which is a normal size for a single serve.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9D750-E1DD-4EC0-A36B-4E7F8539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29" y="3799173"/>
            <a:ext cx="6649941" cy="26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+mj-lt"/>
              </a:rPr>
              <a:t>Obesity and dietary habits as major health challenges globally.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What and how people eat is always the major problem that results in weight gain.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Medical cost for people who have obesity was $1,429 higher than those of normal weight.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An accurate estimation of dietary caloric intake will be very important for well-being. Besides, the rapid development of Internet of Things (IoT) and the explosion of data enhances the social media user experience.</a:t>
            </a:r>
          </a:p>
          <a:p>
            <a:pPr marL="0" indent="0" algn="just">
              <a:buNone/>
            </a:pP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algn="just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DeepFood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+mj-lt"/>
              </a:rPr>
              <a:t>A deep learning-based system for recognizing (localizing and classifying) food items from images</a:t>
            </a:r>
          </a:p>
          <a:p>
            <a:pPr lvl="1"/>
            <a:r>
              <a:rPr lang="en-US" sz="2000" dirty="0">
                <a:latin typeface="+mj-lt"/>
              </a:rPr>
              <a:t>Uses Faster R-CNN for object detection</a:t>
            </a:r>
          </a:p>
          <a:p>
            <a:pPr algn="just"/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Provides detailed nutritional analysis</a:t>
            </a:r>
          </a:p>
          <a:p>
            <a:pPr lvl="1" algn="just"/>
            <a:r>
              <a:rPr lang="en-US" sz="2000" dirty="0">
                <a:latin typeface="+mj-lt"/>
              </a:rPr>
              <a:t>Generates dietary reports with calorie and macronutrient breakdown</a:t>
            </a:r>
          </a:p>
          <a:p>
            <a:pPr marL="457200" lvl="1" indent="0" algn="just">
              <a:buNone/>
            </a:pPr>
            <a:endParaRPr lang="en-US" sz="20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Specifically, they propose a three-step algorithm.</a:t>
            </a:r>
          </a:p>
          <a:p>
            <a:pPr lvl="1"/>
            <a:r>
              <a:rPr lang="en-US" sz="2000" dirty="0">
                <a:latin typeface="+mj-lt"/>
              </a:rPr>
              <a:t>Regional Proposal Network </a:t>
            </a:r>
          </a:p>
          <a:p>
            <a:pPr lvl="1"/>
            <a:r>
              <a:rPr lang="en-US" sz="2000" dirty="0">
                <a:latin typeface="+mj-lt"/>
              </a:rPr>
              <a:t>Classify each region </a:t>
            </a:r>
          </a:p>
          <a:p>
            <a:pPr lvl="1"/>
            <a:r>
              <a:rPr lang="en-US" sz="2000" dirty="0">
                <a:latin typeface="+mj-lt"/>
              </a:rPr>
              <a:t>generate a dietary assessment report 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62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43373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They explore a deep model based approach (using faster RCNN) for food recognition and dietary assessment. </a:t>
            </a:r>
          </a:p>
          <a:p>
            <a:pPr algn="just"/>
            <a:r>
              <a:rPr lang="en-US" sz="2400" dirty="0">
                <a:latin typeface="+mj-lt"/>
              </a:rPr>
              <a:t>They generate/revise a new food related dataset, named FOOD20-with-bbx, based on the existing dataset FOOD101 dataset.</a:t>
            </a:r>
          </a:p>
          <a:p>
            <a:pPr algn="just"/>
            <a:r>
              <a:rPr lang="en-US" sz="2400" dirty="0">
                <a:latin typeface="+mj-lt"/>
              </a:rPr>
              <a:t>They use UEC-FOOD100 [38] and UEC-FOOD256 [32] datasets with bounding box information for detection evaluation.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AF597-4302-4D3B-8D14-910AC579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537" y="3372882"/>
            <a:ext cx="2563584" cy="34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+mj-lt"/>
              </a:rPr>
              <a:t>UEC-FOOD100:</a:t>
            </a:r>
            <a:r>
              <a:rPr lang="en-US" sz="2400" dirty="0">
                <a:latin typeface="+mj-lt"/>
              </a:rPr>
              <a:t> 12,740 images, 100 categories</a:t>
            </a:r>
          </a:p>
          <a:p>
            <a:r>
              <a:rPr lang="en-US" sz="2400" b="1" dirty="0">
                <a:latin typeface="+mj-lt"/>
              </a:rPr>
              <a:t>UEC-FOOD256:</a:t>
            </a:r>
            <a:r>
              <a:rPr lang="en-US" sz="2400" dirty="0">
                <a:latin typeface="+mj-lt"/>
              </a:rPr>
              <a:t> 31,395 images, 256 categories</a:t>
            </a:r>
          </a:p>
          <a:p>
            <a:r>
              <a:rPr lang="en-US" sz="2400" b="1" dirty="0">
                <a:latin typeface="+mj-lt"/>
              </a:rPr>
              <a:t>FOOD20-with-bbx:</a:t>
            </a:r>
            <a:r>
              <a:rPr lang="en-US" sz="2400" dirty="0">
                <a:latin typeface="+mj-lt"/>
              </a:rPr>
              <a:t> Subset of FOOD101 with manually labeled bounding boxes</a:t>
            </a:r>
          </a:p>
          <a:p>
            <a:r>
              <a:rPr lang="en-US" sz="2400" dirty="0">
                <a:latin typeface="+mj-lt"/>
              </a:rPr>
              <a:t>The problem of High intra-class and low inter-class variance in food images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Data augmentation techniques </a:t>
            </a:r>
            <a:r>
              <a:rPr lang="en-US" sz="2400">
                <a:latin typeface="+mj-lt"/>
              </a:rPr>
              <a:t>included horizontal </a:t>
            </a:r>
            <a:r>
              <a:rPr lang="en-US" sz="2400" dirty="0">
                <a:latin typeface="+mj-lt"/>
              </a:rPr>
              <a:t>flipping, rotation (90°, 180°, 270°)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F197A-272B-4AF0-85E8-83021115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3" y="3581534"/>
            <a:ext cx="3014159" cy="18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9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Faster R-CNN:</a:t>
            </a:r>
          </a:p>
          <a:p>
            <a:pPr lvl="1"/>
            <a:r>
              <a:rPr lang="en-US" sz="2000" dirty="0">
                <a:latin typeface="+mj-lt"/>
              </a:rPr>
              <a:t>Region Proposal Network for generating </a:t>
            </a:r>
            <a:r>
              <a:rPr lang="en-US" sz="2000" dirty="0" err="1">
                <a:latin typeface="+mj-lt"/>
              </a:rPr>
              <a:t>RoIs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Bounding box regression for accurate localization</a:t>
            </a:r>
          </a:p>
          <a:p>
            <a:pPr lvl="1"/>
            <a:r>
              <a:rPr lang="en-US" sz="2000" dirty="0">
                <a:latin typeface="+mj-lt"/>
              </a:rPr>
              <a:t>Highly efficient for detecting multiple food items in complex scenarios</a:t>
            </a:r>
          </a:p>
          <a:p>
            <a:r>
              <a:rPr lang="en-US" sz="2400" dirty="0">
                <a:latin typeface="+mj-lt"/>
              </a:rPr>
              <a:t>Classification Model:</a:t>
            </a:r>
          </a:p>
          <a:p>
            <a:pPr lvl="1"/>
            <a:r>
              <a:rPr lang="en-US" sz="2000" dirty="0">
                <a:latin typeface="+mj-lt"/>
              </a:rPr>
              <a:t>VGG-16 for feature extraction and classification</a:t>
            </a:r>
          </a:p>
          <a:p>
            <a:pPr lvl="1"/>
            <a:r>
              <a:rPr lang="en-US" sz="2000" dirty="0">
                <a:latin typeface="+mj-lt"/>
              </a:rPr>
              <a:t>Transfer learning employed to adapt the model to food datasets</a:t>
            </a:r>
          </a:p>
          <a:p>
            <a:r>
              <a:rPr lang="en-US" sz="2400" dirty="0">
                <a:latin typeface="+mj-lt"/>
              </a:rPr>
              <a:t>Evaluation Metrics:</a:t>
            </a:r>
          </a:p>
          <a:p>
            <a:pPr lvl="1"/>
            <a:r>
              <a:rPr lang="en-US" sz="2000" dirty="0">
                <a:latin typeface="+mj-lt"/>
              </a:rPr>
              <a:t>Mean Average Precision (</a:t>
            </a:r>
            <a:r>
              <a:rPr lang="en-US" sz="2000" dirty="0" err="1">
                <a:latin typeface="+mj-lt"/>
              </a:rPr>
              <a:t>mAP</a:t>
            </a:r>
            <a:r>
              <a:rPr lang="en-US" sz="2000" dirty="0">
                <a:latin typeface="+mj-lt"/>
              </a:rPr>
              <a:t>) for detection: Measures precision and recall across various thresholds</a:t>
            </a:r>
          </a:p>
          <a:p>
            <a:pPr lvl="1"/>
            <a:r>
              <a:rPr lang="en-US" sz="2000" dirty="0">
                <a:latin typeface="+mj-lt"/>
              </a:rPr>
              <a:t>Intersection over Union (</a:t>
            </a:r>
            <a:r>
              <a:rPr lang="en-US" sz="2000" dirty="0" err="1">
                <a:latin typeface="+mj-lt"/>
              </a:rPr>
              <a:t>IoU</a:t>
            </a:r>
            <a:r>
              <a:rPr lang="en-US" sz="2000" dirty="0">
                <a:latin typeface="+mj-lt"/>
              </a:rPr>
              <a:t>) for bounding box accuracy: Evaluates the overlap between predicted and ground truth boxes</a:t>
            </a:r>
          </a:p>
        </p:txBody>
      </p:sp>
    </p:spTree>
    <p:extLst>
      <p:ext uri="{BB962C8B-B14F-4D97-AF65-F5344CB8AC3E}">
        <p14:creationId xmlns:p14="http://schemas.microsoft.com/office/powerpoint/2010/main" val="167294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Faster R-CNN:</a:t>
            </a:r>
          </a:p>
          <a:p>
            <a:pPr lvl="1"/>
            <a:r>
              <a:rPr lang="en-US" sz="2000" dirty="0">
                <a:latin typeface="+mj-lt"/>
              </a:rPr>
              <a:t>Region Proposal Network for generating </a:t>
            </a:r>
            <a:r>
              <a:rPr lang="en-US" sz="2000" dirty="0" err="1">
                <a:latin typeface="+mj-lt"/>
              </a:rPr>
              <a:t>RoIs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Bounding box regression for accurate localization</a:t>
            </a:r>
          </a:p>
          <a:p>
            <a:pPr lvl="1"/>
            <a:r>
              <a:rPr lang="en-US" sz="2000" dirty="0">
                <a:latin typeface="+mj-lt"/>
              </a:rPr>
              <a:t>Highly efficient for detecting multiple food items in complex scenarios</a:t>
            </a:r>
          </a:p>
          <a:p>
            <a:r>
              <a:rPr lang="en-US" sz="2400" dirty="0">
                <a:latin typeface="+mj-lt"/>
              </a:rPr>
              <a:t>Classification Model:</a:t>
            </a:r>
          </a:p>
          <a:p>
            <a:pPr lvl="1"/>
            <a:r>
              <a:rPr lang="en-US" sz="2000" dirty="0">
                <a:latin typeface="+mj-lt"/>
              </a:rPr>
              <a:t>VGG-16 for feature extraction and classification</a:t>
            </a:r>
          </a:p>
          <a:p>
            <a:pPr lvl="1"/>
            <a:r>
              <a:rPr lang="en-US" sz="2000" dirty="0">
                <a:latin typeface="+mj-lt"/>
              </a:rPr>
              <a:t>Transfer learning employed to adapt the model to food datasets</a:t>
            </a:r>
          </a:p>
          <a:p>
            <a:r>
              <a:rPr lang="en-US" sz="2400" dirty="0">
                <a:latin typeface="+mj-lt"/>
              </a:rPr>
              <a:t>Evaluation Metrics:</a:t>
            </a:r>
          </a:p>
          <a:p>
            <a:pPr lvl="1"/>
            <a:r>
              <a:rPr lang="en-US" sz="2000" dirty="0">
                <a:latin typeface="+mj-lt"/>
              </a:rPr>
              <a:t>Mean Average Precision (</a:t>
            </a:r>
            <a:r>
              <a:rPr lang="en-US" sz="2000" dirty="0" err="1">
                <a:latin typeface="+mj-lt"/>
              </a:rPr>
              <a:t>mAP</a:t>
            </a:r>
            <a:r>
              <a:rPr lang="en-US" sz="2000" dirty="0">
                <a:latin typeface="+mj-lt"/>
              </a:rPr>
              <a:t>) for detection: Measures precision and recall across various thresholds</a:t>
            </a:r>
          </a:p>
          <a:p>
            <a:pPr lvl="1"/>
            <a:r>
              <a:rPr lang="en-US" sz="2000" dirty="0">
                <a:latin typeface="+mj-lt"/>
              </a:rPr>
              <a:t>Intersection over Union (</a:t>
            </a:r>
            <a:r>
              <a:rPr lang="en-US" sz="2000" dirty="0" err="1">
                <a:latin typeface="+mj-lt"/>
              </a:rPr>
              <a:t>IoU</a:t>
            </a:r>
            <a:r>
              <a:rPr lang="en-US" sz="2000" dirty="0">
                <a:latin typeface="+mj-lt"/>
              </a:rPr>
              <a:t>) for bounding box accuracy: Evaluates the overlap between predicted and ground truth boxes</a:t>
            </a:r>
          </a:p>
        </p:txBody>
      </p:sp>
    </p:spTree>
    <p:extLst>
      <p:ext uri="{BB962C8B-B14F-4D97-AF65-F5344CB8AC3E}">
        <p14:creationId xmlns:p14="http://schemas.microsoft.com/office/powerpoint/2010/main" val="215290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Faster R-CNN:</a:t>
            </a:r>
          </a:p>
          <a:p>
            <a:pPr lvl="1"/>
            <a:r>
              <a:rPr lang="en-US" sz="2000" dirty="0">
                <a:latin typeface="+mj-lt"/>
              </a:rPr>
              <a:t>Region Proposal Network for generating </a:t>
            </a:r>
            <a:r>
              <a:rPr lang="en-US" sz="2000" dirty="0" err="1">
                <a:latin typeface="+mj-lt"/>
              </a:rPr>
              <a:t>RoIs</a:t>
            </a: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Bounding box regression for accurate localization</a:t>
            </a:r>
          </a:p>
          <a:p>
            <a:pPr lvl="1"/>
            <a:r>
              <a:rPr lang="en-US" sz="2000" dirty="0">
                <a:latin typeface="+mj-lt"/>
              </a:rPr>
              <a:t>Highly efficient for detecting multiple food items in complex scenarios</a:t>
            </a:r>
          </a:p>
          <a:p>
            <a:r>
              <a:rPr lang="en-US" sz="2400" dirty="0">
                <a:latin typeface="+mj-lt"/>
              </a:rPr>
              <a:t>Classification Model:</a:t>
            </a:r>
          </a:p>
          <a:p>
            <a:pPr lvl="1"/>
            <a:r>
              <a:rPr lang="en-US" sz="2000" dirty="0">
                <a:latin typeface="+mj-lt"/>
              </a:rPr>
              <a:t>VGG-16 for feature extraction and classification</a:t>
            </a:r>
          </a:p>
          <a:p>
            <a:pPr lvl="1"/>
            <a:r>
              <a:rPr lang="en-US" sz="2000" dirty="0">
                <a:latin typeface="+mj-lt"/>
              </a:rPr>
              <a:t>Transfer learning employed to adapt the model to food datasets</a:t>
            </a:r>
          </a:p>
          <a:p>
            <a:r>
              <a:rPr lang="en-US" sz="2400" dirty="0">
                <a:latin typeface="+mj-lt"/>
              </a:rPr>
              <a:t>Evaluation Metrics:</a:t>
            </a:r>
          </a:p>
          <a:p>
            <a:pPr lvl="1"/>
            <a:r>
              <a:rPr lang="en-US" sz="2000" dirty="0">
                <a:latin typeface="+mj-lt"/>
              </a:rPr>
              <a:t>Mean Average Precision (</a:t>
            </a:r>
            <a:r>
              <a:rPr lang="en-US" sz="2000" dirty="0" err="1">
                <a:latin typeface="+mj-lt"/>
              </a:rPr>
              <a:t>mAP</a:t>
            </a:r>
            <a:r>
              <a:rPr lang="en-US" sz="2000" dirty="0">
                <a:latin typeface="+mj-lt"/>
              </a:rPr>
              <a:t>) for detection: Measures precision and recall across various thresholds</a:t>
            </a:r>
          </a:p>
          <a:p>
            <a:pPr lvl="1"/>
            <a:r>
              <a:rPr lang="en-US" sz="2000" dirty="0">
                <a:latin typeface="+mj-lt"/>
              </a:rPr>
              <a:t>Intersection over Union (</a:t>
            </a:r>
            <a:r>
              <a:rPr lang="en-US" sz="2000" dirty="0" err="1">
                <a:latin typeface="+mj-lt"/>
              </a:rPr>
              <a:t>IoU</a:t>
            </a:r>
            <a:r>
              <a:rPr lang="en-US" sz="2000" dirty="0">
                <a:latin typeface="+mj-lt"/>
              </a:rPr>
              <a:t>) for bounding box accuracy: Evaluates the overlap between predicted and ground truth boxes</a:t>
            </a:r>
          </a:p>
        </p:txBody>
      </p:sp>
    </p:spTree>
    <p:extLst>
      <p:ext uri="{BB962C8B-B14F-4D97-AF65-F5344CB8AC3E}">
        <p14:creationId xmlns:p14="http://schemas.microsoft.com/office/powerpoint/2010/main" val="130266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Performance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78301-687B-4AF5-8179-3016B3E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ACD02-7B21-426B-A0C0-DE694D10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75" y="2035989"/>
            <a:ext cx="7655573" cy="34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644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DeepFood: Food Image Analysis and Dietary Assessment via Deep Model    IEEE’S SPECIAL SECTION ON DATA-ENABLED INTELLIGENCE FOR DIGITAL HEALTH</vt:lpstr>
      <vt:lpstr>Introduction</vt:lpstr>
      <vt:lpstr>Overview of DeepFood</vt:lpstr>
      <vt:lpstr>Contributions</vt:lpstr>
      <vt:lpstr>Datasets</vt:lpstr>
      <vt:lpstr>Key Methodologies </vt:lpstr>
      <vt:lpstr>Key Methodologies </vt:lpstr>
      <vt:lpstr>Key Results and Performance </vt:lpstr>
      <vt:lpstr>Key Results and Performance </vt:lpstr>
      <vt:lpstr>Key Results and Performance </vt:lpstr>
      <vt:lpstr>Key Results and Performance </vt:lpstr>
      <vt:lpstr>Dietary Assesement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264</cp:revision>
  <dcterms:created xsi:type="dcterms:W3CDTF">2023-08-02T02:32:03Z</dcterms:created>
  <dcterms:modified xsi:type="dcterms:W3CDTF">2025-01-22T19:07:24Z</dcterms:modified>
</cp:coreProperties>
</file>