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AE8-CB4B-47C9-A709-B2903E32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DE3B-E203-4BB2-BC8E-66603F7C9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E07D-3EC9-4ECB-810C-A84564B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565-AA0B-46F0-B71A-25CD6D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932-1E83-4E99-94B6-F1F36002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05B-F017-471A-8679-E6D0D8C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75AC-24B2-49F1-8AE3-E289A163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238-7D9F-4725-8F3E-3418671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0FB-DC6B-474B-91AA-CB65870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5D6-EFCD-41F8-8888-CC26D50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F68B-5D09-4D36-9CBA-43D416E49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B3D2-023E-40E2-AD18-E199C371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C1D2-3928-44D0-A70C-243848D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4BD-6147-4932-8DBF-EDB3088B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25DD-9E34-470E-926B-774BF2B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4127-0AD7-4162-8645-A0EF521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9C5-E6C8-4288-B737-48352F52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413D-6138-4F4A-98E8-C64D0F3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1AA8-4A6C-4204-8B57-5D50BBA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8778-6C3F-4F46-BD95-F65B1AC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FC9-9113-4A7D-A3AA-231B2F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57D9-B575-4E92-97AC-E7703FA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D9C8-85CD-45D2-A8B3-B907748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1546-5945-47DD-A338-6838CF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C08-B6CA-4DA9-9426-5FC83D7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BE3-C968-4AED-AA29-B6E8FB5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D2B9-F31B-43B6-87D1-68D1E422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62B-B456-44CC-A147-02AF6B5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892-B063-4741-9F60-89D76F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A47-4358-4487-A709-0AF4B54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417-6A76-42D1-A28D-D5FF726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2A6-9E7A-42B3-BB62-4B57029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F965-977C-4E9F-BCF2-1269D946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619E-67D7-445F-BBB0-16F7EF0B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2731-0D6B-4C34-B1BE-A52E443C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1F16-654A-4D64-9B75-72BA7383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0B3-D5E0-4776-8941-4A31C93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EA7-CE97-4D47-AF83-689E34A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FC0B2-B7C3-4BBC-A7CC-D781D23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D32-00EA-464C-A786-AA2E658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BFFE-0D26-4531-B1D6-5A3822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25A-BB28-44AE-8247-EA9CCFB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9ABB-A031-4D83-A9C9-651BF6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B878A-CF00-4547-948A-9CA7F56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C891-D31D-493F-A69F-2F2F9738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1039-A6C0-4707-AAC5-39FD332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170-1E36-4E82-BDFA-A14DA67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E7FD-B192-4396-AF95-4D5502CD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F6C4-8EAC-4CEB-BD94-3AAD2639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4B2A-8A4F-482A-91B5-CCD97E6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CB97-BC0C-488F-B5C5-F725146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42E7-C4C6-4B76-BB89-45509436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C19-35A9-45D6-86CC-7300ADA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FED-0CED-46F0-BC7E-A4982C19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9D1B-4131-45B8-99CB-4654629D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081B-A42D-415B-8F57-E2EDB99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555-AF68-4C17-8C90-438B947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541A-CF02-479A-9E2E-D98E90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ACF1-09E6-4336-9F29-02E851E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4DEF-A925-4C43-82B7-64DEE878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03E1-00F4-4E87-AA3E-8C0AF0F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7A3-35B1-4EB2-89D2-91CE93BEBB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700-E042-490C-B12B-ED0FACD3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9E9-3F11-4D35-B71A-B08EE15C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9F5-63F7-4789-9396-CD8B6A88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42" y="1041400"/>
            <a:ext cx="11378315" cy="1391557"/>
          </a:xfrm>
        </p:spPr>
        <p:txBody>
          <a:bodyPr>
            <a:noAutofit/>
          </a:bodyPr>
          <a:lstStyle/>
          <a:p>
            <a:r>
              <a:rPr lang="en-US" sz="4000" dirty="0"/>
              <a:t>Loss landscapes and optimization in over-parameterized non-linear systems and neural networks</a:t>
            </a:r>
            <a:r>
              <a:rPr lang="en-US" sz="3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751-92AD-453D-9154-FE67AAF9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77" y="3585709"/>
            <a:ext cx="10825843" cy="2855912"/>
          </a:xfrm>
        </p:spPr>
        <p:txBody>
          <a:bodyPr>
            <a:normAutofit/>
          </a:bodyPr>
          <a:lstStyle/>
          <a:p>
            <a:r>
              <a:rPr lang="en-US" sz="2000" dirty="0" err="1"/>
              <a:t>Chaoyue</a:t>
            </a:r>
            <a:r>
              <a:rPr lang="en-US" sz="2000" dirty="0"/>
              <a:t> Liu, </a:t>
            </a:r>
            <a:r>
              <a:rPr lang="en-US" sz="2000" dirty="0" err="1"/>
              <a:t>Libin</a:t>
            </a:r>
            <a:r>
              <a:rPr lang="en-US" sz="2000" dirty="0"/>
              <a:t> Zhu, and Mikhail Belkin</a:t>
            </a:r>
          </a:p>
          <a:p>
            <a:endParaRPr lang="en-US" sz="2000" dirty="0"/>
          </a:p>
          <a:p>
            <a:r>
              <a:rPr lang="en-US" sz="2000" i="1" dirty="0"/>
              <a:t>Department of Computer Science and Engineering, The Ohio State University </a:t>
            </a:r>
          </a:p>
          <a:p>
            <a:r>
              <a:rPr lang="en-US" sz="2000" i="1" dirty="0"/>
              <a:t>Department of Computer Science and Engineering, University of California, San Diego </a:t>
            </a:r>
          </a:p>
          <a:p>
            <a:r>
              <a:rPr lang="en-US" sz="2000" i="1" dirty="0" err="1"/>
              <a:t>Halicio˘glu</a:t>
            </a:r>
            <a:r>
              <a:rPr lang="en-US" sz="2000" i="1" dirty="0"/>
              <a:t> Data Science Institute, University of California, San Diego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86ACE50-CDF1-421B-97A0-77E978B3BC2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15685" y="409801"/>
                <a:ext cx="11587844" cy="629307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sz="3600" dirty="0"/>
                  <a:t>Proof:</a:t>
                </a: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86ACE50-CDF1-421B-97A0-77E978B3B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15685" y="409801"/>
                <a:ext cx="11587844" cy="6293077"/>
              </a:xfrm>
              <a:blipFill>
                <a:blip r:embed="rId2"/>
                <a:stretch>
                  <a:fillRect l="-1631" t="-3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83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86ACE50-CDF1-421B-97A0-77E978B3BC2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15685" y="409801"/>
                <a:ext cx="11587844" cy="629307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3600" dirty="0"/>
                  <a:t>Proof: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Which means that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86ACE50-CDF1-421B-97A0-77E978B3B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15685" y="409801"/>
                <a:ext cx="11587844" cy="6293077"/>
              </a:xfrm>
              <a:blipFill>
                <a:blip r:embed="rId2"/>
                <a:stretch>
                  <a:fillRect l="-1631" t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Overparameterized systems and PL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+mj-lt"/>
                  </a:rPr>
                  <a:t> PL condition is satisfied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+mj-lt"/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In overparameterized systems, where m&gt;n,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lower-bounded by a constant. 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Proof: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928" t="-36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46FCD0-0FAC-44BF-A263-BF7E18BFCF4A}"/>
                  </a:ext>
                </a:extLst>
              </p:cNvPr>
              <p:cNvSpPr/>
              <p:nvPr/>
            </p:nvSpPr>
            <p:spPr>
              <a:xfrm>
                <a:off x="9473293" y="6098720"/>
                <a:ext cx="2718707" cy="759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46FCD0-0FAC-44BF-A263-BF7E18BF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93" y="6098720"/>
                <a:ext cx="2718707" cy="759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6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49478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Even though overparameterized non-linear systems don’t yield convex loss functions, their tangent kernel is mostly (over a set S) positive definite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This means that their loss function satisfies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+mj-lt"/>
                  </a:rPr>
                  <a:t>-PL condition.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Satisfying this condition guarantees an exponential convergence for the GD optimization algorithm.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9478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812" t="-9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1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success of large deep learning models is largely due to the effectiveness of gradient-based optimization methods.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Success here only means low training-error.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But why does GD/SGD algorithms work well, even in non-convex settings?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Convexity is not the right framework for analysis of over-parameterized systems, even locally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 alternative framework is needed to analyze loss landscapes and optimization behavior of non-linear over-parameterized systems. </a:t>
            </a:r>
          </a:p>
        </p:txBody>
      </p:sp>
    </p:spTree>
    <p:extLst>
      <p:ext uri="{BB962C8B-B14F-4D97-AF65-F5344CB8AC3E}">
        <p14:creationId xmlns:p14="http://schemas.microsoft.com/office/powerpoint/2010/main" val="212170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Objective: 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(.) represents the neural network model.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In most successful DL implementations, the training error is very small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Especially when number of parameters &gt; number of training samples (Overparameterization)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928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37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en-US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800" dirty="0"/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Objective is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using gradient descent algorithm,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  <a:p>
                <a:pPr>
                  <a:lnSpc>
                    <a:spcPct val="100000"/>
                  </a:lnSpc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48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Back to the Paper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goal of this paper is to provide a modern view of the optimization landscapes.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is a key difference between under-parameterized and over-parameterized landscapes.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009542-41E7-47A8-9069-95BA0029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13" y="3722915"/>
            <a:ext cx="6955142" cy="27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Theory of optimization for overparameterized systems cannot be based on convexity 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Instead, the paper argues that </a:t>
                </a:r>
                <a:r>
                  <a:rPr lang="en-US" b="1" dirty="0" err="1">
                    <a:latin typeface="+mj-lt"/>
                  </a:rPr>
                  <a:t>Polyak-Lojasiewicz</a:t>
                </a:r>
                <a:r>
                  <a:rPr lang="en-US" b="1" dirty="0">
                    <a:latin typeface="+mj-lt"/>
                  </a:rPr>
                  <a:t> condition </a:t>
                </a:r>
                <a:r>
                  <a:rPr lang="en-US" dirty="0">
                    <a:latin typeface="+mj-lt"/>
                  </a:rPr>
                  <a:t>provides a better framework to analyze the loss landscape of overparameterized systems.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 non-negative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+mj-lt"/>
                  </a:rPr>
                  <a:t>-PL condition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 if: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812" t="-9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+mj-lt"/>
                  </a:rPr>
                  <a:t>Analytic form of PL condition via the spectrum of the tangent kernel.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3200" b="1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+mj-lt"/>
                  </a:rPr>
                  <a:t>PL Condition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b="1" dirty="0">
                    <a:latin typeface="+mj-lt"/>
                  </a:rPr>
                  <a:t>  exponential convergence of (S)GD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3200" b="1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+mj-lt"/>
                  </a:rPr>
                  <a:t>Why PL</a:t>
                </a:r>
                <a:r>
                  <a:rPr lang="en-US" sz="3200" b="1" i="1" dirty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holds across most of the parameter space for over-parameterized systems.</a:t>
                </a:r>
              </a:p>
              <a:p>
                <a:pPr algn="just">
                  <a:lnSpc>
                    <a:spcPct val="100000"/>
                  </a:lnSpc>
                </a:pPr>
                <a:br>
                  <a:rPr lang="en-US" dirty="0"/>
                </a:b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1333" t="-157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6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Tangent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Remember the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Tangent kernel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i="1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+mj-lt"/>
                  </a:rPr>
                  <a:t>Lemma: </a:t>
                </a:r>
                <a:r>
                  <a:rPr lang="en-US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>
                    <a:latin typeface="+mj-lt"/>
                  </a:rPr>
                  <a:t> the loss function satisfies PL condition with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+mj-lt"/>
                  </a:rPr>
                  <a:t> over the set S.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Proof: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812" t="-9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E272DD5-22E5-4D37-8B65-FCFFF8A9BC24}"/>
                  </a:ext>
                </a:extLst>
              </p:cNvPr>
              <p:cNvSpPr/>
              <p:nvPr/>
            </p:nvSpPr>
            <p:spPr>
              <a:xfrm>
                <a:off x="9473293" y="6098720"/>
                <a:ext cx="2718707" cy="759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E272DD5-22E5-4D37-8B65-FCFFF8A9B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93" y="6098720"/>
                <a:ext cx="2718707" cy="759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73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Exponential Convergence of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We will make a few more assumptions here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Recall GD: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algn="l"/>
                <a:endParaRPr lang="en-US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Assumptions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+mj-lt"/>
                  </a:rPr>
                  <a:t>-smoothness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+mj-lt"/>
                  </a:rPr>
                  <a:t>)</a:t>
                </a:r>
              </a:p>
              <a:p>
                <a:pPr algn="l"/>
                <a:endParaRPr lang="en-US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Reasonably small learning rate, set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/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00"/>
                    </a:highlight>
                    <a:latin typeface="+mj-lt"/>
                  </a:rPr>
                  <a:t>If ℒ satisfies 𝜇-PL condition, then GD algorithm converges exponentially to the solution.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Proof: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696" t="-726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46FCD0-0FAC-44BF-A263-BF7E18BFCF4A}"/>
                  </a:ext>
                </a:extLst>
              </p:cNvPr>
              <p:cNvSpPr/>
              <p:nvPr/>
            </p:nvSpPr>
            <p:spPr>
              <a:xfrm>
                <a:off x="9473293" y="6098720"/>
                <a:ext cx="2718707" cy="759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46FCD0-0FAC-44BF-A263-BF7E18BF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93" y="6098720"/>
                <a:ext cx="2718707" cy="759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697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Loss landscapes and optimization in over-parameterized non-linear systems and neural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Propensity Score Methods  for Reducing the Effects of Confounding  in Observational Studies</dc:title>
  <dc:creator>Reza Rahimi Azghan</dc:creator>
  <cp:lastModifiedBy>Reza Rahimi Azghan</cp:lastModifiedBy>
  <cp:revision>225</cp:revision>
  <dcterms:created xsi:type="dcterms:W3CDTF">2023-08-02T02:32:03Z</dcterms:created>
  <dcterms:modified xsi:type="dcterms:W3CDTF">2024-05-21T21:22:06Z</dcterms:modified>
</cp:coreProperties>
</file>