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4660"/>
  </p:normalViewPr>
  <p:slideViewPr>
    <p:cSldViewPr snapToGrid="0">
      <p:cViewPr>
        <p:scale>
          <a:sx n="200" d="100"/>
          <a:sy n="200" d="100"/>
        </p:scale>
        <p:origin x="-4632" y="-14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4AE8-CB4B-47C9-A709-B2903E32A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FDE3B-E203-4BB2-BC8E-66603F7C9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7E07D-3EC9-4ECB-810C-A84564B3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74565-AA0B-46F0-B71A-25CD6D2A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F932-1E83-4E99-94B6-F1F36002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8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905B-F017-471A-8679-E6D0D8CA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D75AC-24B2-49F1-8AE3-E289A1633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FA238-7D9F-4725-8F3E-34186717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70FB-DC6B-474B-91AA-CB658709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9F5D6-EFCD-41F8-8888-CC26D500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5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1F68B-5D09-4D36-9CBA-43D416E49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3B3D2-023E-40E2-AD18-E199C371A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8C1D2-3928-44D0-A70C-243848D1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414BD-6147-4932-8DBF-EDB3088B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25DD-9E34-470E-926B-774BF2BE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4127-0AD7-4162-8645-A0EF5216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59C5-E6C8-4288-B737-48352F52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5413D-6138-4F4A-98E8-C64D0F37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1AA8-4A6C-4204-8B57-5D50BBA0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38778-6C3F-4F46-BD95-F65B1AC2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3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4FC9-9113-4A7D-A3AA-231B2FC0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E57D9-B575-4E92-97AC-E7703FAD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9D9C8-85CD-45D2-A8B3-B9077485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21546-5945-47DD-A338-6838CFE0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A1C08-B6CA-4DA9-9426-5FC83D71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8BE3-C968-4AED-AA29-B6E8FB59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D2B9-F31B-43B6-87D1-68D1E422B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6E62B-B456-44CC-A147-02AF6B520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29892-B063-4741-9F60-89D76F6C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79A47-4358-4487-A709-0AF4B54E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65417-6A76-42D1-A28D-D5FF726C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9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C2A6-9E7A-42B3-BB62-4B570293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AF965-977C-4E9F-BCF2-1269D9461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2619E-67D7-445F-BBB0-16F7EF0B0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52731-0D6B-4C34-B1BE-A52E443CC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A1F16-654A-4D64-9B75-72BA7383A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B20B3-D5E0-4776-8941-4A31C93B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14EA7-CE97-4D47-AF83-689E34AD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FC0B2-B7C3-4BBC-A7CC-D781D23F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4D32-00EA-464C-A786-AA2E658C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4BFFE-0D26-4531-B1D6-5A382295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7C25A-BB28-44AE-8247-EA9CCFBA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79ABB-A031-4D83-A9C9-651BF658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B878A-CF00-4547-948A-9CA7F560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AC891-D31D-493F-A69F-2F2F9738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11039-A6C0-4707-AAC5-39FD332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9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D170-1E36-4E82-BDFA-A14DA67E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E7FD-B192-4396-AF95-4D5502CD6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DF6C4-8EAC-4CEB-BD94-3AAD26391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04B2A-8A4F-482A-91B5-CCD97E6E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3CB97-BC0C-488F-B5C5-F7251463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C42E7-C4C6-4B76-BB89-45509436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1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FC19-35A9-45D6-86CC-7300ADA6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F0FED-0CED-46F0-BC7E-A4982C195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D9D1B-4131-45B8-99CB-4654629D1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3081B-A42D-415B-8F57-E2EDB996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68555-AF68-4C17-8C90-438B947B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E541A-CF02-479A-9E2E-D98E900C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1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FACF1-09E6-4336-9F29-02E851E8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4DEF-A925-4C43-82B7-64DEE8780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F03E1-00F4-4E87-AA3E-8C0AF0FBE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647A3-35B1-4EB2-89D2-91CE93BEBB0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1700-E042-490C-B12B-ED0FACD3A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D19E9-3F11-4D35-B71A-B08EE15CA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5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F9F5-63F7-4789-9396-CD8B6A887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1400"/>
            <a:ext cx="12192000" cy="2560638"/>
          </a:xfrm>
        </p:spPr>
        <p:txBody>
          <a:bodyPr>
            <a:noAutofit/>
          </a:bodyPr>
          <a:lstStyle/>
          <a:p>
            <a:r>
              <a:rPr lang="en-US" sz="3600" b="1" dirty="0"/>
              <a:t>Balancing Continual Learning and Fine-tuning for Human Activity Recognition</a:t>
            </a:r>
            <a:br>
              <a:rPr lang="en-US" sz="3600" b="1" dirty="0"/>
            </a:br>
            <a:br>
              <a:rPr lang="en-US" sz="2800" dirty="0"/>
            </a:br>
            <a:r>
              <a:rPr lang="en-US" sz="1400" dirty="0"/>
              <a:t> </a:t>
            </a:r>
            <a:br>
              <a:rPr lang="en-US" sz="1400" dirty="0"/>
            </a:br>
            <a:r>
              <a:rPr lang="en-US" sz="3200" dirty="0"/>
              <a:t>AAAI 2024</a:t>
            </a:r>
            <a:br>
              <a:rPr lang="en-US" sz="1400" dirty="0"/>
            </a:br>
            <a:endParaRPr lang="en-US" sz="1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8E751-92AD-453D-9154-FE67AAF91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8903"/>
            <a:ext cx="9144000" cy="1484312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dirty="0"/>
              <a:t>Chi Ian Tang, Lorena </a:t>
            </a:r>
            <a:r>
              <a:rPr lang="en-US" sz="2900" b="1" dirty="0" err="1"/>
              <a:t>Qendro</a:t>
            </a:r>
            <a:r>
              <a:rPr lang="en-US" sz="2900" b="1" dirty="0"/>
              <a:t>, Dimitris </a:t>
            </a:r>
            <a:r>
              <a:rPr lang="en-US" sz="2900" b="1" dirty="0" err="1"/>
              <a:t>Spathis</a:t>
            </a:r>
            <a:r>
              <a:rPr lang="en-US" sz="2900" b="1" dirty="0"/>
              <a:t>, Fahim </a:t>
            </a:r>
            <a:r>
              <a:rPr lang="en-US" sz="2900" b="1" dirty="0" err="1"/>
              <a:t>Kawsar</a:t>
            </a:r>
            <a:r>
              <a:rPr lang="en-US" sz="2900" b="1" dirty="0"/>
              <a:t>, Akhil Mathur, Cecilia </a:t>
            </a:r>
            <a:r>
              <a:rPr lang="en-US" sz="2900" b="1" dirty="0" err="1"/>
              <a:t>Mascolo</a:t>
            </a:r>
            <a:endParaRPr lang="en-US" sz="2900" b="1" dirty="0"/>
          </a:p>
          <a:p>
            <a:endParaRPr lang="en-US" b="1" dirty="0"/>
          </a:p>
          <a:p>
            <a:r>
              <a:rPr lang="en-US" dirty="0"/>
              <a:t>Nokia Bell Labs, UK</a:t>
            </a:r>
          </a:p>
          <a:p>
            <a:r>
              <a:rPr lang="en-US" dirty="0"/>
              <a:t>University of Cambridge, UK </a:t>
            </a:r>
            <a:br>
              <a:rPr lang="en-US" dirty="0"/>
            </a:br>
            <a:br>
              <a:rPr lang="en-US" dirty="0"/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4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0F4BD-DE05-4AE9-9D04-6B1A340C2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387" y="1874809"/>
            <a:ext cx="8205226" cy="38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70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0F4BD-DE05-4AE9-9D04-6B1A340C2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387" y="1874809"/>
            <a:ext cx="8205226" cy="38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1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8AF3E-7D97-4B75-9CEA-7DD0DA39B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271" y="1690688"/>
            <a:ext cx="7819458" cy="444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3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Self-supervised Continual Learning for 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1558-EBAF-4022-9DCC-3F561DF0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+mj-lt"/>
              </a:rPr>
              <a:t>Wearable-based Human Activity Recognition (HAR) is a key task in human-centric machine learning .  </a:t>
            </a:r>
          </a:p>
          <a:p>
            <a:pPr algn="just"/>
            <a:endParaRPr lang="en-US" sz="2400" dirty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Due to the dynamic nature of human </a:t>
            </a:r>
            <a:r>
              <a:rPr lang="en-US" sz="2400" dirty="0" err="1">
                <a:latin typeface="+mj-lt"/>
              </a:rPr>
              <a:t>behaviours</a:t>
            </a:r>
            <a:r>
              <a:rPr lang="en-US" sz="2400" dirty="0">
                <a:latin typeface="+mj-lt"/>
              </a:rPr>
              <a:t>, continual learning promises HAR systems that are tailored to users’ needs. </a:t>
            </a:r>
          </a:p>
          <a:p>
            <a:pPr algn="just"/>
            <a:endParaRPr lang="en-US" sz="2400" dirty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difficulty in collecting labelled data with wearable sensors.</a:t>
            </a:r>
          </a:p>
          <a:p>
            <a:pPr algn="just"/>
            <a:endParaRPr lang="en-US" sz="2400" dirty="0">
              <a:latin typeface="+mj-lt"/>
            </a:endParaRPr>
          </a:p>
          <a:p>
            <a:pPr algn="just"/>
            <a:r>
              <a:rPr lang="en-US" sz="2400" b="1" dirty="0" err="1">
                <a:latin typeface="+mj-lt"/>
              </a:rPr>
              <a:t>CaSSLe</a:t>
            </a:r>
            <a:r>
              <a:rPr lang="en-US" sz="2400" dirty="0">
                <a:latin typeface="+mj-lt"/>
              </a:rPr>
              <a:t>, a continual </a:t>
            </a:r>
            <a:r>
              <a:rPr lang="en-US" sz="2400" b="1" dirty="0">
                <a:latin typeface="+mj-lt"/>
              </a:rPr>
              <a:t>self-supervised</a:t>
            </a:r>
            <a:r>
              <a:rPr lang="en-US" sz="2400" dirty="0">
                <a:latin typeface="+mj-lt"/>
              </a:rPr>
              <a:t> learning model, and </a:t>
            </a:r>
            <a:r>
              <a:rPr lang="en-US" sz="2400" b="1" dirty="0">
                <a:latin typeface="+mj-lt"/>
              </a:rPr>
              <a:t>Kaizen</a:t>
            </a:r>
            <a:r>
              <a:rPr lang="en-US" sz="2400" dirty="0">
                <a:latin typeface="+mj-lt"/>
              </a:rPr>
              <a:t>, a continual </a:t>
            </a:r>
            <a:r>
              <a:rPr lang="en-US" sz="2400" dirty="0"/>
              <a:t>semi-supervised </a:t>
            </a:r>
            <a:r>
              <a:rPr lang="en-US" sz="2400" dirty="0">
                <a:latin typeface="+mj-lt"/>
              </a:rPr>
              <a:t>learning model for HAR</a:t>
            </a:r>
          </a:p>
        </p:txBody>
      </p:sp>
    </p:spTree>
    <p:extLst>
      <p:ext uri="{BB962C8B-B14F-4D97-AF65-F5344CB8AC3E}">
        <p14:creationId xmlns:p14="http://schemas.microsoft.com/office/powerpoint/2010/main" val="249808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CaSSLe</a:t>
            </a:r>
            <a:r>
              <a:rPr lang="en-US" dirty="0"/>
              <a:t> (</a:t>
            </a:r>
            <a:r>
              <a:rPr lang="en-US" dirty="0" err="1"/>
              <a:t>Fini</a:t>
            </a:r>
            <a:r>
              <a:rPr lang="en-US" dirty="0"/>
              <a:t> et al. 2022)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1A1558-EBAF-4022-9DCC-3F561DF0F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dirty="0">
                    <a:latin typeface="+mj-lt"/>
                  </a:rPr>
                  <a:t>key idea is to train the current model to predict past representations with a prediction head, thus encouraging it to remember past knowledge.</a:t>
                </a:r>
              </a:p>
              <a:p>
                <a:pPr algn="just"/>
                <a:r>
                  <a:rPr lang="en-US" sz="2400" dirty="0">
                    <a:latin typeface="+mj-lt"/>
                  </a:rPr>
                  <a:t>                                                        </a:t>
                </a:r>
              </a:p>
              <a:p>
                <a:pPr algn="just"/>
                <a:r>
                  <a:rPr lang="en-US" sz="2400" dirty="0">
                    <a:latin typeface="+mj-lt"/>
                  </a:rPr>
                  <a:t>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𝑆𝑆𝐿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𝑆𝑆𝐿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1A1558-EBAF-4022-9DCC-3F561DF0F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66D8917-9310-4FB5-B6E4-BAF2F69AF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6199"/>
            <a:ext cx="3392261" cy="341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3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Kaizen (Tang et al. 2024)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1558-EBAF-4022-9DCC-3F561DF0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+mj-lt"/>
              </a:rPr>
              <a:t>key idea is to leverage labeled data and use the classifier in the architecture.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D80C0-6607-4E47-BCE9-6692E9B93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0657"/>
            <a:ext cx="2799486" cy="435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6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Kaizen (Tang et al. 2024)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1558-EBAF-4022-9DCC-3F561DF0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+mj-lt"/>
              </a:rPr>
              <a:t>key idea is to leverage labeled data and use the classifier in the architecture.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D80C0-6607-4E47-BCE9-6692E9B93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0657"/>
            <a:ext cx="2799486" cy="435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2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1558-EBAF-4022-9DCC-3F561DF0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+mj-lt"/>
              </a:rPr>
              <a:t>The two models were initially proposed for image data </a:t>
            </a:r>
          </a:p>
          <a:p>
            <a:pPr algn="just"/>
            <a:r>
              <a:rPr lang="en-US" sz="2400" dirty="0">
                <a:latin typeface="+mj-lt"/>
              </a:rPr>
              <a:t>This paper modifies them for accelerometer data to predict HAR</a:t>
            </a:r>
          </a:p>
          <a:p>
            <a:pPr algn="just"/>
            <a:r>
              <a:rPr lang="en-US" sz="2400" dirty="0">
                <a:latin typeface="+mj-lt"/>
              </a:rPr>
              <a:t>WISDM2019 (WISDM Smartphone and Smartwatch Activity and Biometrics Dataset)</a:t>
            </a:r>
          </a:p>
          <a:p>
            <a:pPr lvl="1" algn="just"/>
            <a:r>
              <a:rPr lang="en-US" sz="2000" dirty="0">
                <a:latin typeface="+mj-lt"/>
              </a:rPr>
              <a:t>51 subjects, who performed 18 different activities for 3 minutes each.</a:t>
            </a:r>
          </a:p>
          <a:p>
            <a:pPr lvl="1" algn="just"/>
            <a:r>
              <a:rPr lang="en-US" sz="2000" dirty="0">
                <a:latin typeface="+mj-lt"/>
              </a:rPr>
              <a:t>Participant’s pocket, while the smartwatch is worn at the dominant hand.</a:t>
            </a:r>
          </a:p>
          <a:p>
            <a:pPr lvl="1" algn="just"/>
            <a:r>
              <a:rPr lang="en-US" sz="2000" dirty="0">
                <a:latin typeface="+mj-lt"/>
              </a:rPr>
              <a:t>Walking, Jogging, Stairs, Sitting, etc.</a:t>
            </a:r>
          </a:p>
          <a:p>
            <a:pPr lvl="1" algn="just"/>
            <a:r>
              <a:rPr lang="en-US" sz="2000" dirty="0">
                <a:latin typeface="+mj-lt"/>
              </a:rPr>
              <a:t>The 18 classes of activities are randomly and evenly split into 6 </a:t>
            </a:r>
            <a:r>
              <a:rPr lang="en-US" sz="2000" i="1" dirty="0">
                <a:latin typeface="+mj-lt"/>
              </a:rPr>
              <a:t>tasks</a:t>
            </a:r>
            <a:r>
              <a:rPr lang="en-US" sz="2000" dirty="0">
                <a:latin typeface="+mj-lt"/>
              </a:rPr>
              <a:t> of 3 classes each with no overlap</a:t>
            </a:r>
          </a:p>
          <a:p>
            <a:pPr lvl="1" algn="just"/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459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1558-EBAF-4022-9DCC-3F561DF0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Final Accuracy (FA): </a:t>
            </a:r>
            <a:r>
              <a:rPr lang="en-US" sz="2400" dirty="0"/>
              <a:t>The average accuracy of the model on all tasks after it has been trained on the last task.</a:t>
            </a:r>
            <a:endParaRPr lang="en-US" sz="2400" b="1" dirty="0"/>
          </a:p>
          <a:p>
            <a:pPr algn="just"/>
            <a:r>
              <a:rPr lang="en-US" b="1" dirty="0"/>
              <a:t>Continual Accuracy (CA)</a:t>
            </a:r>
            <a:r>
              <a:rPr lang="en-US" sz="2000" b="1" dirty="0"/>
              <a:t>: </a:t>
            </a:r>
            <a:r>
              <a:rPr lang="en-US" sz="2400" dirty="0"/>
              <a:t>The average accuracy of the model across all tasks and at all stages during the continual learning process.</a:t>
            </a:r>
            <a:endParaRPr lang="en-US" sz="2400" b="1" dirty="0"/>
          </a:p>
          <a:p>
            <a:pPr algn="just"/>
            <a:r>
              <a:rPr lang="en-US" b="1" dirty="0"/>
              <a:t>Forgetting (F)</a:t>
            </a:r>
            <a:r>
              <a:rPr lang="en-US" sz="2000" b="1" dirty="0"/>
              <a:t>: </a:t>
            </a:r>
            <a:r>
              <a:rPr lang="en-US" sz="2400" dirty="0"/>
              <a:t>The average drop in performance on earlier tasks after the model has been trained on subsequent tasks.</a:t>
            </a:r>
            <a:endParaRPr lang="en-US" sz="2400" b="1" dirty="0"/>
          </a:p>
          <a:p>
            <a:pPr algn="just"/>
            <a:r>
              <a:rPr lang="en-US" b="1" dirty="0"/>
              <a:t>Forward Transfer (FT)</a:t>
            </a:r>
            <a:r>
              <a:rPr lang="en-US" sz="2000" b="1" dirty="0"/>
              <a:t>: </a:t>
            </a:r>
            <a:r>
              <a:rPr lang="en-US" sz="2400" dirty="0"/>
              <a:t>The improvement in learning new tasks due to knowledge gained from previous tasks.</a:t>
            </a:r>
            <a:endParaRPr lang="en-US" sz="2000" b="1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576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1558-EBAF-4022-9DCC-3F561DF0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Final Accuracy (FA): </a:t>
            </a:r>
            <a:r>
              <a:rPr lang="en-US" sz="2400" dirty="0"/>
              <a:t>The average accuracy of the model on all tasks after it has been trained on the last task.</a:t>
            </a:r>
            <a:endParaRPr lang="en-US" sz="2400" b="1" dirty="0"/>
          </a:p>
          <a:p>
            <a:pPr algn="just"/>
            <a:r>
              <a:rPr lang="en-US" b="1" dirty="0"/>
              <a:t>Continual Accuracy (CA)</a:t>
            </a:r>
            <a:r>
              <a:rPr lang="en-US" sz="2000" b="1" dirty="0"/>
              <a:t>: </a:t>
            </a:r>
            <a:r>
              <a:rPr lang="en-US" sz="2400" dirty="0"/>
              <a:t>The average accuracy of the model across all tasks and at all stages during the continual learning process.</a:t>
            </a:r>
            <a:endParaRPr lang="en-US" sz="2400" b="1" dirty="0"/>
          </a:p>
          <a:p>
            <a:pPr algn="just"/>
            <a:r>
              <a:rPr lang="en-US" b="1" dirty="0"/>
              <a:t>Forgetting (F)</a:t>
            </a:r>
            <a:r>
              <a:rPr lang="en-US" sz="2000" b="1" dirty="0"/>
              <a:t>: </a:t>
            </a:r>
            <a:r>
              <a:rPr lang="en-US" sz="2400" dirty="0"/>
              <a:t>The average drop in performance on earlier tasks after the model has been trained on subsequent tasks.</a:t>
            </a:r>
            <a:endParaRPr lang="en-US" sz="2400" b="1" dirty="0"/>
          </a:p>
          <a:p>
            <a:pPr algn="just"/>
            <a:r>
              <a:rPr lang="en-US" b="1" dirty="0"/>
              <a:t>Forward Transfer (FT)</a:t>
            </a:r>
            <a:r>
              <a:rPr lang="en-US" sz="2000" b="1" dirty="0"/>
              <a:t>: </a:t>
            </a:r>
            <a:r>
              <a:rPr lang="en-US" sz="2400" dirty="0"/>
              <a:t>The improvement in learning new tasks due to knowledge gained from previous tasks.</a:t>
            </a:r>
            <a:endParaRPr lang="en-US" sz="2000" b="1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748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A0EA29-DBAF-4EBE-B6EE-1983D7079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699" y="1690688"/>
            <a:ext cx="4446621" cy="51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477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Balancing Continual Learning and Fine-tuning for Human Activity Recognition    AAAI 2024 </vt:lpstr>
      <vt:lpstr>Self-supervised Continual Learning for HAR</vt:lpstr>
      <vt:lpstr>CaSSLe (Fini et al. 2022)</vt:lpstr>
      <vt:lpstr>Kaizen (Tang et al. 2024) </vt:lpstr>
      <vt:lpstr>Kaizen (Tang et al. 2024) </vt:lpstr>
      <vt:lpstr>Dataset</vt:lpstr>
      <vt:lpstr>Evaluation Metrics</vt:lpstr>
      <vt:lpstr>Evaluation Metrics</vt:lpstr>
      <vt:lpstr>Results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Propensity Score Methods  for Reducing the Effects of Confounding  in Observational Studies</dc:title>
  <dc:creator>Reza Rahimi Azghan</dc:creator>
  <cp:lastModifiedBy>Reza Rahimi Azghan</cp:lastModifiedBy>
  <cp:revision>244</cp:revision>
  <dcterms:created xsi:type="dcterms:W3CDTF">2023-08-02T02:32:03Z</dcterms:created>
  <dcterms:modified xsi:type="dcterms:W3CDTF">2024-11-27T18:49:15Z</dcterms:modified>
</cp:coreProperties>
</file>