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V+A7cNk8Cg9lle7zAQBW7D5eN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f6f6a9a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4f6f6a9aa8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f6f6a9a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34f6f6a9aa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f6f6a9aa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4f6f6a9aa8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6f6a9aa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34f6f6a9aa8_0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6f6a9aa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4f6f6a9aa8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f6f6a9a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4f6f6a9aa8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f6f6a9aa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34f6f6a9aa8_0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f6f6a9aa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4f6f6a9aa8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f6f6a9aa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4f6f6a9aa8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0" y="1143000"/>
            <a:ext cx="1219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b="1" lang="en-US" sz="5400"/>
              <a:t>EMIL Seminar</a:t>
            </a:r>
            <a:br>
              <a:rPr b="1" lang="en-US" sz="5400"/>
            </a:br>
            <a:r>
              <a:rPr b="1" lang="en-US" sz="5400"/>
              <a:t>Paper Presentation</a:t>
            </a:r>
            <a:endParaRPr b="1" sz="5400"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066800" y="4005816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Eric Kim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Embedded Machine Intelligence Lab (EMIL)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for  Computing and Augmented Intelligence (</a:t>
            </a:r>
            <a:r>
              <a:rPr i="1" lang="en-US" sz="1687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SCAI</a:t>
            </a: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Ira A. Fulton Schools of Engineering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Arizona State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6f6a9aa8_0_16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Reference</a:t>
            </a:r>
            <a:endParaRPr/>
          </a:p>
        </p:txBody>
      </p:sp>
      <p:sp>
        <p:nvSpPr>
          <p:cNvPr id="160" name="Google Shape;160;g34f6f6a9aa8_0_16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</a:pPr>
            <a:r>
              <a:rPr lang="en-US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Shamanna, P., Erukulapati, R.S., Shukla, A. et al. One-year outcomes of a digital twin intervention for type 2 diabetes: a retrospective real-world study. Sci Rep 14, 25478 (2024). https://doi.org/10.1038/s41598-024-76584-7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f6f6a9aa8_0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Paper Details</a:t>
            </a:r>
            <a:endParaRPr/>
          </a:p>
        </p:txBody>
      </p:sp>
      <p:sp>
        <p:nvSpPr>
          <p:cNvPr id="108" name="Google Shape;108;g34f6f6a9aa8_0_1"/>
          <p:cNvSpPr txBox="1"/>
          <p:nvPr/>
        </p:nvSpPr>
        <p:spPr>
          <a:xfrm>
            <a:off x="1097280" y="1983580"/>
            <a:ext cx="9550500" cy="3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One-Year Outcomes of a Digital Twin Intervention for Type 2 Diabetes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Authors: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Paramesh Shamanna, Ravi Sankar Erukulapati, Ashutosh Shukla, Lisa Shah, Bree Willis, Mohamed Thajudeen, Rajiv Kovil, Rahul Baxi, Mohsin Wali, Suresh Damodharan &amp; Shashank Joshi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f6f6a9aa8_0_10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14" name="Google Shape;114;g34f6f6a9aa8_0_100"/>
          <p:cNvSpPr txBox="1"/>
          <p:nvPr/>
        </p:nvSpPr>
        <p:spPr>
          <a:xfrm>
            <a:off x="1097280" y="2168246"/>
            <a:ext cx="95505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Twin concept used to monitor and guide glucose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 CGM, Fitness Tracker and Application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Interventions based on nutrition, but kept track of physical activity, sleep and stress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1853 participants over 1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clarification on ML models were used (just Digital Twin)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Strongly correlated with my current project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6f6a9aa8_0_25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Background</a:t>
            </a:r>
            <a:endParaRPr/>
          </a:p>
        </p:txBody>
      </p:sp>
      <p:sp>
        <p:nvSpPr>
          <p:cNvPr id="120" name="Google Shape;120;g34f6f6a9aa8_0_259"/>
          <p:cNvSpPr txBox="1"/>
          <p:nvPr/>
        </p:nvSpPr>
        <p:spPr>
          <a:xfrm>
            <a:off x="1097280" y="2131314"/>
            <a:ext cx="100584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683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Mainly focused on T2D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Saw an opportunity to assess the effectiveness of a digital twin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Assessment Targets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Glycemic Control (through HbA1c)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Medication Reduction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Weight Improvement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Metabolic Health Improvement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f6f6a9aa8_0_26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Methods</a:t>
            </a:r>
            <a:endParaRPr/>
          </a:p>
        </p:txBody>
      </p:sp>
      <p:sp>
        <p:nvSpPr>
          <p:cNvPr id="126" name="Google Shape;126;g34f6f6a9aa8_0_267"/>
          <p:cNvSpPr txBox="1"/>
          <p:nvPr/>
        </p:nvSpPr>
        <p:spPr>
          <a:xfrm>
            <a:off x="1097280" y="1909715"/>
            <a:ext cx="95505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CGM (Abbott FreeStyle Libre)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Tracking (Fitbit Charge 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Scale (Powermax BCA-130)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Twin App (WBDT; Whole Body Digital Twin)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18 - 80, 1 year commitment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Phases, 90 days of restricted to specific foods, 90 days of reintroduction of restricted foods, 185 days of normal food with AI guidance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6f6a9aa8_0_115"/>
          <p:cNvSpPr txBox="1"/>
          <p:nvPr/>
        </p:nvSpPr>
        <p:spPr>
          <a:xfrm>
            <a:off x="1097278" y="1909725"/>
            <a:ext cx="4988700" cy="4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HbA1c: Reflects avg glucose over past 2-3 month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Average of 1.8% decrease per participant (on the level of taking medication)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83% of participants fell below the threshold for type 2 diabetes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Major improvement by the end of the year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4f6f6a9aa8_0_1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Results</a:t>
            </a:r>
            <a:endParaRPr/>
          </a:p>
        </p:txBody>
      </p:sp>
      <p:pic>
        <p:nvPicPr>
          <p:cNvPr id="133" name="Google Shape;133;g34f6f6a9aa8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013" y="1737400"/>
            <a:ext cx="5069674" cy="37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4f6f6a9aa8_0_115"/>
          <p:cNvSpPr txBox="1"/>
          <p:nvPr/>
        </p:nvSpPr>
        <p:spPr>
          <a:xfrm>
            <a:off x="6126488" y="5471000"/>
            <a:ext cx="4988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1% HbA1c == 21% less death, 37% less microvascular complication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f6f6a9aa8_0_274"/>
          <p:cNvSpPr txBox="1"/>
          <p:nvPr/>
        </p:nvSpPr>
        <p:spPr>
          <a:xfrm>
            <a:off x="1097278" y="1909725"/>
            <a:ext cx="4988700" cy="4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Graph shows percentage of medication that was discontinued by the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participants by the end of the trials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Even in worst case, Metformin, at least 58% stopped using 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Importance: The fact that at least 58% of participants stopped taking medication entirely and replaced it with healthy eating is amazing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4f6f6a9aa8_0_27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Results pt. 2</a:t>
            </a:r>
            <a:endParaRPr/>
          </a:p>
        </p:txBody>
      </p:sp>
      <p:pic>
        <p:nvPicPr>
          <p:cNvPr id="141" name="Google Shape;141;g34f6f6a9aa8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969" y="1737400"/>
            <a:ext cx="5781706" cy="36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4f6f6a9aa8_0_274"/>
          <p:cNvSpPr txBox="1"/>
          <p:nvPr/>
        </p:nvSpPr>
        <p:spPr>
          <a:xfrm>
            <a:off x="6085975" y="5348200"/>
            <a:ext cx="4988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EX. Participants lost about 10lbs on average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f6f6a9aa8_0_15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Conclusion</a:t>
            </a:r>
            <a:endParaRPr/>
          </a:p>
        </p:txBody>
      </p:sp>
      <p:sp>
        <p:nvSpPr>
          <p:cNvPr id="148" name="Google Shape;148;g34f6f6a9aa8_0_15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54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Study demonstrates that a digital twin intervention leads to meaningful improvements in managing T2D. 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◦"/>
            </a:pPr>
            <a:r>
              <a:rPr lang="en-US" sz="2800">
                <a:solidFill>
                  <a:srgbClr val="000000"/>
                </a:solidFill>
              </a:rPr>
              <a:t>General weight loss (10lbs avg)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◦"/>
            </a:pPr>
            <a:r>
              <a:rPr lang="en-US" sz="2800">
                <a:solidFill>
                  <a:srgbClr val="000000"/>
                </a:solidFill>
              </a:rPr>
              <a:t>Reduction/Elimination of diabetes medication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◦"/>
            </a:pPr>
            <a:r>
              <a:rPr lang="en-US" sz="2800">
                <a:solidFill>
                  <a:srgbClr val="000000"/>
                </a:solidFill>
              </a:rPr>
              <a:t>1.8% avg HbA1c reduction</a:t>
            </a:r>
            <a:endParaRPr sz="2800">
              <a:solidFill>
                <a:srgbClr val="000000"/>
              </a:solidFill>
            </a:endParaRPr>
          </a:p>
          <a:p>
            <a:pPr indent="-254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Real-world intervention with scalability and engagement potential</a:t>
            </a:r>
            <a:endParaRPr sz="2800">
              <a:solidFill>
                <a:srgbClr val="000000"/>
              </a:solidFill>
            </a:endParaRPr>
          </a:p>
          <a:p>
            <a:pPr indent="-254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Strong foundation for digital twins as future of health care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f6f6a9aa8_0_1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Relevance</a:t>
            </a:r>
            <a:endParaRPr/>
          </a:p>
        </p:txBody>
      </p:sp>
      <p:sp>
        <p:nvSpPr>
          <p:cNvPr id="154" name="Google Shape;154;g34f6f6a9aa8_0_120"/>
          <p:cNvSpPr txBox="1"/>
          <p:nvPr/>
        </p:nvSpPr>
        <p:spPr>
          <a:xfrm>
            <a:off x="1097280" y="1909715"/>
            <a:ext cx="100584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683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trial shows that digital twin can be used effectively to design interventions. AI-READI has most data to design one.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Focus was on nutrition, but stress, sleep, physical activity were all tracked to produce an effective guidance on nutrition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Results of just targeting nutrition showed major improvements over a year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My focus will be on adjusting stress/sleep/physical activity to control glucose levels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2024-09-23T01:19:48Z</dcterms:created>
  <dc:creator>Eric Kim</dc:creator>
</cp:coreProperties>
</file>