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5E"/>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p:restoredTop sz="94645"/>
  </p:normalViewPr>
  <p:slideViewPr>
    <p:cSldViewPr snapToGrid="0">
      <p:cViewPr>
        <p:scale>
          <a:sx n="128" d="100"/>
          <a:sy n="128" d="100"/>
        </p:scale>
        <p:origin x="2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6A50-712B-F10D-2DAC-AF70E1C60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0C3EC-ACD5-CC22-9C97-00DD1A972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15CBF9-3459-F3E7-CCED-B27D349ACFCF}"/>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95329B0E-8485-F588-DBF3-130E2F73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14900-45A2-FFEC-623D-8491CF7D0076}"/>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57559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D1183-2E18-960D-480C-5932B4D7AD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1EF265-1802-01F8-72FB-165ED2126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ED1DD7-A9D2-F9EB-BE56-A61280E3FD2C}"/>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3CE0E64D-2616-AE84-DCE8-2AB8ABCEB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006097-AECC-0800-D210-61A125D2B178}"/>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03557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7A65B0-A508-88D3-E3A1-6F77DC5131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340D51-D523-4E01-7B82-2403C6FF0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05E62-95E9-D5DA-2AB1-99CA2C4B6178}"/>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100D3821-98D9-3FFC-26B2-5F2026E96B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ADD9A-4ED3-9608-23BA-D88785567471}"/>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89960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C826-866F-DB3F-B379-6C0A81FA85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C771EE-A246-202D-8605-2434E0AA97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D7756-9F14-85D2-F495-14681D15E105}"/>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7597FD1D-985B-945C-59D7-AD808355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D8E0-EFBF-CE49-E39E-C6F5470E8028}"/>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1720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A5C8F-80AD-D645-0B69-B0358AD8B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BB6DB1-F4E8-79A3-45C0-51A306E27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9C2DC-BF79-0645-C9F8-4EC29752887B}"/>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390E4C8E-2A7A-49F5-F225-9BC259F84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0ACB5-CA04-D691-132B-C60BFDB7A964}"/>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92439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8CAF-0844-1D85-4089-7E92903CFF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C22C38-55FF-18B0-4F25-905BAFB10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D4512-F5C4-0FB6-F499-EF3F3E61CC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8CE31B-8B7C-1FAA-CFB6-AE903746A448}"/>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6" name="Footer Placeholder 5">
            <a:extLst>
              <a:ext uri="{FF2B5EF4-FFF2-40B4-BE49-F238E27FC236}">
                <a16:creationId xmlns:a16="http://schemas.microsoft.com/office/drawing/2014/main" id="{A99B2D0F-2BA6-B31C-71E9-81C96BFE1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77778-0FC1-A190-67E2-E1F26062BE12}"/>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420678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3B60-2800-4DC9-199D-364C9602C0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C641BF-8E29-F211-2BCE-9273CA0D70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4284-E7A5-96E1-3F71-402C7C7D7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0D78AE-2D82-1727-DF0A-6105878C1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44217-72A4-5522-835B-9D878A4D78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BFA2E-8482-5FDA-72E0-46DACE4ACC9E}"/>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8" name="Footer Placeholder 7">
            <a:extLst>
              <a:ext uri="{FF2B5EF4-FFF2-40B4-BE49-F238E27FC236}">
                <a16:creationId xmlns:a16="http://schemas.microsoft.com/office/drawing/2014/main" id="{A8F22519-E37F-CC6E-85D6-D15BEC349B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C46AD-2DFB-D863-0D09-21E50CC26987}"/>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192434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0F7A-20A9-2C01-DC98-D76C8662D4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E9650-A366-5FD1-6302-5759347E0EA9}"/>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4" name="Footer Placeholder 3">
            <a:extLst>
              <a:ext uri="{FF2B5EF4-FFF2-40B4-BE49-F238E27FC236}">
                <a16:creationId xmlns:a16="http://schemas.microsoft.com/office/drawing/2014/main" id="{D01C8CA8-3FC4-5210-679F-A1B871904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EF100C-2D53-15C8-C562-CDD69CC2C56A}"/>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297095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160AC7-D657-E2A5-7E03-6570D74303D2}"/>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3" name="Footer Placeholder 2">
            <a:extLst>
              <a:ext uri="{FF2B5EF4-FFF2-40B4-BE49-F238E27FC236}">
                <a16:creationId xmlns:a16="http://schemas.microsoft.com/office/drawing/2014/main" id="{5752768C-95E1-E24A-AEE6-58B494DFC3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9D4D0-D8A4-BD8C-860F-AD495ABB02A8}"/>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1675957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68CA-6B94-616F-508D-82811DFEDD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54E509-5AAA-9957-7B88-A210CDDF8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6C880-C5BB-7F45-4099-57587F56E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1547E-A2C2-ADE2-481B-9FFD518C3078}"/>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6" name="Footer Placeholder 5">
            <a:extLst>
              <a:ext uri="{FF2B5EF4-FFF2-40B4-BE49-F238E27FC236}">
                <a16:creationId xmlns:a16="http://schemas.microsoft.com/office/drawing/2014/main" id="{ABE339C3-6B26-67BD-0346-C63B85AF8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72740-B55B-5F78-3A5C-2891E66BE2F2}"/>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312936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6C62-D474-4768-BD6A-25DC1AA281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D4DF45-634E-DDB2-3140-593007BA0A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7D298-118C-2AEF-AFA6-11A45A0E7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3B2C4-69D7-23C0-6BC6-270370FEC09C}"/>
              </a:ext>
            </a:extLst>
          </p:cNvPr>
          <p:cNvSpPr>
            <a:spLocks noGrp="1"/>
          </p:cNvSpPr>
          <p:nvPr>
            <p:ph type="dt" sz="half" idx="10"/>
          </p:nvPr>
        </p:nvSpPr>
        <p:spPr/>
        <p:txBody>
          <a:bodyPr/>
          <a:lstStyle/>
          <a:p>
            <a:fld id="{9D7AE2C5-F873-EB43-ABAB-338AE97D29E5}" type="datetimeFigureOut">
              <a:rPr lang="en-US" smtClean="0"/>
              <a:t>1/14/25</a:t>
            </a:fld>
            <a:endParaRPr lang="en-US"/>
          </a:p>
        </p:txBody>
      </p:sp>
      <p:sp>
        <p:nvSpPr>
          <p:cNvPr id="6" name="Footer Placeholder 5">
            <a:extLst>
              <a:ext uri="{FF2B5EF4-FFF2-40B4-BE49-F238E27FC236}">
                <a16:creationId xmlns:a16="http://schemas.microsoft.com/office/drawing/2014/main" id="{5F8C4B88-4FC7-BFF5-44AC-8E08ED8BB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4D7A76-E18D-E357-ABBB-3EBF1BCB7D99}"/>
              </a:ext>
            </a:extLst>
          </p:cNvPr>
          <p:cNvSpPr>
            <a:spLocks noGrp="1"/>
          </p:cNvSpPr>
          <p:nvPr>
            <p:ph type="sldNum" sz="quarter" idx="12"/>
          </p:nvPr>
        </p:nvSpPr>
        <p:spPr/>
        <p:txBody>
          <a:bodyPr/>
          <a:lstStyle/>
          <a:p>
            <a:fld id="{4BDE8A61-E3C9-CD4C-AA82-F8C1589A98B4}" type="slidenum">
              <a:rPr lang="en-US" smtClean="0"/>
              <a:t>‹#›</a:t>
            </a:fld>
            <a:endParaRPr lang="en-US"/>
          </a:p>
        </p:txBody>
      </p:sp>
    </p:spTree>
    <p:extLst>
      <p:ext uri="{BB962C8B-B14F-4D97-AF65-F5344CB8AC3E}">
        <p14:creationId xmlns:p14="http://schemas.microsoft.com/office/powerpoint/2010/main" val="47640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279E-6A1E-D457-BF89-84C17575B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F8635D-3483-C2C2-42FA-2FF690412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1AE7-6DE9-C021-CCFD-24DDB5911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7AE2C5-F873-EB43-ABAB-338AE97D29E5}" type="datetimeFigureOut">
              <a:rPr lang="en-US" smtClean="0"/>
              <a:t>1/14/25</a:t>
            </a:fld>
            <a:endParaRPr lang="en-US"/>
          </a:p>
        </p:txBody>
      </p:sp>
      <p:sp>
        <p:nvSpPr>
          <p:cNvPr id="5" name="Footer Placeholder 4">
            <a:extLst>
              <a:ext uri="{FF2B5EF4-FFF2-40B4-BE49-F238E27FC236}">
                <a16:creationId xmlns:a16="http://schemas.microsoft.com/office/drawing/2014/main" id="{4C6B7829-AAB0-1808-C930-43BBCA0854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04535E-72AE-8DEE-45BE-470D7E92C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DE8A61-E3C9-CD4C-AA82-F8C1589A98B4}" type="slidenum">
              <a:rPr lang="en-US" smtClean="0"/>
              <a:t>‹#›</a:t>
            </a:fld>
            <a:endParaRPr lang="en-US"/>
          </a:p>
        </p:txBody>
      </p:sp>
    </p:spTree>
    <p:extLst>
      <p:ext uri="{BB962C8B-B14F-4D97-AF65-F5344CB8AC3E}">
        <p14:creationId xmlns:p14="http://schemas.microsoft.com/office/powerpoint/2010/main" val="2318879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white paper&#10;&#10;Description automatically generated">
            <a:extLst>
              <a:ext uri="{FF2B5EF4-FFF2-40B4-BE49-F238E27FC236}">
                <a16:creationId xmlns:a16="http://schemas.microsoft.com/office/drawing/2014/main" id="{BA7BBD10-81BB-542C-AF63-F78BC51F87D2}"/>
              </a:ext>
            </a:extLst>
          </p:cNvPr>
          <p:cNvPicPr>
            <a:picLocks noChangeAspect="1"/>
          </p:cNvPicPr>
          <p:nvPr/>
        </p:nvPicPr>
        <p:blipFill>
          <a:blip r:embed="rId2"/>
          <a:stretch>
            <a:fillRect/>
          </a:stretch>
        </p:blipFill>
        <p:spPr>
          <a:xfrm>
            <a:off x="221816" y="1927906"/>
            <a:ext cx="11748367" cy="2690558"/>
          </a:xfrm>
          <a:prstGeom prst="rect">
            <a:avLst/>
          </a:prstGeom>
        </p:spPr>
      </p:pic>
    </p:spTree>
    <p:extLst>
      <p:ext uri="{BB962C8B-B14F-4D97-AF65-F5344CB8AC3E}">
        <p14:creationId xmlns:p14="http://schemas.microsoft.com/office/powerpoint/2010/main" val="416460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A1050-E8AD-4839-C96D-2DA200EE090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838FDCE-9FA7-1FE7-7949-660AFC2463E0}"/>
              </a:ext>
            </a:extLst>
          </p:cNvPr>
          <p:cNvSpPr>
            <a:spLocks noGrp="1"/>
          </p:cNvSpPr>
          <p:nvPr>
            <p:ph type="title"/>
          </p:nvPr>
        </p:nvSpPr>
        <p:spPr>
          <a:xfrm>
            <a:off x="838200" y="365125"/>
            <a:ext cx="10515600" cy="843189"/>
          </a:xfrm>
        </p:spPr>
        <p:txBody>
          <a:bodyPr/>
          <a:lstStyle/>
          <a:p>
            <a:r>
              <a:rPr lang="en-US" dirty="0"/>
              <a:t>Prompt engineering</a:t>
            </a:r>
          </a:p>
        </p:txBody>
      </p:sp>
      <p:sp>
        <p:nvSpPr>
          <p:cNvPr id="3" name="Content Placeholder 2">
            <a:extLst>
              <a:ext uri="{FF2B5EF4-FFF2-40B4-BE49-F238E27FC236}">
                <a16:creationId xmlns:a16="http://schemas.microsoft.com/office/drawing/2014/main" id="{6649DD4A-1508-C9F2-E916-A2C32FBE0530}"/>
              </a:ext>
            </a:extLst>
          </p:cNvPr>
          <p:cNvSpPr>
            <a:spLocks noGrp="1"/>
          </p:cNvSpPr>
          <p:nvPr>
            <p:ph idx="1"/>
          </p:nvPr>
        </p:nvSpPr>
        <p:spPr>
          <a:xfrm>
            <a:off x="838200" y="1343378"/>
            <a:ext cx="10515600" cy="4833585"/>
          </a:xfrm>
        </p:spPr>
        <p:txBody>
          <a:bodyPr/>
          <a:lstStyle/>
          <a:p>
            <a:r>
              <a:rPr lang="en-US" sz="1800" dirty="0">
                <a:effectLst/>
                <a:latin typeface="NimbusRomNo9L"/>
              </a:rPr>
              <a:t>A prompt that contains </a:t>
            </a:r>
            <a:r>
              <a:rPr lang="en-US" sz="1800" u="sng" dirty="0">
                <a:effectLst/>
                <a:latin typeface="NimbusRomNo9L"/>
              </a:rPr>
              <a:t>all the information present in the baseline prompt</a:t>
            </a:r>
            <a:r>
              <a:rPr lang="en-US" sz="1800" dirty="0">
                <a:effectLst/>
                <a:latin typeface="NimbusRomNo9L"/>
              </a:rPr>
              <a:t>, but additionally provides </a:t>
            </a:r>
            <a:r>
              <a:rPr lang="en-US" sz="1800" u="sng" dirty="0">
                <a:effectLst/>
                <a:latin typeface="NimbusRomNo9L"/>
              </a:rPr>
              <a:t>definitions for all the metrics</a:t>
            </a:r>
            <a:r>
              <a:rPr lang="en-US" sz="1800" dirty="0">
                <a:effectLst/>
                <a:latin typeface="NimbusRomNo9L"/>
              </a:rPr>
              <a:t>, not just the metric being evaluated.  </a:t>
            </a:r>
          </a:p>
          <a:p>
            <a:endParaRPr lang="en-US" dirty="0"/>
          </a:p>
        </p:txBody>
      </p:sp>
      <p:pic>
        <p:nvPicPr>
          <p:cNvPr id="4" name="Picture 3" descr="A close-up of a text&#10;&#10;Description automatically generated">
            <a:extLst>
              <a:ext uri="{FF2B5EF4-FFF2-40B4-BE49-F238E27FC236}">
                <a16:creationId xmlns:a16="http://schemas.microsoft.com/office/drawing/2014/main" id="{39E73107-A2D0-9597-4375-B6FB41932670}"/>
              </a:ext>
            </a:extLst>
          </p:cNvPr>
          <p:cNvPicPr>
            <a:picLocks noChangeAspect="1"/>
          </p:cNvPicPr>
          <p:nvPr/>
        </p:nvPicPr>
        <p:blipFill>
          <a:blip r:embed="rId2"/>
          <a:stretch>
            <a:fillRect/>
          </a:stretch>
        </p:blipFill>
        <p:spPr>
          <a:xfrm>
            <a:off x="602698" y="2322720"/>
            <a:ext cx="10986604" cy="2659547"/>
          </a:xfrm>
          <a:prstGeom prst="rect">
            <a:avLst/>
          </a:prstGeom>
          <a:ln>
            <a:solidFill>
              <a:schemeClr val="tx1"/>
            </a:solidFill>
          </a:ln>
        </p:spPr>
      </p:pic>
      <p:sp>
        <p:nvSpPr>
          <p:cNvPr id="7" name="Rectangle 6">
            <a:extLst>
              <a:ext uri="{FF2B5EF4-FFF2-40B4-BE49-F238E27FC236}">
                <a16:creationId xmlns:a16="http://schemas.microsoft.com/office/drawing/2014/main" id="{DE045077-C51B-0CC2-B1F9-B82078E6F71C}"/>
              </a:ext>
            </a:extLst>
          </p:cNvPr>
          <p:cNvSpPr/>
          <p:nvPr/>
        </p:nvSpPr>
        <p:spPr>
          <a:xfrm>
            <a:off x="490888" y="3060834"/>
            <a:ext cx="11319310" cy="1921433"/>
          </a:xfrm>
          <a:prstGeom prst="rect">
            <a:avLst/>
          </a:prstGeom>
          <a:solidFill>
            <a:srgbClr val="FF0000">
              <a:alpha val="2902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47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4E99B-2D8F-03DB-7B07-646B81122D7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6D7938E-4B1E-FE63-0638-457B2BF515D7}"/>
              </a:ext>
            </a:extLst>
          </p:cNvPr>
          <p:cNvSpPr>
            <a:spLocks noGrp="1"/>
          </p:cNvSpPr>
          <p:nvPr>
            <p:ph type="title"/>
          </p:nvPr>
        </p:nvSpPr>
        <p:spPr>
          <a:xfrm>
            <a:off x="838200" y="365125"/>
            <a:ext cx="10515600" cy="843189"/>
          </a:xfrm>
        </p:spPr>
        <p:txBody>
          <a:bodyPr/>
          <a:lstStyle/>
          <a:p>
            <a:r>
              <a:rPr lang="en-US" dirty="0"/>
              <a:t>Prompt engineering</a:t>
            </a:r>
          </a:p>
        </p:txBody>
      </p:sp>
      <p:sp>
        <p:nvSpPr>
          <p:cNvPr id="3" name="Content Placeholder 2">
            <a:extLst>
              <a:ext uri="{FF2B5EF4-FFF2-40B4-BE49-F238E27FC236}">
                <a16:creationId xmlns:a16="http://schemas.microsoft.com/office/drawing/2014/main" id="{B92177DF-3C51-9EBD-314F-26AEA72BF95A}"/>
              </a:ext>
            </a:extLst>
          </p:cNvPr>
          <p:cNvSpPr>
            <a:spLocks noGrp="1"/>
          </p:cNvSpPr>
          <p:nvPr>
            <p:ph idx="1"/>
          </p:nvPr>
        </p:nvSpPr>
        <p:spPr>
          <a:xfrm>
            <a:off x="838200" y="1343378"/>
            <a:ext cx="10515600" cy="4833585"/>
          </a:xfrm>
        </p:spPr>
        <p:txBody>
          <a:bodyPr/>
          <a:lstStyle/>
          <a:p>
            <a:pPr>
              <a:buFont typeface="Arial" panose="020B0604020202020204" pitchFamily="34" charset="0"/>
              <a:buChar char="•"/>
            </a:pPr>
            <a:r>
              <a:rPr lang="en-US" sz="1800" dirty="0">
                <a:effectLst/>
                <a:latin typeface="NimbusRomNo9L"/>
              </a:rPr>
              <a:t>A prompt that additionally contains </a:t>
            </a:r>
            <a:r>
              <a:rPr lang="en-US" sz="1800" u="sng" dirty="0">
                <a:effectLst/>
                <a:latin typeface="NimbusRomNo9L"/>
              </a:rPr>
              <a:t>two examples of input and expected output</a:t>
            </a:r>
            <a:r>
              <a:rPr lang="en-US" sz="1800" dirty="0">
                <a:effectLst/>
                <a:latin typeface="NimbusRomNo9L"/>
              </a:rPr>
              <a:t>, one with Consistency rated as “high” and the other with Feasibility rated as “low”. These </a:t>
            </a:r>
            <a:r>
              <a:rPr lang="en-US" sz="1800" u="sng" dirty="0">
                <a:effectLst/>
                <a:latin typeface="NimbusRomNo9L"/>
              </a:rPr>
              <a:t>examples were crafted</a:t>
            </a:r>
            <a:r>
              <a:rPr lang="en-US" sz="1800" dirty="0">
                <a:effectLst/>
                <a:latin typeface="NimbusRomNo9L"/>
              </a:rPr>
              <a:t> based on the examples provided for metrics in the questionnaire. The specific examples were chosen to contain different metrics and different output values. All the additional information present in previous prompts is contained in this prompt as well. </a:t>
            </a:r>
          </a:p>
          <a:p>
            <a:endParaRPr lang="en-US" dirty="0"/>
          </a:p>
        </p:txBody>
      </p:sp>
      <p:pic>
        <p:nvPicPr>
          <p:cNvPr id="5" name="Picture 4" descr="A close-up of a document&#10;&#10;Description automatically generated">
            <a:extLst>
              <a:ext uri="{FF2B5EF4-FFF2-40B4-BE49-F238E27FC236}">
                <a16:creationId xmlns:a16="http://schemas.microsoft.com/office/drawing/2014/main" id="{70A789E0-1B7A-C7C2-0C28-FFF2874A3461}"/>
              </a:ext>
            </a:extLst>
          </p:cNvPr>
          <p:cNvPicPr>
            <a:picLocks noChangeAspect="1"/>
          </p:cNvPicPr>
          <p:nvPr/>
        </p:nvPicPr>
        <p:blipFill>
          <a:blip r:embed="rId2"/>
          <a:stretch>
            <a:fillRect/>
          </a:stretch>
        </p:blipFill>
        <p:spPr>
          <a:xfrm>
            <a:off x="1939787" y="2898095"/>
            <a:ext cx="8312426" cy="3594780"/>
          </a:xfrm>
          <a:prstGeom prst="rect">
            <a:avLst/>
          </a:prstGeom>
          <a:ln>
            <a:solidFill>
              <a:schemeClr val="tx1"/>
            </a:solidFill>
          </a:ln>
        </p:spPr>
      </p:pic>
      <p:sp>
        <p:nvSpPr>
          <p:cNvPr id="7" name="Rectangle 6">
            <a:extLst>
              <a:ext uri="{FF2B5EF4-FFF2-40B4-BE49-F238E27FC236}">
                <a16:creationId xmlns:a16="http://schemas.microsoft.com/office/drawing/2014/main" id="{9019CB41-963F-1CFD-C1F8-1BC241BD645C}"/>
              </a:ext>
            </a:extLst>
          </p:cNvPr>
          <p:cNvSpPr/>
          <p:nvPr/>
        </p:nvSpPr>
        <p:spPr>
          <a:xfrm>
            <a:off x="1820944" y="4637371"/>
            <a:ext cx="8550111" cy="1921433"/>
          </a:xfrm>
          <a:prstGeom prst="rect">
            <a:avLst/>
          </a:prstGeom>
          <a:solidFill>
            <a:srgbClr val="00705E">
              <a:alpha val="2902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325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C5CEB-9EC8-DA34-830F-9B6D5396433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DF308C9-6A2A-6619-F489-B93267B60880}"/>
              </a:ext>
            </a:extLst>
          </p:cNvPr>
          <p:cNvSpPr>
            <a:spLocks noGrp="1"/>
          </p:cNvSpPr>
          <p:nvPr>
            <p:ph type="title"/>
          </p:nvPr>
        </p:nvSpPr>
        <p:spPr>
          <a:xfrm>
            <a:off x="838200" y="365125"/>
            <a:ext cx="10515600" cy="843189"/>
          </a:xfrm>
        </p:spPr>
        <p:txBody>
          <a:bodyPr/>
          <a:lstStyle/>
          <a:p>
            <a:r>
              <a:rPr lang="en-US" dirty="0"/>
              <a:t>Results</a:t>
            </a:r>
          </a:p>
        </p:txBody>
      </p:sp>
      <p:sp>
        <p:nvSpPr>
          <p:cNvPr id="3" name="Content Placeholder 2">
            <a:extLst>
              <a:ext uri="{FF2B5EF4-FFF2-40B4-BE49-F238E27FC236}">
                <a16:creationId xmlns:a16="http://schemas.microsoft.com/office/drawing/2014/main" id="{2CAB67AC-9012-0B8C-7AE9-B1FEE2826AE8}"/>
              </a:ext>
            </a:extLst>
          </p:cNvPr>
          <p:cNvSpPr>
            <a:spLocks noGrp="1"/>
          </p:cNvSpPr>
          <p:nvPr>
            <p:ph idx="1"/>
          </p:nvPr>
        </p:nvSpPr>
        <p:spPr>
          <a:xfrm>
            <a:off x="838200" y="1343378"/>
            <a:ext cx="10515600" cy="4833585"/>
          </a:xfrm>
        </p:spPr>
        <p:txBody>
          <a:bodyPr>
            <a:normAutofit/>
          </a:bodyPr>
          <a:lstStyle/>
          <a:p>
            <a:r>
              <a:rPr lang="en-US" sz="2400" b="1" dirty="0">
                <a:solidFill>
                  <a:srgbClr val="00B050"/>
                </a:solidFill>
              </a:rPr>
              <a:t>Base prompt </a:t>
            </a:r>
            <a:r>
              <a:rPr lang="en-US" sz="2400" b="1" dirty="0"/>
              <a:t>vs</a:t>
            </a:r>
            <a:r>
              <a:rPr lang="en-US" sz="2400" dirty="0"/>
              <a:t> </a:t>
            </a:r>
            <a:r>
              <a:rPr lang="en-US" sz="2400" b="1" dirty="0">
                <a:solidFill>
                  <a:srgbClr val="0070C0"/>
                </a:solidFill>
              </a:rPr>
              <a:t>prompt with all definition </a:t>
            </a:r>
            <a:r>
              <a:rPr lang="en-US" sz="2400" b="1" dirty="0"/>
              <a:t>vs</a:t>
            </a:r>
            <a:r>
              <a:rPr lang="en-US" sz="2400" dirty="0"/>
              <a:t> </a:t>
            </a:r>
            <a:r>
              <a:rPr lang="en-US" sz="2400" b="1" dirty="0">
                <a:solidFill>
                  <a:srgbClr val="C00000"/>
                </a:solidFill>
              </a:rPr>
              <a:t>prompt with examples</a:t>
            </a:r>
          </a:p>
        </p:txBody>
      </p:sp>
      <p:pic>
        <p:nvPicPr>
          <p:cNvPr id="4" name="Picture 3" descr="A table with numbers and text&#10;&#10;Description automatically generated">
            <a:extLst>
              <a:ext uri="{FF2B5EF4-FFF2-40B4-BE49-F238E27FC236}">
                <a16:creationId xmlns:a16="http://schemas.microsoft.com/office/drawing/2014/main" id="{9C667692-9524-23C8-ED10-307593DE0185}"/>
              </a:ext>
            </a:extLst>
          </p:cNvPr>
          <p:cNvPicPr>
            <a:picLocks noChangeAspect="1"/>
          </p:cNvPicPr>
          <p:nvPr/>
        </p:nvPicPr>
        <p:blipFill>
          <a:blip r:embed="rId2"/>
          <a:stretch>
            <a:fillRect/>
          </a:stretch>
        </p:blipFill>
        <p:spPr>
          <a:xfrm>
            <a:off x="713014" y="2398091"/>
            <a:ext cx="10765971" cy="2061817"/>
          </a:xfrm>
          <a:prstGeom prst="rect">
            <a:avLst/>
          </a:prstGeom>
        </p:spPr>
      </p:pic>
    </p:spTree>
    <p:extLst>
      <p:ext uri="{BB962C8B-B14F-4D97-AF65-F5344CB8AC3E}">
        <p14:creationId xmlns:p14="http://schemas.microsoft.com/office/powerpoint/2010/main" val="107360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AC42E-F732-69B9-66DF-76A1E335112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606421EA-88E2-614D-51AC-59F5535CE262}"/>
              </a:ext>
            </a:extLst>
          </p:cNvPr>
          <p:cNvSpPr>
            <a:spLocks noGrp="1"/>
          </p:cNvSpPr>
          <p:nvPr>
            <p:ph type="title"/>
          </p:nvPr>
        </p:nvSpPr>
        <p:spPr>
          <a:xfrm>
            <a:off x="838200" y="365125"/>
            <a:ext cx="10515600" cy="843189"/>
          </a:xfrm>
        </p:spPr>
        <p:txBody>
          <a:bodyPr/>
          <a:lstStyle/>
          <a:p>
            <a:r>
              <a:rPr lang="en-US" dirty="0"/>
              <a:t>Results</a:t>
            </a:r>
          </a:p>
        </p:txBody>
      </p:sp>
      <p:sp>
        <p:nvSpPr>
          <p:cNvPr id="3" name="Content Placeholder 2">
            <a:extLst>
              <a:ext uri="{FF2B5EF4-FFF2-40B4-BE49-F238E27FC236}">
                <a16:creationId xmlns:a16="http://schemas.microsoft.com/office/drawing/2014/main" id="{338169BB-2CDF-A7BD-CE9D-1C6DC640B88F}"/>
              </a:ext>
            </a:extLst>
          </p:cNvPr>
          <p:cNvSpPr>
            <a:spLocks noGrp="1"/>
          </p:cNvSpPr>
          <p:nvPr>
            <p:ph idx="1"/>
          </p:nvPr>
        </p:nvSpPr>
        <p:spPr>
          <a:xfrm>
            <a:off x="838200" y="1343378"/>
            <a:ext cx="10515600" cy="4833585"/>
          </a:xfrm>
        </p:spPr>
        <p:txBody>
          <a:bodyPr>
            <a:normAutofit/>
          </a:bodyPr>
          <a:lstStyle/>
          <a:p>
            <a:r>
              <a:rPr lang="en-US" sz="2400" b="1" dirty="0">
                <a:solidFill>
                  <a:srgbClr val="00B050"/>
                </a:solidFill>
              </a:rPr>
              <a:t>Zero shot </a:t>
            </a:r>
            <a:r>
              <a:rPr lang="en-US" sz="2400" b="1" dirty="0"/>
              <a:t>vs</a:t>
            </a:r>
            <a:r>
              <a:rPr lang="en-US" sz="2400" dirty="0"/>
              <a:t> </a:t>
            </a:r>
            <a:r>
              <a:rPr lang="en-US" sz="2400" b="1" dirty="0">
                <a:solidFill>
                  <a:srgbClr val="0070C0"/>
                </a:solidFill>
              </a:rPr>
              <a:t>fine tune</a:t>
            </a:r>
            <a:endParaRPr lang="en-US" sz="2400" b="1" dirty="0">
              <a:solidFill>
                <a:srgbClr val="C00000"/>
              </a:solidFill>
            </a:endParaRPr>
          </a:p>
        </p:txBody>
      </p:sp>
      <p:pic>
        <p:nvPicPr>
          <p:cNvPr id="5" name="Picture 4" descr="A table with numbers and text&#10;&#10;Description automatically generated">
            <a:extLst>
              <a:ext uri="{FF2B5EF4-FFF2-40B4-BE49-F238E27FC236}">
                <a16:creationId xmlns:a16="http://schemas.microsoft.com/office/drawing/2014/main" id="{15CBD86B-25B7-6BDD-F15A-9A5E3B2DADF7}"/>
              </a:ext>
            </a:extLst>
          </p:cNvPr>
          <p:cNvPicPr>
            <a:picLocks noChangeAspect="1"/>
          </p:cNvPicPr>
          <p:nvPr/>
        </p:nvPicPr>
        <p:blipFill>
          <a:blip r:embed="rId2"/>
          <a:stretch>
            <a:fillRect/>
          </a:stretch>
        </p:blipFill>
        <p:spPr>
          <a:xfrm>
            <a:off x="534918" y="3633566"/>
            <a:ext cx="4701485" cy="2453337"/>
          </a:xfrm>
          <a:prstGeom prst="rect">
            <a:avLst/>
          </a:prstGeom>
        </p:spPr>
      </p:pic>
      <p:sp>
        <p:nvSpPr>
          <p:cNvPr id="9" name="Cloud 8">
            <a:extLst>
              <a:ext uri="{FF2B5EF4-FFF2-40B4-BE49-F238E27FC236}">
                <a16:creationId xmlns:a16="http://schemas.microsoft.com/office/drawing/2014/main" id="{6EEE78DC-0031-8A62-3C26-B5F055B8AB14}"/>
              </a:ext>
            </a:extLst>
          </p:cNvPr>
          <p:cNvSpPr/>
          <p:nvPr/>
        </p:nvSpPr>
        <p:spPr>
          <a:xfrm>
            <a:off x="202097" y="1928191"/>
            <a:ext cx="2570922" cy="1182756"/>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effectLst/>
                <a:latin typeface="Calibri" panose="020F0502020204030204" pitchFamily="34" charset="0"/>
                <a:cs typeface="Calibri" panose="020F0502020204030204" pitchFamily="34" charset="0"/>
              </a:rPr>
              <a:t>testing dataset contained </a:t>
            </a:r>
            <a:r>
              <a:rPr lang="en-US" sz="1400" b="1" dirty="0">
                <a:latin typeface="Calibri" panose="020F0502020204030204" pitchFamily="34" charset="0"/>
                <a:cs typeface="Calibri" panose="020F0502020204030204" pitchFamily="34" charset="0"/>
              </a:rPr>
              <a:t>6 examples per metric, at least 1 low, med, high</a:t>
            </a:r>
          </a:p>
        </p:txBody>
      </p:sp>
      <p:sp>
        <p:nvSpPr>
          <p:cNvPr id="10" name="Lightning Bolt 9">
            <a:extLst>
              <a:ext uri="{FF2B5EF4-FFF2-40B4-BE49-F238E27FC236}">
                <a16:creationId xmlns:a16="http://schemas.microsoft.com/office/drawing/2014/main" id="{4FE908FD-1659-624D-624B-679855666E15}"/>
              </a:ext>
            </a:extLst>
          </p:cNvPr>
          <p:cNvSpPr/>
          <p:nvPr/>
        </p:nvSpPr>
        <p:spPr>
          <a:xfrm>
            <a:off x="1778344" y="2914627"/>
            <a:ext cx="616227" cy="800781"/>
          </a:xfrm>
          <a:prstGeom prst="lightningBol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loud 10">
            <a:extLst>
              <a:ext uri="{FF2B5EF4-FFF2-40B4-BE49-F238E27FC236}">
                <a16:creationId xmlns:a16="http://schemas.microsoft.com/office/drawing/2014/main" id="{5C5E33AF-BD25-E2E8-A873-611A1E9B732A}"/>
              </a:ext>
            </a:extLst>
          </p:cNvPr>
          <p:cNvSpPr/>
          <p:nvPr/>
        </p:nvSpPr>
        <p:spPr>
          <a:xfrm>
            <a:off x="3950942" y="1256733"/>
            <a:ext cx="2570922" cy="2009674"/>
          </a:xfrm>
          <a:prstGeom prst="cloud">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effectLst/>
                <a:latin typeface="Calibri" panose="020F0502020204030204" pitchFamily="34" charset="0"/>
                <a:cs typeface="Calibri" panose="020F0502020204030204" pitchFamily="34" charset="0"/>
              </a:rPr>
              <a:t>6 hand-picked questions, each selected towards a specific metric, with positive and negative </a:t>
            </a:r>
            <a:endParaRPr lang="en-US" sz="1600" b="1" dirty="0">
              <a:latin typeface="Calibri" panose="020F0502020204030204" pitchFamily="34" charset="0"/>
              <a:cs typeface="Calibri" panose="020F0502020204030204" pitchFamily="34" charset="0"/>
            </a:endParaRPr>
          </a:p>
        </p:txBody>
      </p:sp>
      <p:sp>
        <p:nvSpPr>
          <p:cNvPr id="12" name="Lightning Bolt 11">
            <a:extLst>
              <a:ext uri="{FF2B5EF4-FFF2-40B4-BE49-F238E27FC236}">
                <a16:creationId xmlns:a16="http://schemas.microsoft.com/office/drawing/2014/main" id="{5940DB7E-26D7-A4C1-3D37-B05E2B693233}"/>
              </a:ext>
            </a:extLst>
          </p:cNvPr>
          <p:cNvSpPr/>
          <p:nvPr/>
        </p:nvSpPr>
        <p:spPr>
          <a:xfrm flipH="1">
            <a:off x="4214949" y="2866016"/>
            <a:ext cx="616227" cy="800781"/>
          </a:xfrm>
          <a:prstGeom prst="lightningBolt">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oup of blue and white labels&#10;&#10;Description automatically generated">
            <a:extLst>
              <a:ext uri="{FF2B5EF4-FFF2-40B4-BE49-F238E27FC236}">
                <a16:creationId xmlns:a16="http://schemas.microsoft.com/office/drawing/2014/main" id="{862898A2-D58C-5998-9960-50CB8B74946A}"/>
              </a:ext>
            </a:extLst>
          </p:cNvPr>
          <p:cNvPicPr>
            <a:picLocks noChangeAspect="1"/>
          </p:cNvPicPr>
          <p:nvPr/>
        </p:nvPicPr>
        <p:blipFill>
          <a:blip r:embed="rId3"/>
          <a:stretch>
            <a:fillRect/>
          </a:stretch>
        </p:blipFill>
        <p:spPr>
          <a:xfrm>
            <a:off x="6785871" y="433577"/>
            <a:ext cx="5174008" cy="3199989"/>
          </a:xfrm>
          <a:prstGeom prst="rect">
            <a:avLst/>
          </a:prstGeom>
        </p:spPr>
      </p:pic>
      <p:pic>
        <p:nvPicPr>
          <p:cNvPr id="16" name="Picture 15" descr="A table with numbers and a black text&#10;&#10;Description automatically generated with medium confidence">
            <a:extLst>
              <a:ext uri="{FF2B5EF4-FFF2-40B4-BE49-F238E27FC236}">
                <a16:creationId xmlns:a16="http://schemas.microsoft.com/office/drawing/2014/main" id="{5714B0A4-07C9-9C88-961A-8AA2A1E75EB9}"/>
              </a:ext>
            </a:extLst>
          </p:cNvPr>
          <p:cNvPicPr>
            <a:picLocks noChangeAspect="1"/>
          </p:cNvPicPr>
          <p:nvPr/>
        </p:nvPicPr>
        <p:blipFill>
          <a:blip r:embed="rId4"/>
          <a:stretch>
            <a:fillRect/>
          </a:stretch>
        </p:blipFill>
        <p:spPr>
          <a:xfrm>
            <a:off x="7359589" y="3760170"/>
            <a:ext cx="4026572" cy="3007056"/>
          </a:xfrm>
          <a:prstGeom prst="rect">
            <a:avLst/>
          </a:prstGeom>
        </p:spPr>
      </p:pic>
    </p:spTree>
    <p:extLst>
      <p:ext uri="{BB962C8B-B14F-4D97-AF65-F5344CB8AC3E}">
        <p14:creationId xmlns:p14="http://schemas.microsoft.com/office/powerpoint/2010/main" val="12291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dots&#10;&#10;Description automatically generated with medium confidence">
            <a:extLst>
              <a:ext uri="{FF2B5EF4-FFF2-40B4-BE49-F238E27FC236}">
                <a16:creationId xmlns:a16="http://schemas.microsoft.com/office/drawing/2014/main" id="{4676E11B-BC8D-507C-CC74-3DD5E5942FD3}"/>
              </a:ext>
            </a:extLst>
          </p:cNvPr>
          <p:cNvPicPr>
            <a:picLocks noGrp="1" noChangeAspect="1"/>
          </p:cNvPicPr>
          <p:nvPr>
            <p:ph idx="1"/>
          </p:nvPr>
        </p:nvPicPr>
        <p:blipFill>
          <a:blip r:embed="rId2"/>
          <a:stretch>
            <a:fillRect/>
          </a:stretch>
        </p:blipFill>
        <p:spPr>
          <a:xfrm>
            <a:off x="0" y="2010568"/>
            <a:ext cx="6353075" cy="4351338"/>
          </a:xfrm>
        </p:spPr>
      </p:pic>
      <p:sp>
        <p:nvSpPr>
          <p:cNvPr id="6" name="Title 1">
            <a:extLst>
              <a:ext uri="{FF2B5EF4-FFF2-40B4-BE49-F238E27FC236}">
                <a16:creationId xmlns:a16="http://schemas.microsoft.com/office/drawing/2014/main" id="{B886385A-48C6-46E1-857D-3125E34C31EB}"/>
              </a:ext>
            </a:extLst>
          </p:cNvPr>
          <p:cNvSpPr>
            <a:spLocks noGrp="1"/>
          </p:cNvSpPr>
          <p:nvPr>
            <p:ph type="title"/>
          </p:nvPr>
        </p:nvSpPr>
        <p:spPr>
          <a:xfrm>
            <a:off x="838200" y="365125"/>
            <a:ext cx="10515600" cy="843189"/>
          </a:xfrm>
        </p:spPr>
        <p:txBody>
          <a:bodyPr/>
          <a:lstStyle/>
          <a:p>
            <a:r>
              <a:rPr lang="en-US" dirty="0"/>
              <a:t>Results</a:t>
            </a:r>
          </a:p>
        </p:txBody>
      </p:sp>
      <p:sp>
        <p:nvSpPr>
          <p:cNvPr id="7" name="TextBox 6">
            <a:extLst>
              <a:ext uri="{FF2B5EF4-FFF2-40B4-BE49-F238E27FC236}">
                <a16:creationId xmlns:a16="http://schemas.microsoft.com/office/drawing/2014/main" id="{1BBFD780-0932-F7C8-FEF2-69F122891536}"/>
              </a:ext>
            </a:extLst>
          </p:cNvPr>
          <p:cNvSpPr txBox="1"/>
          <p:nvPr/>
        </p:nvSpPr>
        <p:spPr>
          <a:xfrm>
            <a:off x="838200" y="1348069"/>
            <a:ext cx="7826438" cy="369332"/>
          </a:xfrm>
          <a:prstGeom prst="rect">
            <a:avLst/>
          </a:prstGeom>
          <a:noFill/>
        </p:spPr>
        <p:txBody>
          <a:bodyPr wrap="none" rtlCol="0">
            <a:spAutoFit/>
          </a:bodyPr>
          <a:lstStyle/>
          <a:p>
            <a:r>
              <a:rPr lang="en-US" dirty="0"/>
              <a:t>Clustering the subjects and modelling one subjects’ choice from each cluster</a:t>
            </a:r>
          </a:p>
        </p:txBody>
      </p:sp>
      <p:pic>
        <p:nvPicPr>
          <p:cNvPr id="9" name="Picture 8" descr="A table with numbers and text&#10;&#10;Description automatically generated">
            <a:extLst>
              <a:ext uri="{FF2B5EF4-FFF2-40B4-BE49-F238E27FC236}">
                <a16:creationId xmlns:a16="http://schemas.microsoft.com/office/drawing/2014/main" id="{D2BFDFFA-4DE0-2B99-7AF9-E122576CEA10}"/>
              </a:ext>
            </a:extLst>
          </p:cNvPr>
          <p:cNvPicPr>
            <a:picLocks noChangeAspect="1"/>
          </p:cNvPicPr>
          <p:nvPr/>
        </p:nvPicPr>
        <p:blipFill>
          <a:blip r:embed="rId3"/>
          <a:stretch>
            <a:fillRect/>
          </a:stretch>
        </p:blipFill>
        <p:spPr>
          <a:xfrm>
            <a:off x="6016256" y="1857156"/>
            <a:ext cx="5296764" cy="2290492"/>
          </a:xfrm>
          <a:prstGeom prst="rect">
            <a:avLst/>
          </a:prstGeom>
        </p:spPr>
      </p:pic>
      <p:pic>
        <p:nvPicPr>
          <p:cNvPr id="11" name="Picture 10" descr="A table with text on it&#10;&#10;Description automatically generated">
            <a:extLst>
              <a:ext uri="{FF2B5EF4-FFF2-40B4-BE49-F238E27FC236}">
                <a16:creationId xmlns:a16="http://schemas.microsoft.com/office/drawing/2014/main" id="{9F058259-D6F8-A74A-9C10-7DD89F5FFECA}"/>
              </a:ext>
            </a:extLst>
          </p:cNvPr>
          <p:cNvPicPr>
            <a:picLocks noChangeAspect="1"/>
          </p:cNvPicPr>
          <p:nvPr/>
        </p:nvPicPr>
        <p:blipFill>
          <a:blip r:embed="rId4"/>
          <a:stretch>
            <a:fillRect/>
          </a:stretch>
        </p:blipFill>
        <p:spPr>
          <a:xfrm>
            <a:off x="5828523" y="4339650"/>
            <a:ext cx="6053571" cy="1825680"/>
          </a:xfrm>
          <a:prstGeom prst="rect">
            <a:avLst/>
          </a:prstGeom>
        </p:spPr>
      </p:pic>
    </p:spTree>
    <p:extLst>
      <p:ext uri="{BB962C8B-B14F-4D97-AF65-F5344CB8AC3E}">
        <p14:creationId xmlns:p14="http://schemas.microsoft.com/office/powerpoint/2010/main" val="2176104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7ABD-F204-731C-B590-5F21EDD74CA1}"/>
              </a:ext>
            </a:extLst>
          </p:cNvPr>
          <p:cNvSpPr>
            <a:spLocks noGrp="1"/>
          </p:cNvSpPr>
          <p:nvPr>
            <p:ph type="title"/>
          </p:nvPr>
        </p:nvSpPr>
        <p:spPr>
          <a:xfrm>
            <a:off x="838200" y="365125"/>
            <a:ext cx="10515600" cy="843189"/>
          </a:xfrm>
        </p:spPr>
        <p:txBody>
          <a:bodyPr/>
          <a:lstStyle/>
          <a:p>
            <a:r>
              <a:rPr lang="en-US" dirty="0"/>
              <a:t>Motivation</a:t>
            </a:r>
          </a:p>
        </p:txBody>
      </p:sp>
      <p:sp>
        <p:nvSpPr>
          <p:cNvPr id="3" name="Content Placeholder 2">
            <a:extLst>
              <a:ext uri="{FF2B5EF4-FFF2-40B4-BE49-F238E27FC236}">
                <a16:creationId xmlns:a16="http://schemas.microsoft.com/office/drawing/2014/main" id="{E0D26501-7BFC-E1BD-017A-EE9A6D19DFF1}"/>
              </a:ext>
            </a:extLst>
          </p:cNvPr>
          <p:cNvSpPr>
            <a:spLocks noGrp="1"/>
          </p:cNvSpPr>
          <p:nvPr>
            <p:ph idx="1"/>
          </p:nvPr>
        </p:nvSpPr>
        <p:spPr>
          <a:xfrm>
            <a:off x="838200" y="1404257"/>
            <a:ext cx="10515600" cy="4772706"/>
          </a:xfrm>
        </p:spPr>
        <p:txBody>
          <a:bodyPr/>
          <a:lstStyle/>
          <a:p>
            <a:r>
              <a:rPr lang="en-US" dirty="0"/>
              <a:t>Evaluating counterfactual explanations is a decade long problem</a:t>
            </a:r>
          </a:p>
          <a:p>
            <a:endParaRPr lang="en-US" dirty="0"/>
          </a:p>
          <a:p>
            <a:r>
              <a:rPr lang="en-US" dirty="0"/>
              <a:t>Best method: </a:t>
            </a:r>
            <a:r>
              <a:rPr lang="en-US" dirty="0">
                <a:solidFill>
                  <a:schemeClr val="accent1">
                    <a:lumMod val="60000"/>
                    <a:lumOff val="40000"/>
                  </a:schemeClr>
                </a:solidFill>
              </a:rPr>
              <a:t>User study</a:t>
            </a:r>
          </a:p>
          <a:p>
            <a:pPr lvl="1"/>
            <a:r>
              <a:rPr lang="en-US" dirty="0"/>
              <a:t>Not always possible</a:t>
            </a:r>
          </a:p>
          <a:p>
            <a:pPr lvl="1"/>
            <a:endParaRPr lang="en-US" dirty="0"/>
          </a:p>
          <a:p>
            <a:r>
              <a:rPr lang="en-US" dirty="0"/>
              <a:t>Least: </a:t>
            </a:r>
            <a:r>
              <a:rPr lang="en-US" dirty="0">
                <a:solidFill>
                  <a:schemeClr val="accent2"/>
                </a:solidFill>
              </a:rPr>
              <a:t>Simulation based</a:t>
            </a:r>
          </a:p>
          <a:p>
            <a:pPr lvl="1"/>
            <a:r>
              <a:rPr lang="en-US" dirty="0"/>
              <a:t>Validity – </a:t>
            </a:r>
            <a:r>
              <a:rPr lang="en-US" dirty="0">
                <a:solidFill>
                  <a:schemeClr val="accent4">
                    <a:lumMod val="75000"/>
                  </a:schemeClr>
                </a:solidFill>
              </a:rPr>
              <a:t>what a simulator thinks?</a:t>
            </a:r>
          </a:p>
          <a:p>
            <a:pPr lvl="1"/>
            <a:r>
              <a:rPr lang="en-US" dirty="0"/>
              <a:t>Proximity – </a:t>
            </a:r>
            <a:r>
              <a:rPr lang="en-US" dirty="0">
                <a:solidFill>
                  <a:schemeClr val="accent4">
                    <a:lumMod val="75000"/>
                  </a:schemeClr>
                </a:solidFill>
              </a:rPr>
              <a:t>how much change?</a:t>
            </a:r>
          </a:p>
          <a:p>
            <a:pPr lvl="1"/>
            <a:r>
              <a:rPr lang="en-US" dirty="0"/>
              <a:t>Sparsity – </a:t>
            </a:r>
            <a:r>
              <a:rPr lang="en-US" dirty="0">
                <a:solidFill>
                  <a:schemeClr val="accent4">
                    <a:lumMod val="75000"/>
                  </a:schemeClr>
                </a:solidFill>
              </a:rPr>
              <a:t>how many features to change?</a:t>
            </a:r>
          </a:p>
          <a:p>
            <a:pPr lvl="1"/>
            <a:r>
              <a:rPr lang="en-US" dirty="0"/>
              <a:t>Plausibility</a:t>
            </a:r>
            <a:r>
              <a:rPr lang="en-US" dirty="0">
                <a:solidFill>
                  <a:schemeClr val="accent4">
                    <a:lumMod val="75000"/>
                  </a:schemeClr>
                </a:solidFill>
              </a:rPr>
              <a:t> </a:t>
            </a:r>
            <a:r>
              <a:rPr lang="en-US" dirty="0"/>
              <a:t>–</a:t>
            </a:r>
            <a:r>
              <a:rPr lang="en-US" dirty="0">
                <a:solidFill>
                  <a:schemeClr val="accent4">
                    <a:lumMod val="75000"/>
                  </a:schemeClr>
                </a:solidFill>
              </a:rPr>
              <a:t> within the data manifold?</a:t>
            </a:r>
          </a:p>
          <a:p>
            <a:pPr lvl="1"/>
            <a:r>
              <a:rPr lang="en-US" dirty="0"/>
              <a:t>Coverage – </a:t>
            </a:r>
            <a:r>
              <a:rPr lang="en-US" dirty="0">
                <a:solidFill>
                  <a:schemeClr val="accent4">
                    <a:lumMod val="75000"/>
                  </a:schemeClr>
                </a:solidFill>
              </a:rPr>
              <a:t>can convert all </a:t>
            </a:r>
            <a:r>
              <a:rPr lang="en-US" dirty="0" err="1">
                <a:solidFill>
                  <a:schemeClr val="accent4">
                    <a:lumMod val="75000"/>
                  </a:schemeClr>
                </a:solidFill>
              </a:rPr>
              <a:t>factuals</a:t>
            </a:r>
            <a:r>
              <a:rPr lang="en-US" dirty="0">
                <a:solidFill>
                  <a:schemeClr val="accent4">
                    <a:lumMod val="75000"/>
                  </a:schemeClr>
                </a:solidFill>
              </a:rPr>
              <a:t> to counterfactuals?</a:t>
            </a:r>
          </a:p>
        </p:txBody>
      </p:sp>
    </p:spTree>
    <p:extLst>
      <p:ext uri="{BB962C8B-B14F-4D97-AF65-F5344CB8AC3E}">
        <p14:creationId xmlns:p14="http://schemas.microsoft.com/office/powerpoint/2010/main" val="141654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400912-DE81-62D1-04BA-87B5AC1AE8C9}"/>
              </a:ext>
            </a:extLst>
          </p:cNvPr>
          <p:cNvSpPr>
            <a:spLocks noGrp="1"/>
          </p:cNvSpPr>
          <p:nvPr>
            <p:ph idx="1"/>
          </p:nvPr>
        </p:nvSpPr>
        <p:spPr>
          <a:xfrm>
            <a:off x="838200" y="1513114"/>
            <a:ext cx="10515600" cy="4663849"/>
          </a:xfrm>
        </p:spPr>
        <p:txBody>
          <a:bodyPr>
            <a:normAutofit/>
          </a:bodyPr>
          <a:lstStyle/>
          <a:p>
            <a:r>
              <a:rPr lang="en-US" sz="2400" b="0" dirty="0">
                <a:effectLst/>
                <a:latin typeface="NimbusRomNo9L"/>
              </a:rPr>
              <a:t>Can the evaluation process of counterfactual explanations be effectively automated using LLMs? </a:t>
            </a:r>
            <a:endParaRPr lang="en-US" sz="3600" dirty="0"/>
          </a:p>
        </p:txBody>
      </p:sp>
      <p:sp>
        <p:nvSpPr>
          <p:cNvPr id="4" name="Title 1">
            <a:extLst>
              <a:ext uri="{FF2B5EF4-FFF2-40B4-BE49-F238E27FC236}">
                <a16:creationId xmlns:a16="http://schemas.microsoft.com/office/drawing/2014/main" id="{E89C33AF-0FF5-7966-455A-E086A3FEB4D6}"/>
              </a:ext>
            </a:extLst>
          </p:cNvPr>
          <p:cNvSpPr>
            <a:spLocks noGrp="1"/>
          </p:cNvSpPr>
          <p:nvPr>
            <p:ph type="title"/>
          </p:nvPr>
        </p:nvSpPr>
        <p:spPr>
          <a:xfrm>
            <a:off x="838200" y="365125"/>
            <a:ext cx="10515600" cy="843189"/>
          </a:xfrm>
        </p:spPr>
        <p:txBody>
          <a:bodyPr/>
          <a:lstStyle/>
          <a:p>
            <a:r>
              <a:rPr lang="en-US" dirty="0"/>
              <a:t>Objective</a:t>
            </a:r>
          </a:p>
        </p:txBody>
      </p:sp>
    </p:spTree>
    <p:extLst>
      <p:ext uri="{BB962C8B-B14F-4D97-AF65-F5344CB8AC3E}">
        <p14:creationId xmlns:p14="http://schemas.microsoft.com/office/powerpoint/2010/main" val="334105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33FB8-A594-C96D-2A18-A48DA92C1E57}"/>
            </a:ext>
          </a:extLst>
        </p:cNvPr>
        <p:cNvGrpSpPr/>
        <p:nvPr/>
      </p:nvGrpSpPr>
      <p:grpSpPr>
        <a:xfrm>
          <a:off x="0" y="0"/>
          <a:ext cx="0" cy="0"/>
          <a:chOff x="0" y="0"/>
          <a:chExt cx="0" cy="0"/>
        </a:xfrm>
      </p:grpSpPr>
      <p:pic>
        <p:nvPicPr>
          <p:cNvPr id="5" name="Content Placeholder 4" descr="A diagram of a test&#10;&#10;Description automatically generated">
            <a:extLst>
              <a:ext uri="{FF2B5EF4-FFF2-40B4-BE49-F238E27FC236}">
                <a16:creationId xmlns:a16="http://schemas.microsoft.com/office/drawing/2014/main" id="{0DF191D8-4D47-F363-14B0-35376B8F992F}"/>
              </a:ext>
            </a:extLst>
          </p:cNvPr>
          <p:cNvPicPr>
            <a:picLocks noGrp="1" noChangeAspect="1"/>
          </p:cNvPicPr>
          <p:nvPr>
            <p:ph idx="1"/>
          </p:nvPr>
        </p:nvPicPr>
        <p:blipFill>
          <a:blip r:embed="rId2"/>
          <a:stretch>
            <a:fillRect/>
          </a:stretch>
        </p:blipFill>
        <p:spPr>
          <a:xfrm>
            <a:off x="604157" y="1349603"/>
            <a:ext cx="10983685" cy="4889588"/>
          </a:xfrm>
        </p:spPr>
      </p:pic>
      <p:sp>
        <p:nvSpPr>
          <p:cNvPr id="4" name="Title 1">
            <a:extLst>
              <a:ext uri="{FF2B5EF4-FFF2-40B4-BE49-F238E27FC236}">
                <a16:creationId xmlns:a16="http://schemas.microsoft.com/office/drawing/2014/main" id="{B8C2C554-BCCF-DB04-F907-DF7C7929883C}"/>
              </a:ext>
            </a:extLst>
          </p:cNvPr>
          <p:cNvSpPr>
            <a:spLocks noGrp="1"/>
          </p:cNvSpPr>
          <p:nvPr>
            <p:ph type="title"/>
          </p:nvPr>
        </p:nvSpPr>
        <p:spPr>
          <a:xfrm>
            <a:off x="838200" y="365125"/>
            <a:ext cx="10515600" cy="843189"/>
          </a:xfrm>
        </p:spPr>
        <p:txBody>
          <a:bodyPr/>
          <a:lstStyle/>
          <a:p>
            <a:r>
              <a:rPr lang="en-US" dirty="0"/>
              <a:t>Plan</a:t>
            </a:r>
          </a:p>
        </p:txBody>
      </p:sp>
    </p:spTree>
    <p:extLst>
      <p:ext uri="{BB962C8B-B14F-4D97-AF65-F5344CB8AC3E}">
        <p14:creationId xmlns:p14="http://schemas.microsoft.com/office/powerpoint/2010/main" val="95406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3EB09-E4AE-3CA7-F991-141731BCC2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F1B6958-8805-98DD-AC80-7ADE4BA3543E}"/>
              </a:ext>
            </a:extLst>
          </p:cNvPr>
          <p:cNvSpPr>
            <a:spLocks noGrp="1"/>
          </p:cNvSpPr>
          <p:nvPr>
            <p:ph type="title"/>
          </p:nvPr>
        </p:nvSpPr>
        <p:spPr>
          <a:xfrm>
            <a:off x="838200" y="365125"/>
            <a:ext cx="10515600" cy="843189"/>
          </a:xfrm>
        </p:spPr>
        <p:txBody>
          <a:bodyPr/>
          <a:lstStyle/>
          <a:p>
            <a:r>
              <a:rPr lang="en-US" dirty="0"/>
              <a:t>Questionnaire</a:t>
            </a:r>
          </a:p>
        </p:txBody>
      </p:sp>
      <p:sp>
        <p:nvSpPr>
          <p:cNvPr id="3" name="Content Placeholder 2">
            <a:extLst>
              <a:ext uri="{FF2B5EF4-FFF2-40B4-BE49-F238E27FC236}">
                <a16:creationId xmlns:a16="http://schemas.microsoft.com/office/drawing/2014/main" id="{283942FA-E646-8C0B-09CD-FAFF4163FBFF}"/>
              </a:ext>
            </a:extLst>
          </p:cNvPr>
          <p:cNvSpPr>
            <a:spLocks noGrp="1"/>
          </p:cNvSpPr>
          <p:nvPr>
            <p:ph idx="1"/>
          </p:nvPr>
        </p:nvSpPr>
        <p:spPr>
          <a:xfrm>
            <a:off x="838200" y="1415143"/>
            <a:ext cx="10515600" cy="4761820"/>
          </a:xfrm>
        </p:spPr>
        <p:txBody>
          <a:bodyPr>
            <a:normAutofit/>
          </a:bodyPr>
          <a:lstStyle/>
          <a:p>
            <a:r>
              <a:rPr lang="en-US" sz="2400" b="1" dirty="0">
                <a:solidFill>
                  <a:srgbClr val="00705E"/>
                </a:solidFill>
                <a:effectLst/>
                <a:latin typeface="NimbusRomNo9L"/>
              </a:rPr>
              <a:t>Coherence</a:t>
            </a:r>
            <a:r>
              <a:rPr lang="en-US" sz="2400" b="0" dirty="0">
                <a:effectLst/>
                <a:latin typeface="NimbusRomNo9L"/>
              </a:rPr>
              <a:t> </a:t>
            </a:r>
            <a:r>
              <a:rPr lang="en-US" sz="2400" dirty="0">
                <a:effectLst/>
                <a:latin typeface="NimbusRomNo9L"/>
              </a:rPr>
              <a:t>if the suggestions are consistent/they go with usual norm of life</a:t>
            </a:r>
          </a:p>
          <a:p>
            <a:r>
              <a:rPr lang="en-US" sz="2400" b="1" dirty="0">
                <a:solidFill>
                  <a:srgbClr val="00705E"/>
                </a:solidFill>
                <a:latin typeface="NimbusRomNo9L"/>
              </a:rPr>
              <a:t>Complexity</a:t>
            </a:r>
            <a:r>
              <a:rPr lang="en-US" sz="2400" dirty="0">
                <a:latin typeface="NimbusRomNo9L"/>
              </a:rPr>
              <a:t> </a:t>
            </a:r>
            <a:r>
              <a:rPr lang="en-US" sz="2400" dirty="0">
                <a:effectLst/>
                <a:latin typeface="NimbusRomNo9L"/>
              </a:rPr>
              <a:t>people prefer simple explanations (Another version of sparsity)</a:t>
            </a:r>
            <a:endParaRPr lang="en-US" sz="2400" dirty="0"/>
          </a:p>
          <a:p>
            <a:r>
              <a:rPr lang="en-US" sz="2400" b="1" dirty="0">
                <a:solidFill>
                  <a:srgbClr val="00705E"/>
                </a:solidFill>
                <a:effectLst/>
                <a:latin typeface="NimbusRomNo9L"/>
              </a:rPr>
              <a:t>Trust</a:t>
            </a:r>
            <a:r>
              <a:rPr lang="en-US" sz="2400" dirty="0">
                <a:effectLst/>
                <a:latin typeface="NimbusRomNo9L"/>
              </a:rPr>
              <a:t> the belief that following the explanation will lead to the desired outcome </a:t>
            </a:r>
          </a:p>
          <a:p>
            <a:r>
              <a:rPr lang="en-US" sz="2400" b="1" dirty="0">
                <a:solidFill>
                  <a:srgbClr val="00705E"/>
                </a:solidFill>
                <a:latin typeface="NimbusRomNo9L"/>
              </a:rPr>
              <a:t>Feasibility</a:t>
            </a:r>
            <a:r>
              <a:rPr lang="en-US" sz="2400" dirty="0">
                <a:latin typeface="NimbusRomNo9L"/>
              </a:rPr>
              <a:t> </a:t>
            </a:r>
            <a:r>
              <a:rPr lang="en-US" sz="2400" dirty="0">
                <a:effectLst/>
                <a:latin typeface="NimbusRomNo9L"/>
              </a:rPr>
              <a:t>refers to whether the proposed changes are perceived as achievable and realistic</a:t>
            </a:r>
          </a:p>
          <a:p>
            <a:r>
              <a:rPr lang="en-US" sz="2400" b="1" dirty="0">
                <a:solidFill>
                  <a:srgbClr val="00705E"/>
                </a:solidFill>
                <a:latin typeface="NimbusRomNo9L"/>
              </a:rPr>
              <a:t>Understandability</a:t>
            </a:r>
            <a:r>
              <a:rPr lang="en-US" sz="2400" dirty="0"/>
              <a:t> </a:t>
            </a:r>
            <a:r>
              <a:rPr lang="en-US" sz="2400" dirty="0">
                <a:effectLst/>
                <a:latin typeface="NimbusRomNo9L"/>
              </a:rPr>
              <a:t>how effectively an explanation conveys the model’s decision process to the user and how easily it is grasped </a:t>
            </a:r>
          </a:p>
          <a:p>
            <a:r>
              <a:rPr lang="en-US" sz="2400" b="1" dirty="0">
                <a:solidFill>
                  <a:srgbClr val="00705E"/>
                </a:solidFill>
                <a:latin typeface="NimbusRomNo9L"/>
              </a:rPr>
              <a:t>Completeness</a:t>
            </a:r>
            <a:r>
              <a:rPr lang="en-US" sz="2400" dirty="0">
                <a:latin typeface="NimbusRomNo9L"/>
              </a:rPr>
              <a:t> changing all the underlying features that can influence the target variable?</a:t>
            </a:r>
          </a:p>
          <a:p>
            <a:r>
              <a:rPr lang="en-US" sz="2400" b="1" dirty="0">
                <a:solidFill>
                  <a:srgbClr val="00705E"/>
                </a:solidFill>
                <a:latin typeface="NimbusRomNo9L"/>
              </a:rPr>
              <a:t>Fairness</a:t>
            </a:r>
            <a:r>
              <a:rPr lang="en-US" sz="2400" dirty="0">
                <a:latin typeface="NimbusRomNo9L"/>
              </a:rPr>
              <a:t> biased towards any particular group?</a:t>
            </a:r>
            <a:endParaRPr lang="en-US" sz="2400" dirty="0"/>
          </a:p>
          <a:p>
            <a:pPr marL="0" indent="0">
              <a:buNone/>
            </a:pPr>
            <a:endParaRPr lang="en-US" sz="2400" dirty="0"/>
          </a:p>
        </p:txBody>
      </p:sp>
    </p:spTree>
    <p:extLst>
      <p:ext uri="{BB962C8B-B14F-4D97-AF65-F5344CB8AC3E}">
        <p14:creationId xmlns:p14="http://schemas.microsoft.com/office/powerpoint/2010/main" val="398371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text on a black background&#10;&#10;Description automatically generated">
            <a:extLst>
              <a:ext uri="{FF2B5EF4-FFF2-40B4-BE49-F238E27FC236}">
                <a16:creationId xmlns:a16="http://schemas.microsoft.com/office/drawing/2014/main" id="{74D5F48C-11FC-1705-D079-3CA39D159F6F}"/>
              </a:ext>
            </a:extLst>
          </p:cNvPr>
          <p:cNvPicPr>
            <a:picLocks noGrp="1" noChangeAspect="1"/>
          </p:cNvPicPr>
          <p:nvPr>
            <p:ph idx="1"/>
          </p:nvPr>
        </p:nvPicPr>
        <p:blipFill>
          <a:blip r:embed="rId2"/>
          <a:stretch>
            <a:fillRect/>
          </a:stretch>
        </p:blipFill>
        <p:spPr>
          <a:xfrm>
            <a:off x="3891280" y="1188206"/>
            <a:ext cx="4216400" cy="5379867"/>
          </a:xfrm>
        </p:spPr>
      </p:pic>
      <p:sp>
        <p:nvSpPr>
          <p:cNvPr id="6" name="Title 1">
            <a:extLst>
              <a:ext uri="{FF2B5EF4-FFF2-40B4-BE49-F238E27FC236}">
                <a16:creationId xmlns:a16="http://schemas.microsoft.com/office/drawing/2014/main" id="{76D94E19-03A2-0924-2762-B75A25279484}"/>
              </a:ext>
            </a:extLst>
          </p:cNvPr>
          <p:cNvSpPr>
            <a:spLocks noGrp="1"/>
          </p:cNvSpPr>
          <p:nvPr>
            <p:ph type="title"/>
          </p:nvPr>
        </p:nvSpPr>
        <p:spPr>
          <a:xfrm>
            <a:off x="838200" y="365125"/>
            <a:ext cx="10515600" cy="843189"/>
          </a:xfrm>
        </p:spPr>
        <p:txBody>
          <a:bodyPr/>
          <a:lstStyle/>
          <a:p>
            <a:r>
              <a:rPr lang="en-US" dirty="0"/>
              <a:t>Questionnaire</a:t>
            </a:r>
          </a:p>
        </p:txBody>
      </p:sp>
      <p:sp>
        <p:nvSpPr>
          <p:cNvPr id="7" name="TextBox 6">
            <a:extLst>
              <a:ext uri="{FF2B5EF4-FFF2-40B4-BE49-F238E27FC236}">
                <a16:creationId xmlns:a16="http://schemas.microsoft.com/office/drawing/2014/main" id="{826ED7FB-21E3-5653-73DC-DC5D4DDA1130}"/>
              </a:ext>
            </a:extLst>
          </p:cNvPr>
          <p:cNvSpPr txBox="1"/>
          <p:nvPr/>
        </p:nvSpPr>
        <p:spPr>
          <a:xfrm>
            <a:off x="2166425" y="5605974"/>
            <a:ext cx="1851465" cy="523220"/>
          </a:xfrm>
          <a:prstGeom prst="rect">
            <a:avLst/>
          </a:prstGeom>
          <a:noFill/>
        </p:spPr>
        <p:txBody>
          <a:bodyPr wrap="square" rtlCol="0">
            <a:spAutoFit/>
          </a:bodyPr>
          <a:lstStyle/>
          <a:p>
            <a:pPr algn="ctr"/>
            <a:r>
              <a:rPr lang="en-US" sz="1400" b="1" dirty="0"/>
              <a:t>Was linearly scaled to </a:t>
            </a:r>
            <a:r>
              <a:rPr lang="en-US" sz="1400" b="1" dirty="0">
                <a:solidFill>
                  <a:srgbClr val="FF0000"/>
                </a:solidFill>
              </a:rPr>
              <a:t>1 to 6</a:t>
            </a:r>
          </a:p>
        </p:txBody>
      </p:sp>
      <p:cxnSp>
        <p:nvCxnSpPr>
          <p:cNvPr id="9" name="Straight Arrow Connector 8">
            <a:extLst>
              <a:ext uri="{FF2B5EF4-FFF2-40B4-BE49-F238E27FC236}">
                <a16:creationId xmlns:a16="http://schemas.microsoft.com/office/drawing/2014/main" id="{EE5A417E-737C-27F5-1667-E9838C1170D1}"/>
              </a:ext>
            </a:extLst>
          </p:cNvPr>
          <p:cNvCxnSpPr>
            <a:endCxn id="7" idx="0"/>
          </p:cNvCxnSpPr>
          <p:nvPr/>
        </p:nvCxnSpPr>
        <p:spPr>
          <a:xfrm flipH="1">
            <a:off x="3092158" y="5373511"/>
            <a:ext cx="925732" cy="232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25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BF898FB-3C22-E270-F86E-3D54173D9FD4}"/>
              </a:ext>
            </a:extLst>
          </p:cNvPr>
          <p:cNvGraphicFramePr>
            <a:graphicFrameLocks noGrp="1"/>
          </p:cNvGraphicFramePr>
          <p:nvPr>
            <p:extLst>
              <p:ext uri="{D42A27DB-BD31-4B8C-83A1-F6EECF244321}">
                <p14:modId xmlns:p14="http://schemas.microsoft.com/office/powerpoint/2010/main" val="3931068698"/>
              </p:ext>
            </p:extLst>
          </p:nvPr>
        </p:nvGraphicFramePr>
        <p:xfrm>
          <a:off x="357885" y="2210218"/>
          <a:ext cx="11476230" cy="411480"/>
        </p:xfrm>
        <a:graphic>
          <a:graphicData uri="http://schemas.openxmlformats.org/drawingml/2006/table">
            <a:tbl>
              <a:tblPr firstRow="1" bandRow="1">
                <a:tableStyleId>{5940675A-B579-460E-94D1-54222C63F5DA}</a:tableStyleId>
              </a:tblPr>
              <a:tblGrid>
                <a:gridCol w="414275">
                  <a:extLst>
                    <a:ext uri="{9D8B030D-6E8A-4147-A177-3AD203B41FA5}">
                      <a16:colId xmlns:a16="http://schemas.microsoft.com/office/drawing/2014/main" val="1615159709"/>
                    </a:ext>
                  </a:extLst>
                </a:gridCol>
                <a:gridCol w="751840">
                  <a:extLst>
                    <a:ext uri="{9D8B030D-6E8A-4147-A177-3AD203B41FA5}">
                      <a16:colId xmlns:a16="http://schemas.microsoft.com/office/drawing/2014/main" val="3499248612"/>
                    </a:ext>
                  </a:extLst>
                </a:gridCol>
                <a:gridCol w="701040">
                  <a:extLst>
                    <a:ext uri="{9D8B030D-6E8A-4147-A177-3AD203B41FA5}">
                      <a16:colId xmlns:a16="http://schemas.microsoft.com/office/drawing/2014/main" val="2628359540"/>
                    </a:ext>
                  </a:extLst>
                </a:gridCol>
                <a:gridCol w="731520">
                  <a:extLst>
                    <a:ext uri="{9D8B030D-6E8A-4147-A177-3AD203B41FA5}">
                      <a16:colId xmlns:a16="http://schemas.microsoft.com/office/drawing/2014/main" val="1536003718"/>
                    </a:ext>
                  </a:extLst>
                </a:gridCol>
                <a:gridCol w="1026160">
                  <a:extLst>
                    <a:ext uri="{9D8B030D-6E8A-4147-A177-3AD203B41FA5}">
                      <a16:colId xmlns:a16="http://schemas.microsoft.com/office/drawing/2014/main" val="2112160022"/>
                    </a:ext>
                  </a:extLst>
                </a:gridCol>
                <a:gridCol w="975360">
                  <a:extLst>
                    <a:ext uri="{9D8B030D-6E8A-4147-A177-3AD203B41FA5}">
                      <a16:colId xmlns:a16="http://schemas.microsoft.com/office/drawing/2014/main" val="649942031"/>
                    </a:ext>
                  </a:extLst>
                </a:gridCol>
                <a:gridCol w="792480">
                  <a:extLst>
                    <a:ext uri="{9D8B030D-6E8A-4147-A177-3AD203B41FA5}">
                      <a16:colId xmlns:a16="http://schemas.microsoft.com/office/drawing/2014/main" val="3074825189"/>
                    </a:ext>
                  </a:extLst>
                </a:gridCol>
                <a:gridCol w="863600">
                  <a:extLst>
                    <a:ext uri="{9D8B030D-6E8A-4147-A177-3AD203B41FA5}">
                      <a16:colId xmlns:a16="http://schemas.microsoft.com/office/drawing/2014/main" val="519163014"/>
                    </a:ext>
                  </a:extLst>
                </a:gridCol>
                <a:gridCol w="629463">
                  <a:extLst>
                    <a:ext uri="{9D8B030D-6E8A-4147-A177-3AD203B41FA5}">
                      <a16:colId xmlns:a16="http://schemas.microsoft.com/office/drawing/2014/main" val="1917496117"/>
                    </a:ext>
                  </a:extLst>
                </a:gridCol>
                <a:gridCol w="765082">
                  <a:extLst>
                    <a:ext uri="{9D8B030D-6E8A-4147-A177-3AD203B41FA5}">
                      <a16:colId xmlns:a16="http://schemas.microsoft.com/office/drawing/2014/main" val="4105149548"/>
                    </a:ext>
                  </a:extLst>
                </a:gridCol>
                <a:gridCol w="606975">
                  <a:extLst>
                    <a:ext uri="{9D8B030D-6E8A-4147-A177-3AD203B41FA5}">
                      <a16:colId xmlns:a16="http://schemas.microsoft.com/office/drawing/2014/main" val="2339026551"/>
                    </a:ext>
                  </a:extLst>
                </a:gridCol>
                <a:gridCol w="680720">
                  <a:extLst>
                    <a:ext uri="{9D8B030D-6E8A-4147-A177-3AD203B41FA5}">
                      <a16:colId xmlns:a16="http://schemas.microsoft.com/office/drawing/2014/main" val="875198976"/>
                    </a:ext>
                  </a:extLst>
                </a:gridCol>
                <a:gridCol w="853440">
                  <a:extLst>
                    <a:ext uri="{9D8B030D-6E8A-4147-A177-3AD203B41FA5}">
                      <a16:colId xmlns:a16="http://schemas.microsoft.com/office/drawing/2014/main" val="677151696"/>
                    </a:ext>
                  </a:extLst>
                </a:gridCol>
                <a:gridCol w="792480">
                  <a:extLst>
                    <a:ext uri="{9D8B030D-6E8A-4147-A177-3AD203B41FA5}">
                      <a16:colId xmlns:a16="http://schemas.microsoft.com/office/drawing/2014/main" val="3096017776"/>
                    </a:ext>
                  </a:extLst>
                </a:gridCol>
                <a:gridCol w="891795">
                  <a:extLst>
                    <a:ext uri="{9D8B030D-6E8A-4147-A177-3AD203B41FA5}">
                      <a16:colId xmlns:a16="http://schemas.microsoft.com/office/drawing/2014/main" val="2949678851"/>
                    </a:ext>
                  </a:extLst>
                </a:gridCol>
              </a:tblGrid>
              <a:tr h="370840">
                <a:tc>
                  <a:txBody>
                    <a:bodyPr/>
                    <a:lstStyle/>
                    <a:p>
                      <a:r>
                        <a:rPr lang="en-US" sz="1050" dirty="0">
                          <a:latin typeface="Calibri" panose="020F0502020204030204" pitchFamily="34" charset="0"/>
                          <a:cs typeface="Calibri" panose="020F0502020204030204" pitchFamily="34" charset="0"/>
                        </a:rPr>
                        <a:t>Age</a:t>
                      </a:r>
                    </a:p>
                  </a:txBody>
                  <a:tcPr/>
                </a:tc>
                <a:tc>
                  <a:txBody>
                    <a:bodyPr/>
                    <a:lstStyle/>
                    <a:p>
                      <a:r>
                        <a:rPr lang="en-US" sz="1050" dirty="0" err="1">
                          <a:latin typeface="Calibri" panose="020F0502020204030204" pitchFamily="34" charset="0"/>
                          <a:cs typeface="Calibri" panose="020F0502020204030204" pitchFamily="34" charset="0"/>
                        </a:rPr>
                        <a:t>workclass</a:t>
                      </a:r>
                      <a:endParaRPr lang="en-US" sz="1050" dirty="0">
                        <a:latin typeface="Calibri" panose="020F0502020204030204" pitchFamily="34" charset="0"/>
                        <a:cs typeface="Calibri" panose="020F0502020204030204" pitchFamily="34" charset="0"/>
                      </a:endParaRPr>
                    </a:p>
                  </a:txBody>
                  <a:tcPr/>
                </a:tc>
                <a:tc>
                  <a:txBody>
                    <a:bodyPr/>
                    <a:lstStyle/>
                    <a:p>
                      <a:r>
                        <a:rPr lang="en-US" sz="1050" dirty="0">
                          <a:latin typeface="Calibri" panose="020F0502020204030204" pitchFamily="34" charset="0"/>
                          <a:cs typeface="Calibri" panose="020F0502020204030204" pitchFamily="34" charset="0"/>
                        </a:rPr>
                        <a:t>FNLWGT</a:t>
                      </a:r>
                    </a:p>
                  </a:txBody>
                  <a:tcPr/>
                </a:tc>
                <a:tc>
                  <a:txBody>
                    <a:bodyPr/>
                    <a:lstStyle/>
                    <a:p>
                      <a:r>
                        <a:rPr lang="en-US" sz="1050" dirty="0">
                          <a:latin typeface="Calibri" panose="020F0502020204030204" pitchFamily="34" charset="0"/>
                          <a:cs typeface="Calibri" panose="020F0502020204030204" pitchFamily="34" charset="0"/>
                        </a:rPr>
                        <a:t>Education</a:t>
                      </a:r>
                    </a:p>
                  </a:txBody>
                  <a:tcPr/>
                </a:tc>
                <a:tc>
                  <a:txBody>
                    <a:bodyPr/>
                    <a:lstStyle/>
                    <a:p>
                      <a:r>
                        <a:rPr lang="en-US" sz="1050" dirty="0">
                          <a:latin typeface="Calibri" panose="020F0502020204030204" pitchFamily="34" charset="0"/>
                          <a:cs typeface="Calibri" panose="020F0502020204030204" pitchFamily="34" charset="0"/>
                        </a:rPr>
                        <a:t>Education num</a:t>
                      </a:r>
                    </a:p>
                  </a:txBody>
                  <a:tcPr/>
                </a:tc>
                <a:tc>
                  <a:txBody>
                    <a:bodyPr/>
                    <a:lstStyle/>
                    <a:p>
                      <a:r>
                        <a:rPr lang="en-US" sz="1050" dirty="0">
                          <a:latin typeface="Calibri" panose="020F0502020204030204" pitchFamily="34" charset="0"/>
                          <a:cs typeface="Calibri" panose="020F0502020204030204" pitchFamily="34" charset="0"/>
                        </a:rPr>
                        <a:t>Marital status</a:t>
                      </a:r>
                    </a:p>
                  </a:txBody>
                  <a:tcPr/>
                </a:tc>
                <a:tc>
                  <a:txBody>
                    <a:bodyPr/>
                    <a:lstStyle/>
                    <a:p>
                      <a:r>
                        <a:rPr lang="en-US" sz="1050" dirty="0">
                          <a:latin typeface="Calibri" panose="020F0502020204030204" pitchFamily="34" charset="0"/>
                          <a:cs typeface="Calibri" panose="020F0502020204030204" pitchFamily="34" charset="0"/>
                        </a:rPr>
                        <a:t>occupation</a:t>
                      </a:r>
                    </a:p>
                  </a:txBody>
                  <a:tcPr/>
                </a:tc>
                <a:tc>
                  <a:txBody>
                    <a:bodyPr/>
                    <a:lstStyle/>
                    <a:p>
                      <a:r>
                        <a:rPr lang="en-US" sz="1050" dirty="0">
                          <a:latin typeface="Calibri" panose="020F0502020204030204" pitchFamily="34" charset="0"/>
                          <a:cs typeface="Calibri" panose="020F0502020204030204" pitchFamily="34" charset="0"/>
                        </a:rPr>
                        <a:t>Relationship</a:t>
                      </a:r>
                    </a:p>
                  </a:txBody>
                  <a:tcPr/>
                </a:tc>
                <a:tc>
                  <a:txBody>
                    <a:bodyPr/>
                    <a:lstStyle/>
                    <a:p>
                      <a:r>
                        <a:rPr lang="en-US" sz="1050" dirty="0">
                          <a:latin typeface="Calibri" panose="020F0502020204030204" pitchFamily="34" charset="0"/>
                          <a:cs typeface="Calibri" panose="020F0502020204030204" pitchFamily="34" charset="0"/>
                        </a:rPr>
                        <a:t>Race</a:t>
                      </a:r>
                    </a:p>
                  </a:txBody>
                  <a:tcPr/>
                </a:tc>
                <a:tc>
                  <a:txBody>
                    <a:bodyPr/>
                    <a:lstStyle/>
                    <a:p>
                      <a:r>
                        <a:rPr lang="en-US" sz="1050" dirty="0">
                          <a:latin typeface="Calibri" panose="020F0502020204030204" pitchFamily="34" charset="0"/>
                          <a:cs typeface="Calibri" panose="020F0502020204030204" pitchFamily="34" charset="0"/>
                        </a:rPr>
                        <a:t>Gender</a:t>
                      </a:r>
                    </a:p>
                  </a:txBody>
                  <a:tcPr/>
                </a:tc>
                <a:tc>
                  <a:txBody>
                    <a:bodyPr/>
                    <a:lstStyle/>
                    <a:p>
                      <a:r>
                        <a:rPr lang="en-US" sz="1050" dirty="0">
                          <a:latin typeface="Calibri" panose="020F0502020204030204" pitchFamily="34" charset="0"/>
                          <a:cs typeface="Calibri" panose="020F0502020204030204" pitchFamily="34" charset="0"/>
                        </a:rPr>
                        <a:t>Capital gain</a:t>
                      </a:r>
                    </a:p>
                  </a:txBody>
                  <a:tcPr/>
                </a:tc>
                <a:tc>
                  <a:txBody>
                    <a:bodyPr/>
                    <a:lstStyle/>
                    <a:p>
                      <a:r>
                        <a:rPr lang="en-US" sz="1050" dirty="0">
                          <a:latin typeface="Calibri" panose="020F0502020204030204" pitchFamily="34" charset="0"/>
                          <a:cs typeface="Calibri" panose="020F0502020204030204" pitchFamily="34" charset="0"/>
                        </a:rPr>
                        <a:t>Capital loss</a:t>
                      </a:r>
                    </a:p>
                  </a:txBody>
                  <a:tcPr/>
                </a:tc>
                <a:tc>
                  <a:txBody>
                    <a:bodyPr/>
                    <a:lstStyle/>
                    <a:p>
                      <a:r>
                        <a:rPr lang="en-US" sz="1050" dirty="0">
                          <a:latin typeface="Calibri" panose="020F0502020204030204" pitchFamily="34" charset="0"/>
                          <a:cs typeface="Calibri" panose="020F0502020204030204" pitchFamily="34" charset="0"/>
                        </a:rPr>
                        <a:t>Hours/week</a:t>
                      </a:r>
                    </a:p>
                  </a:txBody>
                  <a:tcPr/>
                </a:tc>
                <a:tc>
                  <a:txBody>
                    <a:bodyPr/>
                    <a:lstStyle/>
                    <a:p>
                      <a:r>
                        <a:rPr lang="en-US" sz="1050" dirty="0">
                          <a:latin typeface="Calibri" panose="020F0502020204030204" pitchFamily="34" charset="0"/>
                          <a:cs typeface="Calibri" panose="020F0502020204030204" pitchFamily="34" charset="0"/>
                        </a:rPr>
                        <a:t>Native country</a:t>
                      </a:r>
                    </a:p>
                  </a:txBody>
                  <a:tcPr/>
                </a:tc>
                <a:tc>
                  <a:txBody>
                    <a:bodyPr/>
                    <a:lstStyle/>
                    <a:p>
                      <a:r>
                        <a:rPr lang="en-US" sz="1050" b="1" dirty="0">
                          <a:solidFill>
                            <a:srgbClr val="FF0000"/>
                          </a:solidFill>
                          <a:latin typeface="Calibri" panose="020F0502020204030204" pitchFamily="34" charset="0"/>
                          <a:cs typeface="Calibri" panose="020F0502020204030204" pitchFamily="34" charset="0"/>
                        </a:rPr>
                        <a:t>Income</a:t>
                      </a:r>
                    </a:p>
                  </a:txBody>
                  <a:tcPr/>
                </a:tc>
                <a:extLst>
                  <a:ext uri="{0D108BD9-81ED-4DB2-BD59-A6C34878D82A}">
                    <a16:rowId xmlns:a16="http://schemas.microsoft.com/office/drawing/2014/main" val="1313169532"/>
                  </a:ext>
                </a:extLst>
              </a:tr>
            </a:tbl>
          </a:graphicData>
        </a:graphic>
      </p:graphicFrame>
      <p:sp>
        <p:nvSpPr>
          <p:cNvPr id="9" name="Title 1">
            <a:extLst>
              <a:ext uri="{FF2B5EF4-FFF2-40B4-BE49-F238E27FC236}">
                <a16:creationId xmlns:a16="http://schemas.microsoft.com/office/drawing/2014/main" id="{B8575EF3-3C8B-9676-838E-00AA98058123}"/>
              </a:ext>
            </a:extLst>
          </p:cNvPr>
          <p:cNvSpPr>
            <a:spLocks noGrp="1"/>
          </p:cNvSpPr>
          <p:nvPr>
            <p:ph type="title"/>
          </p:nvPr>
        </p:nvSpPr>
        <p:spPr>
          <a:xfrm>
            <a:off x="838200" y="365125"/>
            <a:ext cx="10515600" cy="843189"/>
          </a:xfrm>
        </p:spPr>
        <p:txBody>
          <a:bodyPr/>
          <a:lstStyle/>
          <a:p>
            <a:r>
              <a:rPr lang="en-US" dirty="0"/>
              <a:t>Datasets</a:t>
            </a:r>
          </a:p>
        </p:txBody>
      </p:sp>
      <p:sp>
        <p:nvSpPr>
          <p:cNvPr id="13" name="Content Placeholder 12">
            <a:extLst>
              <a:ext uri="{FF2B5EF4-FFF2-40B4-BE49-F238E27FC236}">
                <a16:creationId xmlns:a16="http://schemas.microsoft.com/office/drawing/2014/main" id="{E2788EBA-7E48-092A-882F-6672341AEFD0}"/>
              </a:ext>
            </a:extLst>
          </p:cNvPr>
          <p:cNvSpPr>
            <a:spLocks noGrp="1"/>
          </p:cNvSpPr>
          <p:nvPr>
            <p:ph idx="1"/>
          </p:nvPr>
        </p:nvSpPr>
        <p:spPr>
          <a:xfrm>
            <a:off x="838200" y="1544320"/>
            <a:ext cx="10515600" cy="4632643"/>
          </a:xfrm>
        </p:spPr>
        <p:txBody>
          <a:bodyPr/>
          <a:lstStyle/>
          <a:p>
            <a:r>
              <a:rPr lang="en-US" dirty="0"/>
              <a:t>Adult</a:t>
            </a:r>
          </a:p>
          <a:p>
            <a:endParaRPr lang="en-US" dirty="0"/>
          </a:p>
          <a:p>
            <a:endParaRPr lang="en-US" dirty="0"/>
          </a:p>
          <a:p>
            <a:r>
              <a:rPr lang="en-US" dirty="0" err="1"/>
              <a:t>PimaDM</a:t>
            </a:r>
            <a:endParaRPr lang="en-US" dirty="0"/>
          </a:p>
        </p:txBody>
      </p:sp>
      <p:pic>
        <p:nvPicPr>
          <p:cNvPr id="14" name="Content Placeholder 10" descr="A screenshot of a table&#10;&#10;Description automatically generated">
            <a:extLst>
              <a:ext uri="{FF2B5EF4-FFF2-40B4-BE49-F238E27FC236}">
                <a16:creationId xmlns:a16="http://schemas.microsoft.com/office/drawing/2014/main" id="{96EF35D8-2218-55EA-A860-C33BDB8384D2}"/>
              </a:ext>
            </a:extLst>
          </p:cNvPr>
          <p:cNvPicPr>
            <a:picLocks noChangeAspect="1"/>
          </p:cNvPicPr>
          <p:nvPr/>
        </p:nvPicPr>
        <p:blipFill>
          <a:blip r:embed="rId2"/>
          <a:stretch>
            <a:fillRect/>
          </a:stretch>
        </p:blipFill>
        <p:spPr>
          <a:xfrm>
            <a:off x="2790825" y="3594998"/>
            <a:ext cx="6610350" cy="3037678"/>
          </a:xfrm>
          <a:prstGeom prst="rect">
            <a:avLst/>
          </a:prstGeom>
        </p:spPr>
      </p:pic>
    </p:spTree>
    <p:extLst>
      <p:ext uri="{BB962C8B-B14F-4D97-AF65-F5344CB8AC3E}">
        <p14:creationId xmlns:p14="http://schemas.microsoft.com/office/powerpoint/2010/main" val="280515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2B17-73FF-AE33-F58A-4F8C12F2F14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C5A09D6D-C6CF-9B00-4187-4973E7174895}"/>
              </a:ext>
            </a:extLst>
          </p:cNvPr>
          <p:cNvSpPr>
            <a:spLocks noGrp="1"/>
          </p:cNvSpPr>
          <p:nvPr>
            <p:ph type="title"/>
          </p:nvPr>
        </p:nvSpPr>
        <p:spPr>
          <a:xfrm>
            <a:off x="838200" y="365125"/>
            <a:ext cx="10515600" cy="843189"/>
          </a:xfrm>
        </p:spPr>
        <p:txBody>
          <a:bodyPr/>
          <a:lstStyle/>
          <a:p>
            <a:r>
              <a:rPr lang="en-US" dirty="0"/>
              <a:t>Questionnaire Results</a:t>
            </a:r>
          </a:p>
        </p:txBody>
      </p:sp>
      <p:pic>
        <p:nvPicPr>
          <p:cNvPr id="7" name="Content Placeholder 6" descr="A table with numbers and symbols&#10;&#10;Description automatically generated">
            <a:extLst>
              <a:ext uri="{FF2B5EF4-FFF2-40B4-BE49-F238E27FC236}">
                <a16:creationId xmlns:a16="http://schemas.microsoft.com/office/drawing/2014/main" id="{2D57A584-4E47-33DE-5CA0-A687B1B710DB}"/>
              </a:ext>
            </a:extLst>
          </p:cNvPr>
          <p:cNvPicPr>
            <a:picLocks noGrp="1" noChangeAspect="1"/>
          </p:cNvPicPr>
          <p:nvPr>
            <p:ph idx="1"/>
          </p:nvPr>
        </p:nvPicPr>
        <p:blipFill>
          <a:blip r:embed="rId2"/>
          <a:stretch>
            <a:fillRect/>
          </a:stretch>
        </p:blipFill>
        <p:spPr>
          <a:xfrm>
            <a:off x="1224564" y="1758550"/>
            <a:ext cx="4871436" cy="3024188"/>
          </a:xfrm>
        </p:spPr>
      </p:pic>
      <p:pic>
        <p:nvPicPr>
          <p:cNvPr id="9" name="Picture 8" descr="A green and red bar chart&#10;&#10;Description automatically generated">
            <a:extLst>
              <a:ext uri="{FF2B5EF4-FFF2-40B4-BE49-F238E27FC236}">
                <a16:creationId xmlns:a16="http://schemas.microsoft.com/office/drawing/2014/main" id="{8562059F-A8FB-C0C8-35A3-DD2D4E865C96}"/>
              </a:ext>
            </a:extLst>
          </p:cNvPr>
          <p:cNvPicPr>
            <a:picLocks noChangeAspect="1"/>
          </p:cNvPicPr>
          <p:nvPr/>
        </p:nvPicPr>
        <p:blipFill>
          <a:blip r:embed="rId3"/>
          <a:stretch>
            <a:fillRect/>
          </a:stretch>
        </p:blipFill>
        <p:spPr>
          <a:xfrm>
            <a:off x="6238156" y="1208314"/>
            <a:ext cx="4698788" cy="4124660"/>
          </a:xfrm>
          <a:prstGeom prst="rect">
            <a:avLst/>
          </a:prstGeom>
        </p:spPr>
      </p:pic>
      <p:sp>
        <p:nvSpPr>
          <p:cNvPr id="10" name="TextBox 9">
            <a:extLst>
              <a:ext uri="{FF2B5EF4-FFF2-40B4-BE49-F238E27FC236}">
                <a16:creationId xmlns:a16="http://schemas.microsoft.com/office/drawing/2014/main" id="{FF9DAD19-B17E-0F8A-3806-A207725E6DDF}"/>
              </a:ext>
            </a:extLst>
          </p:cNvPr>
          <p:cNvSpPr txBox="1"/>
          <p:nvPr/>
        </p:nvSpPr>
        <p:spPr>
          <a:xfrm>
            <a:off x="716096" y="5497417"/>
            <a:ext cx="6062085" cy="923330"/>
          </a:xfrm>
          <a:prstGeom prst="rect">
            <a:avLst/>
          </a:prstGeom>
          <a:noFill/>
        </p:spPr>
        <p:txBody>
          <a:bodyPr wrap="square" rtlCol="0">
            <a:spAutoFit/>
          </a:bodyPr>
          <a:lstStyle/>
          <a:p>
            <a:r>
              <a:rPr lang="en-US" dirty="0"/>
              <a:t>Scores are categorized to </a:t>
            </a:r>
            <a:r>
              <a:rPr lang="en-US" sz="1800" dirty="0">
                <a:effectLst/>
                <a:latin typeface="NimbusRomNo9L"/>
              </a:rPr>
              <a:t>”</a:t>
            </a:r>
            <a:r>
              <a:rPr lang="en-US" sz="1800" dirty="0">
                <a:solidFill>
                  <a:srgbClr val="FF0000"/>
                </a:solidFill>
                <a:effectLst/>
                <a:latin typeface="NimbusRomNo9L"/>
              </a:rPr>
              <a:t>low</a:t>
            </a:r>
            <a:r>
              <a:rPr lang="en-US" sz="1800" dirty="0">
                <a:effectLst/>
                <a:latin typeface="NimbusRomNo9L"/>
              </a:rPr>
              <a:t>,” ”</a:t>
            </a:r>
            <a:r>
              <a:rPr lang="en-US" sz="1800" dirty="0">
                <a:solidFill>
                  <a:srgbClr val="FF0000"/>
                </a:solidFill>
                <a:effectLst/>
                <a:latin typeface="NimbusRomNo9L"/>
              </a:rPr>
              <a:t>medium</a:t>
            </a:r>
            <a:r>
              <a:rPr lang="en-US" sz="1800" dirty="0">
                <a:effectLst/>
                <a:latin typeface="NimbusRomNo9L"/>
              </a:rPr>
              <a:t>,” and ”</a:t>
            </a:r>
            <a:r>
              <a:rPr lang="en-US" sz="1800" dirty="0">
                <a:solidFill>
                  <a:srgbClr val="FF0000"/>
                </a:solidFill>
                <a:effectLst/>
                <a:latin typeface="NimbusRomNo9L"/>
              </a:rPr>
              <a:t>high</a:t>
            </a:r>
            <a:r>
              <a:rPr lang="en-US" sz="1800" dirty="0">
                <a:effectLst/>
                <a:latin typeface="NimbusRomNo9L"/>
              </a:rPr>
              <a:t>”</a:t>
            </a:r>
          </a:p>
          <a:p>
            <a:r>
              <a:rPr lang="en-US" sz="1800" dirty="0">
                <a:effectLst/>
                <a:latin typeface="NimbusRomNo9L"/>
              </a:rPr>
              <a:t> </a:t>
            </a:r>
            <a:endParaRPr lang="en-US" dirty="0"/>
          </a:p>
          <a:p>
            <a:endParaRPr lang="en-US" dirty="0"/>
          </a:p>
        </p:txBody>
      </p:sp>
    </p:spTree>
    <p:extLst>
      <p:ext uri="{BB962C8B-B14F-4D97-AF65-F5344CB8AC3E}">
        <p14:creationId xmlns:p14="http://schemas.microsoft.com/office/powerpoint/2010/main" val="2692835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2F138-1E52-E25A-4FF9-080F38BEC4A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E213BFB-72ED-9B1A-9FD4-449BDCC9A5FD}"/>
              </a:ext>
            </a:extLst>
          </p:cNvPr>
          <p:cNvSpPr>
            <a:spLocks noGrp="1"/>
          </p:cNvSpPr>
          <p:nvPr>
            <p:ph type="title"/>
          </p:nvPr>
        </p:nvSpPr>
        <p:spPr>
          <a:xfrm>
            <a:off x="838200" y="365125"/>
            <a:ext cx="10515600" cy="843189"/>
          </a:xfrm>
        </p:spPr>
        <p:txBody>
          <a:bodyPr/>
          <a:lstStyle/>
          <a:p>
            <a:r>
              <a:rPr lang="en-US" dirty="0"/>
              <a:t>Prompt engineering</a:t>
            </a:r>
          </a:p>
        </p:txBody>
      </p:sp>
      <p:sp>
        <p:nvSpPr>
          <p:cNvPr id="3" name="Content Placeholder 2">
            <a:extLst>
              <a:ext uri="{FF2B5EF4-FFF2-40B4-BE49-F238E27FC236}">
                <a16:creationId xmlns:a16="http://schemas.microsoft.com/office/drawing/2014/main" id="{03BE508B-0B68-ED5E-4534-45BD47698FBC}"/>
              </a:ext>
            </a:extLst>
          </p:cNvPr>
          <p:cNvSpPr>
            <a:spLocks noGrp="1"/>
          </p:cNvSpPr>
          <p:nvPr>
            <p:ph idx="1"/>
          </p:nvPr>
        </p:nvSpPr>
        <p:spPr>
          <a:xfrm>
            <a:off x="838200" y="1343378"/>
            <a:ext cx="10515600" cy="4833585"/>
          </a:xfrm>
        </p:spPr>
        <p:txBody>
          <a:bodyPr/>
          <a:lstStyle/>
          <a:p>
            <a:r>
              <a:rPr lang="en-US" sz="1800" dirty="0">
                <a:effectLst/>
                <a:latin typeface="NimbusRomNo9L"/>
              </a:rPr>
              <a:t>A </a:t>
            </a:r>
            <a:r>
              <a:rPr lang="en-US" sz="1800" b="1" dirty="0">
                <a:effectLst/>
                <a:latin typeface="NimbusRomNo9L"/>
              </a:rPr>
              <a:t>baseline</a:t>
            </a:r>
            <a:r>
              <a:rPr lang="en-US" sz="1800" dirty="0">
                <a:effectLst/>
                <a:latin typeface="NimbusRomNo9L"/>
              </a:rPr>
              <a:t> prompt which contains an </a:t>
            </a:r>
            <a:r>
              <a:rPr lang="en-US" sz="1800" u="sng" dirty="0">
                <a:effectLst/>
                <a:latin typeface="NimbusRomNo9L"/>
              </a:rPr>
              <a:t>introduction to counterfactual explanations</a:t>
            </a:r>
            <a:r>
              <a:rPr lang="en-US" sz="1800" dirty="0">
                <a:effectLst/>
                <a:latin typeface="NimbusRomNo9L"/>
              </a:rPr>
              <a:t>, the </a:t>
            </a:r>
            <a:r>
              <a:rPr lang="en-US" sz="1800" u="sng" dirty="0">
                <a:solidFill>
                  <a:srgbClr val="FF0000"/>
                </a:solidFill>
                <a:effectLst/>
                <a:latin typeface="NimbusRomNo9L"/>
              </a:rPr>
              <a:t>expected output format</a:t>
            </a:r>
            <a:r>
              <a:rPr lang="en-US" sz="1800" dirty="0">
                <a:effectLst/>
                <a:latin typeface="NimbusRomNo9L"/>
              </a:rPr>
              <a:t>, and </a:t>
            </a:r>
            <a:r>
              <a:rPr lang="en-US" sz="1800" u="sng" dirty="0">
                <a:solidFill>
                  <a:srgbClr val="0070C0"/>
                </a:solidFill>
                <a:effectLst/>
                <a:latin typeface="NimbusRomNo9L"/>
              </a:rPr>
              <a:t>the definition of the metric being evaluated</a:t>
            </a:r>
            <a:r>
              <a:rPr lang="en-US" sz="1800" dirty="0">
                <a:solidFill>
                  <a:srgbClr val="0070C0"/>
                </a:solidFill>
                <a:effectLst/>
                <a:latin typeface="NimbusRomNo9L"/>
              </a:rPr>
              <a:t> </a:t>
            </a:r>
          </a:p>
          <a:p>
            <a:endParaRPr lang="en-US" dirty="0"/>
          </a:p>
        </p:txBody>
      </p:sp>
      <p:pic>
        <p:nvPicPr>
          <p:cNvPr id="5" name="Picture 4">
            <a:extLst>
              <a:ext uri="{FF2B5EF4-FFF2-40B4-BE49-F238E27FC236}">
                <a16:creationId xmlns:a16="http://schemas.microsoft.com/office/drawing/2014/main" id="{FC7FE8E1-C549-19D3-4203-ACDB6EF8E2DD}"/>
              </a:ext>
            </a:extLst>
          </p:cNvPr>
          <p:cNvPicPr>
            <a:picLocks noChangeAspect="1"/>
          </p:cNvPicPr>
          <p:nvPr/>
        </p:nvPicPr>
        <p:blipFill>
          <a:blip r:embed="rId2"/>
          <a:stretch>
            <a:fillRect/>
          </a:stretch>
        </p:blipFill>
        <p:spPr>
          <a:xfrm>
            <a:off x="765589" y="2299528"/>
            <a:ext cx="10660822" cy="1220619"/>
          </a:xfrm>
          <a:prstGeom prst="rect">
            <a:avLst/>
          </a:prstGeom>
          <a:ln>
            <a:solidFill>
              <a:schemeClr val="tx1"/>
            </a:solidFill>
          </a:ln>
        </p:spPr>
      </p:pic>
      <p:cxnSp>
        <p:nvCxnSpPr>
          <p:cNvPr id="11" name="Straight Connector 10">
            <a:extLst>
              <a:ext uri="{FF2B5EF4-FFF2-40B4-BE49-F238E27FC236}">
                <a16:creationId xmlns:a16="http://schemas.microsoft.com/office/drawing/2014/main" id="{433A6606-3B27-343D-1BE4-9B505D7E250F}"/>
              </a:ext>
            </a:extLst>
          </p:cNvPr>
          <p:cNvCxnSpPr/>
          <p:nvPr/>
        </p:nvCxnSpPr>
        <p:spPr>
          <a:xfrm>
            <a:off x="8373979" y="2579571"/>
            <a:ext cx="297982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860CE8A-8A84-AE49-5B9F-157B6D6524E7}"/>
              </a:ext>
            </a:extLst>
          </p:cNvPr>
          <p:cNvCxnSpPr>
            <a:cxnSpLocks/>
          </p:cNvCxnSpPr>
          <p:nvPr/>
        </p:nvCxnSpPr>
        <p:spPr>
          <a:xfrm>
            <a:off x="838200" y="2828223"/>
            <a:ext cx="83635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3B94399-75B1-3023-3D3B-8D99AA8C2B53}"/>
              </a:ext>
            </a:extLst>
          </p:cNvPr>
          <p:cNvCxnSpPr/>
          <p:nvPr/>
        </p:nvCxnSpPr>
        <p:spPr>
          <a:xfrm>
            <a:off x="838200" y="3280611"/>
            <a:ext cx="2979821"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C1F06BE-9650-BFD7-D3EA-D593F57B2553}"/>
              </a:ext>
            </a:extLst>
          </p:cNvPr>
          <p:cNvCxnSpPr/>
          <p:nvPr/>
        </p:nvCxnSpPr>
        <p:spPr>
          <a:xfrm>
            <a:off x="8276122" y="3068855"/>
            <a:ext cx="297982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7871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823</TotalTime>
  <Words>411</Words>
  <Application>Microsoft Macintosh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NimbusRomNo9L</vt:lpstr>
      <vt:lpstr>Office Theme</vt:lpstr>
      <vt:lpstr>PowerPoint Presentation</vt:lpstr>
      <vt:lpstr>Motivation</vt:lpstr>
      <vt:lpstr>Objective</vt:lpstr>
      <vt:lpstr>Plan</vt:lpstr>
      <vt:lpstr>Questionnaire</vt:lpstr>
      <vt:lpstr>Questionnaire</vt:lpstr>
      <vt:lpstr>Datasets</vt:lpstr>
      <vt:lpstr>Questionnaire Results</vt:lpstr>
      <vt:lpstr>Prompt engineering</vt:lpstr>
      <vt:lpstr>Prompt engineering</vt:lpstr>
      <vt:lpstr>Prompt engineering</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Asiful Arefeen</dc:creator>
  <cp:lastModifiedBy>Asiful Arefeen</cp:lastModifiedBy>
  <cp:revision>2</cp:revision>
  <dcterms:created xsi:type="dcterms:W3CDTF">2025-01-15T05:09:33Z</dcterms:created>
  <dcterms:modified xsi:type="dcterms:W3CDTF">2025-01-15T18:52:39Z</dcterms:modified>
</cp:coreProperties>
</file>