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9"/>
  </p:notesMasterIdLst>
  <p:handoutMasterIdLst>
    <p:handoutMasterId r:id="rId20"/>
  </p:handoutMasterIdLst>
  <p:sldIdLst>
    <p:sldId id="1163" r:id="rId2"/>
    <p:sldId id="1278" r:id="rId3"/>
    <p:sldId id="1279" r:id="rId4"/>
    <p:sldId id="1280" r:id="rId5"/>
    <p:sldId id="1282" r:id="rId6"/>
    <p:sldId id="1283" r:id="rId7"/>
    <p:sldId id="1281" r:id="rId8"/>
    <p:sldId id="1284" r:id="rId9"/>
    <p:sldId id="1285" r:id="rId10"/>
    <p:sldId id="1286" r:id="rId11"/>
    <p:sldId id="1290" r:id="rId12"/>
    <p:sldId id="1287" r:id="rId13"/>
    <p:sldId id="1293" r:id="rId14"/>
    <p:sldId id="1292" r:id="rId15"/>
    <p:sldId id="1288" r:id="rId16"/>
    <p:sldId id="1291" r:id="rId17"/>
    <p:sldId id="11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1A2"/>
    <a:srgbClr val="079CFF"/>
    <a:srgbClr val="8D68FF"/>
    <a:srgbClr val="0095C2"/>
    <a:srgbClr val="EC2844"/>
    <a:srgbClr val="F79646"/>
    <a:srgbClr val="8B3549"/>
    <a:srgbClr val="A60F2D"/>
    <a:srgbClr val="03707F"/>
    <a:srgbClr val="5A0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99" autoAdjust="0"/>
    <p:restoredTop sz="95909" autoAdjust="0"/>
  </p:normalViewPr>
  <p:slideViewPr>
    <p:cSldViewPr>
      <p:cViewPr varScale="1">
        <p:scale>
          <a:sx n="125" d="100"/>
          <a:sy n="125" d="100"/>
        </p:scale>
        <p:origin x="70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DF73E2-9707-8963-F03E-C1BA51B5D8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EE1DA-45A9-095C-C1D0-CDE5693E3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94D87D-3CF5-5541-8DCB-4AD55A1E34FC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5A156-3BE5-6771-E756-DE66AFFA87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10B09-166D-1655-3D90-7B66110F502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107C0-3068-ED49-B933-C92ED3FC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682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A9CCF-CCB9-434D-962B-D7075122E566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B9CB0-8DBB-4A5D-B2E4-17BB9D895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2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9CB0-8DBB-4A5D-B2E4-17BB9D895E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9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B9CB0-8DBB-4A5D-B2E4-17BB9D895E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8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44;g1f688af0ced_0_34">
            <a:extLst>
              <a:ext uri="{FF2B5EF4-FFF2-40B4-BE49-F238E27FC236}">
                <a16:creationId xmlns:a16="http://schemas.microsoft.com/office/drawing/2014/main" id="{441A1850-1F29-F8F9-5615-5BC364EA9028}"/>
              </a:ext>
            </a:extLst>
          </p:cNvPr>
          <p:cNvSpPr txBox="1">
            <a:spLocks/>
          </p:cNvSpPr>
          <p:nvPr userDrawn="1"/>
        </p:nvSpPr>
        <p:spPr>
          <a:xfrm>
            <a:off x="0" y="6378572"/>
            <a:ext cx="12192000" cy="479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828803"/>
            <a:ext cx="10363200" cy="1470025"/>
          </a:xfr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i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516" y="4191000"/>
            <a:ext cx="11352249" cy="1905000"/>
          </a:xfrm>
        </p:spPr>
        <p:txBody>
          <a:bodyPr>
            <a:norm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Authors</a:t>
            </a:r>
          </a:p>
          <a:p>
            <a:r>
              <a:rPr lang="en-US" dirty="0"/>
              <a:t>Affiliations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3"/>
            <a:ext cx="2844800" cy="3651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A0E76CCD-2E37-464C-97F3-D65E704E281F}" type="datetime1">
              <a:rPr lang="en-US" smtClean="0"/>
              <a:pPr/>
              <a:t>7/10/25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0400" y="6400803"/>
            <a:ext cx="3860800" cy="3651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4000" y="6416678"/>
            <a:ext cx="2844800" cy="365125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E2B9B1AC-B6A7-6FAE-6D63-0D8C09C290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70"/>
          <a:stretch/>
        </p:blipFill>
        <p:spPr>
          <a:xfrm>
            <a:off x="353517" y="291059"/>
            <a:ext cx="4092454" cy="1060132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0A65C3CA-26D5-DE20-9949-0F493D4B0C3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0" t="6158" r="21136" b="16891"/>
          <a:stretch/>
        </p:blipFill>
        <p:spPr bwMode="auto">
          <a:xfrm>
            <a:off x="10972800" y="362940"/>
            <a:ext cx="732966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D0B7AA-87BA-7C79-3F66-EFFF4B90AEB7}"/>
              </a:ext>
            </a:extLst>
          </p:cNvPr>
          <p:cNvSpPr txBox="1"/>
          <p:nvPr userDrawn="1"/>
        </p:nvSpPr>
        <p:spPr>
          <a:xfrm>
            <a:off x="8610600" y="352934"/>
            <a:ext cx="2528256" cy="772006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-US" sz="2000" b="1" i="1" cap="small" baseline="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2000" b="1" i="1" cap="small" baseline="0" dirty="0"/>
              <a:t>mbedded </a:t>
            </a:r>
            <a:r>
              <a:rPr lang="en-US" sz="2000" b="1" i="1" cap="small" baseline="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2000" b="1" i="1" cap="small" baseline="0" dirty="0"/>
              <a:t>achine </a:t>
            </a:r>
          </a:p>
          <a:p>
            <a:pPr>
              <a:spcBef>
                <a:spcPts val="500"/>
              </a:spcBef>
            </a:pPr>
            <a:r>
              <a:rPr lang="en-US" sz="2000" b="1" i="1" cap="small" baseline="0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sz="2000" b="1" i="1" cap="small" baseline="0" dirty="0"/>
              <a:t>ntelligence </a:t>
            </a:r>
            <a:r>
              <a:rPr lang="en-US" sz="2000" b="1" i="1" cap="small" baseline="0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lang="en-US" sz="2000" b="1" i="1" cap="small" baseline="0" dirty="0"/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271562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4589-0C0C-4ED4-BD89-C69F4BAE30E1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0C035-D55B-4E2D-AB89-612E68EC87A6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32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44;g1f688af0ced_0_34">
            <a:extLst>
              <a:ext uri="{FF2B5EF4-FFF2-40B4-BE49-F238E27FC236}">
                <a16:creationId xmlns:a16="http://schemas.microsoft.com/office/drawing/2014/main" id="{EEA1ACE2-CCF0-DE52-662C-48F0C2434410}"/>
              </a:ext>
            </a:extLst>
          </p:cNvPr>
          <p:cNvSpPr txBox="1">
            <a:spLocks/>
          </p:cNvSpPr>
          <p:nvPr userDrawn="1"/>
        </p:nvSpPr>
        <p:spPr>
          <a:xfrm>
            <a:off x="228600" y="41278"/>
            <a:ext cx="11582400" cy="941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3200"/>
              <a:buFont typeface="Arial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B2C0-5ED3-478B-8D46-2A2B06C4DD17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9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14BAF-3FA4-48E3-AD14-D051253FE824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3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B7ADC-F4D5-47AC-A73A-A98570A8C4B0}" type="datetime1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5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3E225-29D3-42EC-8E8A-F199605A2C2A}" type="datetime1">
              <a:rPr lang="en-US" smtClean="0"/>
              <a:t>7/10/25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8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D04C0-76D4-45A8-854F-2D93A077BDB9}" type="datetime1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9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486B3-440D-4AA6-94E9-A4061E7370DF}" type="datetime1">
              <a:rPr lang="en-US" smtClean="0"/>
              <a:t>7/10/25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2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D658-3A6C-4BF7-8923-4859BA852273}" type="datetime1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B38A-BC6C-43DB-A15A-DE94AE0AAE20}" type="datetime1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62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41278"/>
            <a:ext cx="11582400" cy="927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3"/>
            <a:ext cx="109728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0BA47-69B8-44FD-8EB4-204BEC5E3CBF}" type="datetime1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arefeen@asu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2007-200B-2BD2-9EB0-5EE2A6A35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285" y="1447800"/>
            <a:ext cx="11277600" cy="2464461"/>
          </a:xfrm>
        </p:spPr>
        <p:txBody>
          <a:bodyPr>
            <a:normAutofit/>
          </a:bodyPr>
          <a:lstStyle/>
          <a:p>
            <a:r>
              <a:rPr lang="en-US" sz="2800" dirty="0"/>
              <a:t>LEAD: Localized Explanations with Adversarial Decision Boundary Characterization for Interpretable Disease Prediction</a:t>
            </a:r>
            <a:endParaRPr lang="en-US" sz="2800" i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4870A-6E84-74F0-C9B3-359F697B9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0650" y="4207471"/>
            <a:ext cx="9486900" cy="2133333"/>
          </a:xfrm>
        </p:spPr>
        <p:txBody>
          <a:bodyPr>
            <a:noAutofit/>
          </a:bodyPr>
          <a:lstStyle/>
          <a:p>
            <a:pPr algn="ctr"/>
            <a:r>
              <a:rPr lang="en-US" sz="2200" b="1" u="sng" dirty="0">
                <a:solidFill>
                  <a:srgbClr val="0070C0"/>
                </a:solidFill>
              </a:rPr>
              <a:t>Asiful Arefeen</a:t>
            </a:r>
            <a:r>
              <a:rPr lang="en-US" sz="2200" b="1" dirty="0">
                <a:solidFill>
                  <a:srgbClr val="0070C0"/>
                </a:solidFill>
              </a:rPr>
              <a:t>, Hassan Ghasemzadeh </a:t>
            </a:r>
          </a:p>
          <a:p>
            <a:pPr algn="ctr"/>
            <a:r>
              <a:rPr lang="en-US" sz="2000" dirty="0"/>
              <a:t>Embedded Machine Intelligence Lab</a:t>
            </a:r>
          </a:p>
          <a:p>
            <a:pPr algn="ctr"/>
            <a:r>
              <a:rPr lang="en-US" sz="2000" dirty="0"/>
              <a:t>College of Health Solutions</a:t>
            </a:r>
          </a:p>
          <a:p>
            <a:pPr algn="ctr"/>
            <a:r>
              <a:rPr lang="en-US" sz="2000" dirty="0"/>
              <a:t>Arizona State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C231C-77BE-92CE-D4D5-B84E19B523A5}"/>
              </a:ext>
            </a:extLst>
          </p:cNvPr>
          <p:cNvSpPr txBox="1"/>
          <p:nvPr/>
        </p:nvSpPr>
        <p:spPr>
          <a:xfrm>
            <a:off x="320785" y="6328237"/>
            <a:ext cx="1891381" cy="30777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algn="ctr"/>
            <a:r>
              <a:rPr lang="en-US" sz="1400" b="1" i="1" dirty="0" err="1"/>
              <a:t>ghasemzadeh.com</a:t>
            </a:r>
            <a:endParaRPr lang="en-US" sz="1400" b="1" i="1" dirty="0"/>
          </a:p>
        </p:txBody>
      </p:sp>
      <p:pic>
        <p:nvPicPr>
          <p:cNvPr id="1028" name="Picture 4" descr="The School of Computing and Augmented Intelligence at Arizona State  University is hiring for 13 open tenure and tenure-track faculty positions  - CRA">
            <a:extLst>
              <a:ext uri="{FF2B5EF4-FFF2-40B4-BE49-F238E27FC236}">
                <a16:creationId xmlns:a16="http://schemas.microsoft.com/office/drawing/2014/main" id="{B786F933-5D5D-1B3C-B989-F10EC88BD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8" y="160410"/>
            <a:ext cx="4038600" cy="11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F8C207-EBDF-B132-BC73-F69070FD4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93" y="4579064"/>
            <a:ext cx="1767966" cy="1761740"/>
          </a:xfrm>
          <a:prstGeom prst="rect">
            <a:avLst/>
          </a:prstGeom>
        </p:spPr>
      </p:pic>
      <p:pic>
        <p:nvPicPr>
          <p:cNvPr id="1026" name="Picture 2" descr="EMBC 2025 – 47th Annual International Conference of the IEEE Engineering in  Medicine and Biology Society (EMBC)">
            <a:extLst>
              <a:ext uri="{FF2B5EF4-FFF2-40B4-BE49-F238E27FC236}">
                <a16:creationId xmlns:a16="http://schemas.microsoft.com/office/drawing/2014/main" id="{3FA517DC-B46E-B9FE-9984-0E47C7A3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5202027"/>
            <a:ext cx="1669827" cy="103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96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54BB-85BF-83F9-3D92-12791CF6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9FE15-EA6C-8521-478F-D87622F6C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Evaluating metrics</a:t>
                </a:r>
              </a:p>
              <a:p>
                <a:pPr marL="457200" indent="-457200">
                  <a:buAutoNum type="arabicPeriod"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Fidelity </a:t>
                </a:r>
                <a:r>
                  <a:rPr lang="en-US" sz="2400" dirty="0"/>
                  <a:t>measures how accurately an explanation method reflects the model’s decision-making process. Fidelity of an explanation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measured by taking the Pearson correlation with a gold standard explanation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𝑔𝑜𝑙𝑑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  <a:p>
                <a:pPr marL="457200" indent="-457200">
                  <a:buAutoNum type="arabicPeriod"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457200" indent="-457200">
                  <a:buAutoNum type="arabicPeriod"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Consistency</a:t>
                </a:r>
                <a:r>
                  <a:rPr lang="en-US" sz="2400" dirty="0"/>
                  <a:t> measures the stability of explanations across similar samples. When </a:t>
                </a:r>
                <a:r>
                  <a:rPr lang="en-US" sz="2400" b="1" dirty="0"/>
                  <a:t>n(</a:t>
                </a:r>
                <a:r>
                  <a:rPr lang="en-US" sz="2400" b="1" dirty="0" err="1"/>
                  <a:t>i</a:t>
                </a:r>
                <a:r>
                  <a:rPr lang="en-US" sz="2400" b="1" dirty="0"/>
                  <a:t>)</a:t>
                </a:r>
                <a:r>
                  <a:rPr lang="en-US" sz="2400" dirty="0"/>
                  <a:t> is the set of similar instances, consistency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9FE15-EA6C-8521-478F-D87622F6C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504" r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8A70C-E1B1-D259-8A9A-AD53CC65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6290150F-200F-E053-1D1B-63208ED5E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950" y="3129264"/>
            <a:ext cx="3086100" cy="106479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3F4984-A9E9-806F-10FD-C61803152E28}"/>
              </a:ext>
            </a:extLst>
          </p:cNvPr>
          <p:cNvCxnSpPr>
            <a:cxnSpLocks/>
          </p:cNvCxnSpPr>
          <p:nvPr/>
        </p:nvCxnSpPr>
        <p:spPr>
          <a:xfrm flipV="1">
            <a:off x="7162800" y="3829146"/>
            <a:ext cx="0" cy="289716"/>
          </a:xfrm>
          <a:prstGeom prst="straightConnector1">
            <a:avLst/>
          </a:prstGeom>
          <a:ln w="28575">
            <a:solidFill>
              <a:srgbClr val="0091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DA8690-9035-8444-0B33-A1581174E400}"/>
              </a:ext>
            </a:extLst>
          </p:cNvPr>
          <p:cNvCxnSpPr/>
          <p:nvPr/>
        </p:nvCxnSpPr>
        <p:spPr>
          <a:xfrm>
            <a:off x="7162800" y="4122037"/>
            <a:ext cx="838200" cy="0"/>
          </a:xfrm>
          <a:prstGeom prst="line">
            <a:avLst/>
          </a:prstGeom>
          <a:ln w="28575">
            <a:solidFill>
              <a:srgbClr val="0091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160D13-335C-D32E-5F8A-B97693B3C21D}"/>
              </a:ext>
            </a:extLst>
          </p:cNvPr>
          <p:cNvSpPr txBox="1"/>
          <p:nvPr/>
        </p:nvSpPr>
        <p:spPr>
          <a:xfrm>
            <a:off x="8001000" y="3959423"/>
            <a:ext cx="2412840" cy="30777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1400" i="1" dirty="0"/>
              <a:t>Random forest explanations</a:t>
            </a:r>
          </a:p>
        </p:txBody>
      </p:sp>
      <p:pic>
        <p:nvPicPr>
          <p:cNvPr id="15" name="Picture 14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73C8944B-E543-B9E5-6D6E-50610E96F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2" y="5435111"/>
            <a:ext cx="3174995" cy="921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1DCFFD-1D89-FC32-E5BB-57BAEA8D84FD}"/>
              </a:ext>
            </a:extLst>
          </p:cNvPr>
          <p:cNvSpPr txBox="1"/>
          <p:nvPr/>
        </p:nvSpPr>
        <p:spPr>
          <a:xfrm>
            <a:off x="1363168" y="6477683"/>
            <a:ext cx="9679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What is XAI | Motivations | Our proposal |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latin typeface="Comic Sans MS" panose="030F0902030302020204" pitchFamily="66" charset="0"/>
              </a:rPr>
              <a:t>Experiment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| Results |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91809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02164-F2E8-025D-B0E8-70982B91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A8912-8905-782E-F2C4-01CD9987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Evaluating metrics</a:t>
            </a:r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solidFill>
                  <a:srgbClr val="0070C0"/>
                </a:solidFill>
              </a:rPr>
              <a:t>Sparsity</a:t>
            </a:r>
            <a:r>
              <a:rPr lang="en-US" sz="2400" dirty="0"/>
              <a:t> determines how many features are zero (or nearly zero) in the explanation vector. A sparse explanation is often desirable as it means only a few features are considered important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b="1" dirty="0">
                <a:solidFill>
                  <a:srgbClr val="0070C0"/>
                </a:solidFill>
              </a:rPr>
              <a:t>Robustness</a:t>
            </a:r>
            <a:r>
              <a:rPr lang="en-US" sz="2400" dirty="0"/>
              <a:t> refers to the stability of explanations when small, intentional and controlled perturbations are applied to the input data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76CB-CA99-6F68-79B6-A8AAF2A4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1E07F-CA46-F998-0375-9D77761E8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2819400"/>
            <a:ext cx="2143125" cy="1011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9A3A18-E4C4-B947-5D76-9FD2FE72B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688" y="5008542"/>
            <a:ext cx="2536623" cy="942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FCBE02-0F9F-855D-0D73-0AACA1463268}"/>
              </a:ext>
            </a:extLst>
          </p:cNvPr>
          <p:cNvSpPr txBox="1"/>
          <p:nvPr/>
        </p:nvSpPr>
        <p:spPr>
          <a:xfrm>
            <a:off x="1363168" y="6477683"/>
            <a:ext cx="9679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What is XAI | Motivations | Our proposal | </a:t>
            </a:r>
            <a:r>
              <a:rPr lang="en-US" sz="1400" dirty="0">
                <a:latin typeface="Comic Sans MS" panose="030F0902030302020204" pitchFamily="66" charset="0"/>
              </a:rPr>
              <a:t>Experiment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 | Results |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514483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B79B-344E-16D2-A788-55419D9F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6" name="Content Placeholder 5" descr="A screenshot of a table&#10;&#10;AI-generated content may be incorrect.">
            <a:extLst>
              <a:ext uri="{FF2B5EF4-FFF2-40B4-BE49-F238E27FC236}">
                <a16:creationId xmlns:a16="http://schemas.microsoft.com/office/drawing/2014/main" id="{A3303489-A233-C4E5-6ADD-DB31C9E1B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995" y="1066800"/>
            <a:ext cx="8192009" cy="54933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78D92-727F-1CF6-B541-8317F5579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A table of data with numbers and text&#10;&#10;AI-generated content may be incorrect.">
            <a:extLst>
              <a:ext uri="{FF2B5EF4-FFF2-40B4-BE49-F238E27FC236}">
                <a16:creationId xmlns:a16="http://schemas.microsoft.com/office/drawing/2014/main" id="{7DC26E65-B1CB-7ADB-5A53-9CC0961FB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064" y="1066800"/>
            <a:ext cx="8098936" cy="56134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A68706-C7B9-361F-6475-3803786757AC}"/>
              </a:ext>
            </a:extLst>
          </p:cNvPr>
          <p:cNvSpPr txBox="1"/>
          <p:nvPr/>
        </p:nvSpPr>
        <p:spPr>
          <a:xfrm>
            <a:off x="1363168" y="6477683"/>
            <a:ext cx="9679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What is XAI | Motivations | Our proposal | Experiment | </a:t>
            </a:r>
            <a:r>
              <a:rPr lang="en-US" sz="1400" dirty="0">
                <a:latin typeface="Comic Sans MS" panose="030F0902030302020204" pitchFamily="66" charset="0"/>
              </a:rPr>
              <a:t>Results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|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662245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0A58B-F12C-2061-95DA-F64FABC3D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52281-9B82-8AA5-9A0E-CDAE464C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ADDDC-C884-69A5-EE16-312A5522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Sample 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8F85-1E47-776C-8DC7-8F0D1B69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B831605-0CEF-C79F-21E1-D63B24B4C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39" y="1905000"/>
            <a:ext cx="4503935" cy="357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259FCE5-AE06-ACCC-D557-B76AEA10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05000"/>
            <a:ext cx="4503935" cy="357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E0383-E62E-A10E-CD74-71883AAE2B91}"/>
              </a:ext>
            </a:extLst>
          </p:cNvPr>
          <p:cNvSpPr txBox="1"/>
          <p:nvPr/>
        </p:nvSpPr>
        <p:spPr>
          <a:xfrm>
            <a:off x="2808652" y="5573618"/>
            <a:ext cx="740908" cy="33855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1600" b="1" i="1" dirty="0"/>
              <a:t>LEAD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8458F-109B-B36E-CB2D-1867A5A3E496}"/>
              </a:ext>
            </a:extLst>
          </p:cNvPr>
          <p:cNvSpPr txBox="1"/>
          <p:nvPr/>
        </p:nvSpPr>
        <p:spPr>
          <a:xfrm>
            <a:off x="8271988" y="5573618"/>
            <a:ext cx="752129" cy="33855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1600" b="1" i="1" dirty="0"/>
              <a:t>SHAP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344E7-22B4-FFEC-5BB7-D82966D00D9D}"/>
              </a:ext>
            </a:extLst>
          </p:cNvPr>
          <p:cNvSpPr txBox="1"/>
          <p:nvPr/>
        </p:nvSpPr>
        <p:spPr>
          <a:xfrm>
            <a:off x="1363168" y="6477683"/>
            <a:ext cx="9679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What is XAI | Motivations | Our proposal | Experiment |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latin typeface="Comic Sans MS" panose="030F0902030302020204" pitchFamily="66" charset="0"/>
              </a:rPr>
              <a:t>Results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|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34060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7B99-7FD7-72D1-DA13-7D9AC8814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66D06-6D8C-5AB9-3577-9186EA5E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82A89D9-E794-A234-E2EA-C3FEF35B1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77269"/>
            <a:ext cx="4503935" cy="357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21A11-6F97-4964-CBF4-2233B9AD9F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709"/>
          <a:stretch>
            <a:fillRect/>
          </a:stretch>
        </p:blipFill>
        <p:spPr>
          <a:xfrm>
            <a:off x="9525000" y="2743200"/>
            <a:ext cx="2240276" cy="259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E4D4FD-A43A-E787-867E-4056B674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5914" b="64216"/>
          <a:stretch>
            <a:fillRect/>
          </a:stretch>
        </p:blipFill>
        <p:spPr>
          <a:xfrm>
            <a:off x="9631676" y="1527180"/>
            <a:ext cx="2133600" cy="92709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BE8556-F90E-E13D-4FFD-A9D0FC339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3"/>
            <a:ext cx="10972800" cy="5059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Sample explanation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AC16B1-5F00-B1FE-D98B-CE3A778884C0}"/>
              </a:ext>
            </a:extLst>
          </p:cNvPr>
          <p:cNvSpPr txBox="1"/>
          <p:nvPr/>
        </p:nvSpPr>
        <p:spPr>
          <a:xfrm>
            <a:off x="2338713" y="5545887"/>
            <a:ext cx="740908" cy="33855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1600" b="1" i="1" dirty="0"/>
              <a:t>LEAD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4029A-B311-DF51-876D-A693E7722077}"/>
              </a:ext>
            </a:extLst>
          </p:cNvPr>
          <p:cNvSpPr txBox="1"/>
          <p:nvPr/>
        </p:nvSpPr>
        <p:spPr>
          <a:xfrm>
            <a:off x="9093200" y="5545887"/>
            <a:ext cx="675185" cy="33855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1600" b="1" i="1" dirty="0"/>
              <a:t>LIME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59A901-6C16-49CE-F9EC-C83DE4B7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38" r="40774"/>
          <a:stretch>
            <a:fillRect/>
          </a:stretch>
        </p:blipFill>
        <p:spPr>
          <a:xfrm>
            <a:off x="6446523" y="2839994"/>
            <a:ext cx="2895601" cy="2590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1C075C-1040-5F41-E00C-475C53C71F78}"/>
              </a:ext>
            </a:extLst>
          </p:cNvPr>
          <p:cNvSpPr txBox="1"/>
          <p:nvPr/>
        </p:nvSpPr>
        <p:spPr>
          <a:xfrm>
            <a:off x="1363168" y="6477683"/>
            <a:ext cx="9679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What is XAI | Motivations | Our proposal | Experiment | </a:t>
            </a:r>
            <a:r>
              <a:rPr lang="en-US" sz="1400" dirty="0">
                <a:latin typeface="Comic Sans MS" panose="030F0902030302020204" pitchFamily="66" charset="0"/>
              </a:rPr>
              <a:t>Results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|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97036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A650-ABC2-2CC2-20FF-1522C83C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</a:t>
            </a:r>
          </a:p>
        </p:txBody>
      </p:sp>
      <p:pic>
        <p:nvPicPr>
          <p:cNvPr id="23" name="Content Placeholder 22" descr="A graph with a line and a graph&#10;&#10;AI-generated content may be incorrect.">
            <a:extLst>
              <a:ext uri="{FF2B5EF4-FFF2-40B4-BE49-F238E27FC236}">
                <a16:creationId xmlns:a16="http://schemas.microsoft.com/office/drawing/2014/main" id="{1B01236B-F697-97D7-C334-05EF08305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1" y="2820847"/>
            <a:ext cx="4024992" cy="27956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A5503-F462-8F39-0305-9FE22A99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403A09D3-827B-87A3-535E-D11D7C5A83A0}"/>
              </a:ext>
            </a:extLst>
          </p:cNvPr>
          <p:cNvSpPr/>
          <p:nvPr/>
        </p:nvSpPr>
        <p:spPr>
          <a:xfrm>
            <a:off x="8308286" y="2125777"/>
            <a:ext cx="2144486" cy="4419600"/>
          </a:xfrm>
          <a:prstGeom prst="arc">
            <a:avLst>
              <a:gd name="adj1" fmla="val 16375691"/>
              <a:gd name="adj2" fmla="val 3926883"/>
            </a:avLst>
          </a:prstGeom>
          <a:ln w="381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8C443D9A-AFE6-57A8-9AB1-92BE3E935D72}"/>
              </a:ext>
            </a:extLst>
          </p:cNvPr>
          <p:cNvSpPr/>
          <p:nvPr/>
        </p:nvSpPr>
        <p:spPr>
          <a:xfrm>
            <a:off x="11384280" y="2195318"/>
            <a:ext cx="274320" cy="2746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A85C8-4749-78C2-83D8-187A7C8707A6}"/>
              </a:ext>
            </a:extLst>
          </p:cNvPr>
          <p:cNvSpPr/>
          <p:nvPr/>
        </p:nvSpPr>
        <p:spPr>
          <a:xfrm>
            <a:off x="9652669" y="2125777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6537A5-BACE-E2F7-46FF-0C21DAB60743}"/>
              </a:ext>
            </a:extLst>
          </p:cNvPr>
          <p:cNvSpPr/>
          <p:nvPr/>
        </p:nvSpPr>
        <p:spPr>
          <a:xfrm>
            <a:off x="10103009" y="2811333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C06EDF-1BB3-0149-AA8E-DEEB72DA4163}"/>
              </a:ext>
            </a:extLst>
          </p:cNvPr>
          <p:cNvSpPr/>
          <p:nvPr/>
        </p:nvSpPr>
        <p:spPr>
          <a:xfrm>
            <a:off x="10207840" y="3206472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BCFC74-3EF8-EEB9-617F-7FCD603352A6}"/>
              </a:ext>
            </a:extLst>
          </p:cNvPr>
          <p:cNvSpPr/>
          <p:nvPr/>
        </p:nvSpPr>
        <p:spPr>
          <a:xfrm>
            <a:off x="10298952" y="3612498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DAE9B-A6D4-16AA-FDD2-EBA460DF344B}"/>
              </a:ext>
            </a:extLst>
          </p:cNvPr>
          <p:cNvSpPr/>
          <p:nvPr/>
        </p:nvSpPr>
        <p:spPr>
          <a:xfrm>
            <a:off x="10344583" y="3985120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F470DD-037D-CA00-21C4-9ACA09E4FF16}"/>
              </a:ext>
            </a:extLst>
          </p:cNvPr>
          <p:cNvSpPr/>
          <p:nvPr/>
        </p:nvSpPr>
        <p:spPr>
          <a:xfrm>
            <a:off x="10349546" y="4424549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4F292-FA9D-F9DC-4A42-4D02B7236E8F}"/>
              </a:ext>
            </a:extLst>
          </p:cNvPr>
          <p:cNvSpPr/>
          <p:nvPr/>
        </p:nvSpPr>
        <p:spPr>
          <a:xfrm>
            <a:off x="10305812" y="4788699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9C181-592C-9C50-B7CF-70E4ED11EA6F}"/>
              </a:ext>
            </a:extLst>
          </p:cNvPr>
          <p:cNvSpPr/>
          <p:nvPr/>
        </p:nvSpPr>
        <p:spPr>
          <a:xfrm>
            <a:off x="10247023" y="5214829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8A1AA7-DD37-D5C9-2AED-D86AD1F7633D}"/>
              </a:ext>
            </a:extLst>
          </p:cNvPr>
          <p:cNvSpPr/>
          <p:nvPr/>
        </p:nvSpPr>
        <p:spPr>
          <a:xfrm>
            <a:off x="10127167" y="5584943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055BA1-433A-B1C9-A8BA-8EB722FD7099}"/>
              </a:ext>
            </a:extLst>
          </p:cNvPr>
          <p:cNvSpPr/>
          <p:nvPr/>
        </p:nvSpPr>
        <p:spPr>
          <a:xfrm>
            <a:off x="9903188" y="2462990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416BFF-E31F-A966-56D7-06A2AF32040F}"/>
              </a:ext>
            </a:extLst>
          </p:cNvPr>
          <p:cNvSpPr/>
          <p:nvPr/>
        </p:nvSpPr>
        <p:spPr>
          <a:xfrm rot="20341067">
            <a:off x="9658259" y="1935101"/>
            <a:ext cx="881743" cy="23606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3CB8F8-A4C7-AE93-EA98-9CF4AF4907CC}"/>
              </a:ext>
            </a:extLst>
          </p:cNvPr>
          <p:cNvCxnSpPr/>
          <p:nvPr/>
        </p:nvCxnSpPr>
        <p:spPr>
          <a:xfrm flipH="1" flipV="1">
            <a:off x="10045897" y="1981200"/>
            <a:ext cx="1211035" cy="424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CD6B2D-2277-2DD0-8F3F-4A3276C71BC8}"/>
              </a:ext>
            </a:extLst>
          </p:cNvPr>
          <p:cNvCxnSpPr>
            <a:cxnSpLocks/>
          </p:cNvCxnSpPr>
          <p:nvPr/>
        </p:nvCxnSpPr>
        <p:spPr>
          <a:xfrm flipH="1">
            <a:off x="10720814" y="2558144"/>
            <a:ext cx="688518" cy="159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0A7254-4442-C7BB-EDE4-F81B6448DBC1}"/>
              </a:ext>
            </a:extLst>
          </p:cNvPr>
          <p:cNvSpPr txBox="1"/>
          <p:nvPr/>
        </p:nvSpPr>
        <p:spPr>
          <a:xfrm>
            <a:off x="10664948" y="1718652"/>
            <a:ext cx="143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sample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5A59F5-5FC9-05E6-C8D4-015F3092DE92}"/>
              </a:ext>
            </a:extLst>
          </p:cNvPr>
          <p:cNvSpPr txBox="1"/>
          <p:nvPr/>
        </p:nvSpPr>
        <p:spPr>
          <a:xfrm>
            <a:off x="8722218" y="3492338"/>
            <a:ext cx="1211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k</a:t>
            </a:r>
            <a:r>
              <a:rPr lang="en-US" sz="1600" b="1" dirty="0"/>
              <a:t> Nearest </a:t>
            </a:r>
          </a:p>
          <a:p>
            <a:pPr algn="ctr"/>
            <a:r>
              <a:rPr lang="en-US" sz="1600" b="1" dirty="0"/>
              <a:t>critical samples</a:t>
            </a:r>
          </a:p>
        </p:txBody>
      </p:sp>
      <p:pic>
        <p:nvPicPr>
          <p:cNvPr id="25" name="Picture 24" descr="A graph with orange and black lines&#10;&#10;AI-generated content may be incorrect.">
            <a:extLst>
              <a:ext uri="{FF2B5EF4-FFF2-40B4-BE49-F238E27FC236}">
                <a16:creationId xmlns:a16="http://schemas.microsoft.com/office/drawing/2014/main" id="{02FDB55A-3677-A4FC-DF94-4099066DD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139" y="2820846"/>
            <a:ext cx="4094272" cy="27956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08F13E-5073-DD10-0AD3-0B0AE15713F5}"/>
                  </a:ext>
                </a:extLst>
              </p:cNvPr>
              <p:cNvSpPr txBox="1"/>
              <p:nvPr/>
            </p:nvSpPr>
            <p:spPr>
              <a:xfrm>
                <a:off x="304800" y="1095824"/>
                <a:ext cx="9082551" cy="830997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spAutoFit/>
              </a:bodyPr>
              <a:lstStyle/>
              <a:p>
                <a:r>
                  <a:rPr lang="en-US" sz="2400" dirty="0"/>
                  <a:t>Change in consistency, fidelity and relative runtime as we change</a:t>
                </a:r>
              </a:p>
              <a:p>
                <a:r>
                  <a:rPr lang="en-US" sz="2400" dirty="0"/>
                  <a:t>number of critical sample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08F13E-5073-DD10-0AD3-0B0AE1571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95824"/>
                <a:ext cx="9082551" cy="830997"/>
              </a:xfrm>
              <a:prstGeom prst="rect">
                <a:avLst/>
              </a:prstGeom>
              <a:blipFill>
                <a:blip r:embed="rId4"/>
                <a:stretch>
                  <a:fillRect l="-1117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807D71-C532-D2E3-83FE-9E70A0529FC3}"/>
              </a:ext>
            </a:extLst>
          </p:cNvPr>
          <p:cNvSpPr txBox="1"/>
          <p:nvPr/>
        </p:nvSpPr>
        <p:spPr>
          <a:xfrm>
            <a:off x="1363168" y="6477683"/>
            <a:ext cx="9679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What is XAI | Motivations | Our proposal | Experiment |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latin typeface="Comic Sans MS" panose="030F0902030302020204" pitchFamily="66" charset="0"/>
              </a:rPr>
              <a:t>Results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|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02349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564E-802F-1F52-D09D-0CAEF399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CD619-5C16-AB4A-156A-106E72ED1E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Computation overhead </a:t>
                </a:r>
                <a:r>
                  <a:rPr lang="en-US" sz="2400" dirty="0"/>
                  <a:t>Repeatedly perturbing features and evaluating the changes in model confidence increases computation over-head, especially for large datasets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Number of neighbors </a:t>
                </a:r>
                <a:r>
                  <a:rPr lang="en-US" sz="2400" dirty="0"/>
                  <a:t>Low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may lead to high variance. Conversely, setting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too high means distant or less relevant samples may dominate the perturbation effects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Lack of human validation </a:t>
                </a:r>
                <a:r>
                  <a:rPr lang="en-US" sz="2400" dirty="0"/>
                  <a:t>The explanations have not been testified with human subjects as it requires substantial infrastructure development, expertise in human-computer interaction and a rigorous user-study</a:t>
                </a:r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DCD619-5C16-AB4A-156A-106E72ED1E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5" t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D0D7C-753F-2F73-7417-F5AC34CA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986E0-A0AD-34A6-C86B-D4D4711FC6BD}"/>
              </a:ext>
            </a:extLst>
          </p:cNvPr>
          <p:cNvSpPr txBox="1"/>
          <p:nvPr/>
        </p:nvSpPr>
        <p:spPr>
          <a:xfrm>
            <a:off x="1363168" y="6477683"/>
            <a:ext cx="9679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What is XAI | Motivations | Our proposal | Experiment | Results |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400" b="1" dirty="0">
                <a:latin typeface="Comic Sans MS" panose="030F0902030302020204" pitchFamily="66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693471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0" y="1421308"/>
            <a:ext cx="3657600" cy="1164444"/>
          </a:xfrm>
        </p:spPr>
        <p:txBody>
          <a:bodyPr>
            <a:noAutofit/>
          </a:bodyPr>
          <a:lstStyle/>
          <a:p>
            <a:r>
              <a:rPr lang="en-US" sz="4400" dirty="0"/>
              <a:t>Thank You!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24000" y="6248400"/>
            <a:ext cx="9144000" cy="61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4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88D5A6-D041-E0F4-4B56-28D0E706B55C}"/>
              </a:ext>
            </a:extLst>
          </p:cNvPr>
          <p:cNvSpPr txBox="1">
            <a:spLocks/>
          </p:cNvSpPr>
          <p:nvPr/>
        </p:nvSpPr>
        <p:spPr>
          <a:xfrm>
            <a:off x="3228886" y="4496657"/>
            <a:ext cx="5172517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hlinkClick r:id="rId3"/>
              </a:rPr>
              <a:t>aarefeen@asu.edu</a:t>
            </a:r>
            <a:endParaRPr lang="en-US" sz="2400" dirty="0"/>
          </a:p>
        </p:txBody>
      </p:sp>
      <p:pic>
        <p:nvPicPr>
          <p:cNvPr id="4" name="Picture 4" descr="The School of Computing and Augmented Intelligence at Arizona State  University is hiring for 13 open tenure and tenure-track faculty positions  - CRA">
            <a:extLst>
              <a:ext uri="{FF2B5EF4-FFF2-40B4-BE49-F238E27FC236}">
                <a16:creationId xmlns:a16="http://schemas.microsoft.com/office/drawing/2014/main" id="{F70E625E-2108-A3DB-E16E-30A1C9D57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0660"/>
            <a:ext cx="3924846" cy="108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449791-8697-6E7D-BBC8-2EE113AA1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607" y="2719917"/>
            <a:ext cx="2124301" cy="21168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C417D0-EB0C-1768-C889-2454A918097C}"/>
              </a:ext>
            </a:extLst>
          </p:cNvPr>
          <p:cNvSpPr txBox="1"/>
          <p:nvPr/>
        </p:nvSpPr>
        <p:spPr>
          <a:xfrm>
            <a:off x="5709557" y="4814966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rgbClr val="0070C0"/>
                </a:solidFill>
              </a:rPr>
              <a:t>ghasemzadeh.com</a:t>
            </a:r>
            <a:endParaRPr lang="en-US" sz="18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E47DDD-6695-74DA-C5D8-B9A1BE833A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5200" y="2719917"/>
            <a:ext cx="2124301" cy="21243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27E59B-7D8E-47A2-21A8-2B4368B19A36}"/>
              </a:ext>
            </a:extLst>
          </p:cNvPr>
          <p:cNvSpPr txBox="1"/>
          <p:nvPr/>
        </p:nvSpPr>
        <p:spPr>
          <a:xfrm>
            <a:off x="3477986" y="4814966"/>
            <a:ext cx="220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 err="1">
                <a:solidFill>
                  <a:srgbClr val="0070C0"/>
                </a:solidFill>
              </a:rPr>
              <a:t>asiful-arefeen.com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6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5080-E1F6-706A-3CE4-D5F7E1BCA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Explainable AI (XAI)?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63A4-8CE3-DE83-21ED-A28A0A21C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Explainable AI</a:t>
            </a:r>
            <a:r>
              <a:rPr lang="en-US" dirty="0"/>
              <a:t> is a method of explaining the decision-making process of machine learning models</a:t>
            </a:r>
          </a:p>
          <a:p>
            <a:endParaRPr lang="en-US" dirty="0"/>
          </a:p>
          <a:p>
            <a:r>
              <a:rPr lang="en-US" dirty="0"/>
              <a:t>It answers what makes the model believe in a certain way and come to a classification/regression result</a:t>
            </a:r>
          </a:p>
          <a:p>
            <a:endParaRPr lang="en-US" dirty="0"/>
          </a:p>
          <a:p>
            <a:r>
              <a:rPr lang="en-US" dirty="0"/>
              <a:t>Instills trust and transparency in AI models. We get to know if a model is thinking the way it should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A11B3-1C51-4597-295C-9F1B4E08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3714C-1CC6-7A60-61D6-E7920DE05E44}"/>
              </a:ext>
            </a:extLst>
          </p:cNvPr>
          <p:cNvSpPr txBox="1"/>
          <p:nvPr/>
        </p:nvSpPr>
        <p:spPr>
          <a:xfrm>
            <a:off x="1363168" y="6477683"/>
            <a:ext cx="9679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What is XAI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| Motivations | Our proposal | Experiment | Results |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66973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B7E-2F8B-BF44-5599-D818312B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Explanations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625C-4021-770E-857C-39A941319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Outcome of a popular XAI model, </a:t>
            </a:r>
            <a:r>
              <a:rPr lang="en-US" sz="2400" b="1" dirty="0"/>
              <a:t>SHAP</a:t>
            </a:r>
            <a:r>
              <a:rPr lang="en-US" sz="2400" dirty="0"/>
              <a:t>, on COVID mortality prediction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33D8-9AB9-02BA-5707-65922857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Content Placeholder 5" descr="A graph of a graph&#10;&#10;AI-generated content may be incorrect.">
            <a:extLst>
              <a:ext uri="{FF2B5EF4-FFF2-40B4-BE49-F238E27FC236}">
                <a16:creationId xmlns:a16="http://schemas.microsoft.com/office/drawing/2014/main" id="{01D2C445-3ACC-5775-17B3-A9A4ACD8A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20" y="1602100"/>
            <a:ext cx="6681957" cy="4724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294FB8-1987-CC5E-1596-D8FD64647A8F}"/>
              </a:ext>
            </a:extLst>
          </p:cNvPr>
          <p:cNvSpPr txBox="1"/>
          <p:nvPr/>
        </p:nvSpPr>
        <p:spPr>
          <a:xfrm>
            <a:off x="2000166" y="6248400"/>
            <a:ext cx="8191666" cy="246221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Bertsimas, Dimitris et al. “From predictions to prescriptions: A data-driven response to COVID-19.” </a:t>
            </a:r>
            <a:r>
              <a:rPr lang="en-US" sz="1000" b="0" i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Health Care Management Science</a:t>
            </a:r>
            <a:r>
              <a:rPr lang="en-US" sz="1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24 (2020): 253 - 272.</a:t>
            </a:r>
            <a:endParaRPr lang="en-US" sz="1000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1962C-3F45-EAB2-E589-9879A43B2DED}"/>
              </a:ext>
            </a:extLst>
          </p:cNvPr>
          <p:cNvSpPr txBox="1"/>
          <p:nvPr/>
        </p:nvSpPr>
        <p:spPr>
          <a:xfrm>
            <a:off x="1363168" y="6477683"/>
            <a:ext cx="9679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Comic Sans MS" panose="030F0902030302020204" pitchFamily="66" charset="0"/>
              </a:rPr>
              <a:t>What is XAI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| Motivations | Our proposal | Experiment | Results |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4642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2FE4-2DEF-710F-EB04-33097C3A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Motivations/problem with existing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D40F-AB78-4DBA-A619-15ADFBBF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LIME uses global model to label ‘local’ perturbed samples and train a simpler surrogate model</a:t>
            </a:r>
          </a:p>
          <a:p>
            <a:r>
              <a:rPr lang="en-US" sz="2800" dirty="0"/>
              <a:t>Surrogate model might be overly simplistic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0D4DE-F4F0-6271-D5A0-FB027F59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F4076-C64B-560E-D6E3-E93288F0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83" y="3150353"/>
            <a:ext cx="2857563" cy="3255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978ACC-FCE3-5EEC-5133-82C916759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807" y="2971800"/>
            <a:ext cx="2993918" cy="3474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DC117D-BA61-AEA9-9A2E-09E846F7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002" y="2967870"/>
            <a:ext cx="2993918" cy="347469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2A2365C-C1A6-8381-D7F6-38C50798D53B}"/>
              </a:ext>
            </a:extLst>
          </p:cNvPr>
          <p:cNvSpPr/>
          <p:nvPr/>
        </p:nvSpPr>
        <p:spPr>
          <a:xfrm>
            <a:off x="10269630" y="4506691"/>
            <a:ext cx="117889" cy="117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25EBCC85-15F9-6B76-2135-76346208D65D}"/>
              </a:ext>
            </a:extLst>
          </p:cNvPr>
          <p:cNvSpPr/>
          <p:nvPr/>
        </p:nvSpPr>
        <p:spPr>
          <a:xfrm rot="5400000">
            <a:off x="4062861" y="4185788"/>
            <a:ext cx="476430" cy="282832"/>
          </a:xfrm>
          <a:prstGeom prst="triangl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627A9303-799D-3DDB-0E5C-E936946C61B5}"/>
              </a:ext>
            </a:extLst>
          </p:cNvPr>
          <p:cNvSpPr/>
          <p:nvPr/>
        </p:nvSpPr>
        <p:spPr>
          <a:xfrm rot="5400000">
            <a:off x="7878244" y="4139052"/>
            <a:ext cx="476430" cy="282832"/>
          </a:xfrm>
          <a:prstGeom prst="triangl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5CB5C-EC47-17EF-8398-7401B7DAD55F}"/>
              </a:ext>
            </a:extLst>
          </p:cNvPr>
          <p:cNvSpPr txBox="1"/>
          <p:nvPr/>
        </p:nvSpPr>
        <p:spPr>
          <a:xfrm>
            <a:off x="417817" y="2929373"/>
            <a:ext cx="875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74547E-7C22-267D-D482-6CF7C659024D}"/>
              </a:ext>
            </a:extLst>
          </p:cNvPr>
          <p:cNvSpPr txBox="1"/>
          <p:nvPr/>
        </p:nvSpPr>
        <p:spPr>
          <a:xfrm>
            <a:off x="4050257" y="2929372"/>
            <a:ext cx="875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D69CD-8C13-FF5C-E705-3B73D85EBB7D}"/>
              </a:ext>
            </a:extLst>
          </p:cNvPr>
          <p:cNvSpPr txBox="1"/>
          <p:nvPr/>
        </p:nvSpPr>
        <p:spPr>
          <a:xfrm>
            <a:off x="7951534" y="2929371"/>
            <a:ext cx="875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AB4AAE-BA0D-5786-D7E9-F92304F5DE4D}"/>
              </a:ext>
            </a:extLst>
          </p:cNvPr>
          <p:cNvSpPr/>
          <p:nvPr/>
        </p:nvSpPr>
        <p:spPr>
          <a:xfrm>
            <a:off x="6359111" y="4530744"/>
            <a:ext cx="117889" cy="11745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EB924B-E714-94C8-A85F-F08B0A1C1685}"/>
              </a:ext>
            </a:extLst>
          </p:cNvPr>
          <p:cNvSpPr/>
          <p:nvPr/>
        </p:nvSpPr>
        <p:spPr>
          <a:xfrm>
            <a:off x="9663561" y="3909120"/>
            <a:ext cx="1330026" cy="131259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3AB1E7-2471-1FC5-774A-07BE6A5F107B}"/>
              </a:ext>
            </a:extLst>
          </p:cNvPr>
          <p:cNvCxnSpPr>
            <a:cxnSpLocks/>
          </p:cNvCxnSpPr>
          <p:nvPr/>
        </p:nvCxnSpPr>
        <p:spPr>
          <a:xfrm>
            <a:off x="10210800" y="4088989"/>
            <a:ext cx="457200" cy="9229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320B482-7A0A-7B1E-0241-E38A9FED2EDA}"/>
              </a:ext>
            </a:extLst>
          </p:cNvPr>
          <p:cNvSpPr/>
          <p:nvPr/>
        </p:nvSpPr>
        <p:spPr>
          <a:xfrm>
            <a:off x="10022630" y="4155767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079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DD54E2-8088-4928-A183-2F0C67C1850C}"/>
              </a:ext>
            </a:extLst>
          </p:cNvPr>
          <p:cNvSpPr/>
          <p:nvPr/>
        </p:nvSpPr>
        <p:spPr>
          <a:xfrm>
            <a:off x="10269629" y="3940327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8D68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26DF171-F509-897C-2F79-91B470FC1D19}"/>
              </a:ext>
            </a:extLst>
          </p:cNvPr>
          <p:cNvSpPr/>
          <p:nvPr/>
        </p:nvSpPr>
        <p:spPr>
          <a:xfrm>
            <a:off x="10417629" y="4932957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079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E0EB46-7D72-8E57-5E30-3833F646B174}"/>
              </a:ext>
            </a:extLst>
          </p:cNvPr>
          <p:cNvSpPr/>
          <p:nvPr/>
        </p:nvSpPr>
        <p:spPr>
          <a:xfrm>
            <a:off x="10653325" y="4568489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8D68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3189B5-15D6-01C3-A4B7-32AA59A2C29A}"/>
              </a:ext>
            </a:extLst>
          </p:cNvPr>
          <p:cNvSpPr/>
          <p:nvPr/>
        </p:nvSpPr>
        <p:spPr>
          <a:xfrm>
            <a:off x="10019373" y="4886574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079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286435-1666-A2FA-4A61-DE1C6D80ABBB}"/>
              </a:ext>
            </a:extLst>
          </p:cNvPr>
          <p:cNvSpPr/>
          <p:nvPr/>
        </p:nvSpPr>
        <p:spPr>
          <a:xfrm>
            <a:off x="10658807" y="4180321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8D68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4DDB68-FDBA-EAF6-E039-3D1637FBD6A7}"/>
              </a:ext>
            </a:extLst>
          </p:cNvPr>
          <p:cNvSpPr txBox="1"/>
          <p:nvPr/>
        </p:nvSpPr>
        <p:spPr>
          <a:xfrm>
            <a:off x="1363168" y="6477683"/>
            <a:ext cx="9679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What is XAI |</a:t>
            </a:r>
            <a:r>
              <a:rPr lang="en-US" sz="1400" dirty="0">
                <a:latin typeface="Comic Sans MS" panose="030F0902030302020204" pitchFamily="66" charset="0"/>
              </a:rPr>
              <a:t> Motivations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| Our proposal | Experiment | Results |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59784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2EEF-6220-5A48-8F06-8722CBB1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Motivations/problem with existing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6F24D-4AFB-5DFB-C3B4-92459B117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general, perturbing samples that belong to a class can lead to </a:t>
            </a:r>
            <a:r>
              <a:rPr lang="en-US" b="1" dirty="0"/>
              <a:t>interference</a:t>
            </a:r>
            <a:r>
              <a:rPr lang="en-US" dirty="0"/>
              <a:t> between the features when estimating individual feature contribution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B017B-516A-0394-1C70-4C5F80E0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D1BE9-97F6-0682-D0EF-CE120A7A5178}"/>
              </a:ext>
            </a:extLst>
          </p:cNvPr>
          <p:cNvSpPr txBox="1"/>
          <p:nvPr/>
        </p:nvSpPr>
        <p:spPr>
          <a:xfrm>
            <a:off x="3581400" y="254410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0C11AA-8FE1-8143-82B6-2C38E78C8D4E}"/>
              </a:ext>
            </a:extLst>
          </p:cNvPr>
          <p:cNvSpPr/>
          <p:nvPr/>
        </p:nvSpPr>
        <p:spPr>
          <a:xfrm>
            <a:off x="4724400" y="2713380"/>
            <a:ext cx="2941240" cy="29389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A183F5-73F3-3D23-5D12-8D2CB411A221}"/>
              </a:ext>
            </a:extLst>
          </p:cNvPr>
          <p:cNvCxnSpPr>
            <a:cxnSpLocks/>
          </p:cNvCxnSpPr>
          <p:nvPr/>
        </p:nvCxnSpPr>
        <p:spPr>
          <a:xfrm>
            <a:off x="5556688" y="3021559"/>
            <a:ext cx="1393627" cy="22882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76C4F0E-38C5-7890-1E41-3B9B1D1107C0}"/>
              </a:ext>
            </a:extLst>
          </p:cNvPr>
          <p:cNvSpPr/>
          <p:nvPr/>
        </p:nvSpPr>
        <p:spPr>
          <a:xfrm>
            <a:off x="5103066" y="3688353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079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37FCFCF-313A-EA8D-0B17-38E4827306BB}"/>
              </a:ext>
            </a:extLst>
          </p:cNvPr>
          <p:cNvSpPr/>
          <p:nvPr/>
        </p:nvSpPr>
        <p:spPr>
          <a:xfrm>
            <a:off x="5832268" y="2960390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8D68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A97D1C-683C-58BB-73EA-C0C205AEC18E}"/>
              </a:ext>
            </a:extLst>
          </p:cNvPr>
          <p:cNvSpPr/>
          <p:nvPr/>
        </p:nvSpPr>
        <p:spPr>
          <a:xfrm>
            <a:off x="5887935" y="5182418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079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F465E1F-62A3-C33F-A434-C7FE9918E34E}"/>
              </a:ext>
            </a:extLst>
          </p:cNvPr>
          <p:cNvSpPr/>
          <p:nvPr/>
        </p:nvSpPr>
        <p:spPr>
          <a:xfrm>
            <a:off x="6675040" y="3518764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8D68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D7E2D9A-95C2-F65A-0C6E-A46A362985E9}"/>
              </a:ext>
            </a:extLst>
          </p:cNvPr>
          <p:cNvSpPr/>
          <p:nvPr/>
        </p:nvSpPr>
        <p:spPr>
          <a:xfrm>
            <a:off x="5194125" y="4465942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079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FBDDEF9-ECAD-76D1-4AB9-F88DF0299044}"/>
              </a:ext>
            </a:extLst>
          </p:cNvPr>
          <p:cNvSpPr/>
          <p:nvPr/>
        </p:nvSpPr>
        <p:spPr>
          <a:xfrm>
            <a:off x="7087437" y="4544374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8D68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24E1902-4261-FD26-D693-EF897768D267}"/>
              </a:ext>
            </a:extLst>
          </p:cNvPr>
          <p:cNvSpPr/>
          <p:nvPr/>
        </p:nvSpPr>
        <p:spPr>
          <a:xfrm>
            <a:off x="5983291" y="4151241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4190B8-CDC7-9CFD-67C6-ACA570CE96B6}"/>
              </a:ext>
            </a:extLst>
          </p:cNvPr>
          <p:cNvSpPr txBox="1"/>
          <p:nvPr/>
        </p:nvSpPr>
        <p:spPr>
          <a:xfrm>
            <a:off x="7954348" y="5615493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A10B2F-036F-8A4B-CC6B-AC88CBB1DBF5}"/>
              </a:ext>
            </a:extLst>
          </p:cNvPr>
          <p:cNvCxnSpPr>
            <a:cxnSpLocks/>
          </p:cNvCxnSpPr>
          <p:nvPr/>
        </p:nvCxnSpPr>
        <p:spPr>
          <a:xfrm flipV="1">
            <a:off x="4114800" y="2960390"/>
            <a:ext cx="0" cy="342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90084A-3219-C957-371F-25E25E9B12A0}"/>
              </a:ext>
            </a:extLst>
          </p:cNvPr>
          <p:cNvCxnSpPr>
            <a:cxnSpLocks/>
          </p:cNvCxnSpPr>
          <p:nvPr/>
        </p:nvCxnSpPr>
        <p:spPr>
          <a:xfrm>
            <a:off x="3886200" y="6118787"/>
            <a:ext cx="4343400" cy="7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679139-3D6F-6DD4-DD90-929020DCB6CF}"/>
              </a:ext>
            </a:extLst>
          </p:cNvPr>
          <p:cNvSpPr txBox="1"/>
          <p:nvPr/>
        </p:nvSpPr>
        <p:spPr>
          <a:xfrm>
            <a:off x="1363168" y="6477683"/>
            <a:ext cx="9679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What is XAI |</a:t>
            </a:r>
            <a:r>
              <a:rPr lang="en-US" sz="1400" dirty="0">
                <a:latin typeface="Comic Sans MS" panose="030F0902030302020204" pitchFamily="66" charset="0"/>
              </a:rPr>
              <a:t> Motivations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| Our proposal | Experiment | Results |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6677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636D-5D0C-2B4A-CE6C-D4EBEDB4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Motivations/problem with existing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2D77-3573-4129-0870-AF8D26BCF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Also, methods might be prone to adversarial attack which leads to impaired robustness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359C-2693-930F-A1E3-1721BDF0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0F458-0E28-77A8-1D13-AA8C5D92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96" y="2286000"/>
            <a:ext cx="3657408" cy="424472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7B2CA4-E208-BAE3-5B79-145E7484C9F1}"/>
              </a:ext>
            </a:extLst>
          </p:cNvPr>
          <p:cNvSpPr/>
          <p:nvPr/>
        </p:nvSpPr>
        <p:spPr>
          <a:xfrm>
            <a:off x="6372958" y="4130106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258E8-4004-0FF7-DB56-F9F0297261D5}"/>
              </a:ext>
            </a:extLst>
          </p:cNvPr>
          <p:cNvSpPr txBox="1"/>
          <p:nvPr/>
        </p:nvSpPr>
        <p:spPr>
          <a:xfrm>
            <a:off x="3657600" y="2286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6398BB-B167-9B02-FF17-BCA9B9FE4706}"/>
              </a:ext>
            </a:extLst>
          </p:cNvPr>
          <p:cNvSpPr/>
          <p:nvPr/>
        </p:nvSpPr>
        <p:spPr>
          <a:xfrm>
            <a:off x="5791200" y="3600207"/>
            <a:ext cx="1330026" cy="131259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AA886D-55DD-FE25-3C92-A289EE8039F4}"/>
              </a:ext>
            </a:extLst>
          </p:cNvPr>
          <p:cNvCxnSpPr>
            <a:cxnSpLocks/>
          </p:cNvCxnSpPr>
          <p:nvPr/>
        </p:nvCxnSpPr>
        <p:spPr>
          <a:xfrm>
            <a:off x="6324600" y="3670437"/>
            <a:ext cx="457200" cy="92292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EBD4F3D-B972-FAC8-CCE0-3F0241E506A1}"/>
              </a:ext>
            </a:extLst>
          </p:cNvPr>
          <p:cNvSpPr/>
          <p:nvPr/>
        </p:nvSpPr>
        <p:spPr>
          <a:xfrm>
            <a:off x="6150269" y="3846854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079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8C9B00-C588-2732-7ED3-764E922737C9}"/>
              </a:ext>
            </a:extLst>
          </p:cNvPr>
          <p:cNvSpPr/>
          <p:nvPr/>
        </p:nvSpPr>
        <p:spPr>
          <a:xfrm>
            <a:off x="6397268" y="3631414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8D68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35E1D0-88B1-8805-4CAF-A5E67FFD4EBC}"/>
              </a:ext>
            </a:extLst>
          </p:cNvPr>
          <p:cNvSpPr/>
          <p:nvPr/>
        </p:nvSpPr>
        <p:spPr>
          <a:xfrm>
            <a:off x="6545268" y="4624044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079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A6CC96-9731-001E-E649-5EC32E24D0D7}"/>
              </a:ext>
            </a:extLst>
          </p:cNvPr>
          <p:cNvSpPr/>
          <p:nvPr/>
        </p:nvSpPr>
        <p:spPr>
          <a:xfrm>
            <a:off x="6780964" y="4259576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8D68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11D657-F55F-05FF-81A2-634C44E8D15A}"/>
              </a:ext>
            </a:extLst>
          </p:cNvPr>
          <p:cNvSpPr/>
          <p:nvPr/>
        </p:nvSpPr>
        <p:spPr>
          <a:xfrm>
            <a:off x="6147012" y="4577661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079C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B3A584-DEB5-DBFF-E82E-FF10EFDB8859}"/>
              </a:ext>
            </a:extLst>
          </p:cNvPr>
          <p:cNvSpPr/>
          <p:nvPr/>
        </p:nvSpPr>
        <p:spPr>
          <a:xfrm>
            <a:off x="6786446" y="3871408"/>
            <a:ext cx="117889" cy="117456"/>
          </a:xfrm>
          <a:prstGeom prst="ellipse">
            <a:avLst/>
          </a:prstGeom>
          <a:noFill/>
          <a:ln w="28575" cap="flat" cmpd="sng" algn="ctr">
            <a:solidFill>
              <a:srgbClr val="8D68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767AF8-D577-EA59-5E03-ED64914C7B6F}"/>
              </a:ext>
            </a:extLst>
          </p:cNvPr>
          <p:cNvSpPr/>
          <p:nvPr/>
        </p:nvSpPr>
        <p:spPr>
          <a:xfrm>
            <a:off x="6525997" y="4402963"/>
            <a:ext cx="137160" cy="1371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DFE502-EE73-A9DB-4911-E55C039A24C7}"/>
              </a:ext>
            </a:extLst>
          </p:cNvPr>
          <p:cNvCxnSpPr>
            <a:cxnSpLocks/>
          </p:cNvCxnSpPr>
          <p:nvPr/>
        </p:nvCxnSpPr>
        <p:spPr>
          <a:xfrm>
            <a:off x="6454875" y="4218918"/>
            <a:ext cx="132952" cy="224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ata Table Icons - Free SVG &amp; PNG Data Table Images - Noun ...">
            <a:extLst>
              <a:ext uri="{FF2B5EF4-FFF2-40B4-BE49-F238E27FC236}">
                <a16:creationId xmlns:a16="http://schemas.microsoft.com/office/drawing/2014/main" id="{C49C6EF9-AFDD-AA52-22B2-76AC62BEC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9190" y="2575649"/>
            <a:ext cx="1240725" cy="124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ata Table Icons - Free SVG &amp; PNG Data Table Images - Noun ...">
            <a:extLst>
              <a:ext uri="{FF2B5EF4-FFF2-40B4-BE49-F238E27FC236}">
                <a16:creationId xmlns:a16="http://schemas.microsoft.com/office/drawing/2014/main" id="{FEAB40F9-5D22-10BA-F553-CBA34397E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000534"/>
            <a:ext cx="1240725" cy="124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0D63D0-DBA3-3369-E6C8-B0612329F9C2}"/>
              </a:ext>
            </a:extLst>
          </p:cNvPr>
          <p:cNvSpPr txBox="1"/>
          <p:nvPr/>
        </p:nvSpPr>
        <p:spPr>
          <a:xfrm>
            <a:off x="7580445" y="2455277"/>
            <a:ext cx="1438214" cy="33855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1600" b="1" i="1" dirty="0"/>
              <a:t>explanations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8097E4-4A1F-08E0-0DCF-66D7921557C1}"/>
              </a:ext>
            </a:extLst>
          </p:cNvPr>
          <p:cNvSpPr txBox="1"/>
          <p:nvPr/>
        </p:nvSpPr>
        <p:spPr>
          <a:xfrm>
            <a:off x="8130855" y="4902108"/>
            <a:ext cx="1438214" cy="33855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1600" b="1" i="1" dirty="0"/>
              <a:t>explanations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779069-32B1-EB4F-5202-FDD677D75926}"/>
              </a:ext>
            </a:extLst>
          </p:cNvPr>
          <p:cNvCxnSpPr/>
          <p:nvPr/>
        </p:nvCxnSpPr>
        <p:spPr>
          <a:xfrm flipV="1">
            <a:off x="6454875" y="2743200"/>
            <a:ext cx="1125570" cy="1386906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B3A3EE-4F5C-E42B-50A3-3148C2979BFE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718102" y="4540123"/>
            <a:ext cx="1412753" cy="531262"/>
          </a:xfrm>
          <a:prstGeom prst="straightConnector1">
            <a:avLst/>
          </a:prstGeom>
          <a:ln w="31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E7FDE8-CC6D-FEFC-B115-365D090CF5DE}"/>
              </a:ext>
            </a:extLst>
          </p:cNvPr>
          <p:cNvSpPr txBox="1"/>
          <p:nvPr/>
        </p:nvSpPr>
        <p:spPr>
          <a:xfrm>
            <a:off x="1363168" y="6477683"/>
            <a:ext cx="9679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What is XAI | </a:t>
            </a:r>
            <a:r>
              <a:rPr lang="en-US" sz="1400" dirty="0">
                <a:latin typeface="Comic Sans MS" panose="030F0902030302020204" pitchFamily="66" charset="0"/>
              </a:rPr>
              <a:t>Motivations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| Our proposal | Experiment | Results |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063784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9A0B-F7CE-6479-10AE-91DD4114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1FD4-CC93-0F9B-D2AB-7CC5B7E51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perturbing adversarial samples that already belong to a class, we propose to perturb samples that are neutral and placed along the decision boundary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E896D-7BA2-0E63-EAD8-7CFE3B0D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05ACE86-BF86-C25D-99FF-3CA913C3993A}"/>
              </a:ext>
            </a:extLst>
          </p:cNvPr>
          <p:cNvSpPr/>
          <p:nvPr/>
        </p:nvSpPr>
        <p:spPr>
          <a:xfrm>
            <a:off x="1170217" y="2819400"/>
            <a:ext cx="2144486" cy="4419600"/>
          </a:xfrm>
          <a:prstGeom prst="arc">
            <a:avLst>
              <a:gd name="adj1" fmla="val 16375691"/>
              <a:gd name="adj2" fmla="val 3926883"/>
            </a:avLst>
          </a:prstGeom>
          <a:ln w="381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32D8A13B-6FAB-1DB5-DA1E-082511533033}"/>
              </a:ext>
            </a:extLst>
          </p:cNvPr>
          <p:cNvSpPr/>
          <p:nvPr/>
        </p:nvSpPr>
        <p:spPr>
          <a:xfrm>
            <a:off x="4226712" y="2796393"/>
            <a:ext cx="274320" cy="274624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E16D85-252D-C131-C053-02D34B22E4C6}"/>
              </a:ext>
            </a:extLst>
          </p:cNvPr>
          <p:cNvSpPr/>
          <p:nvPr/>
        </p:nvSpPr>
        <p:spPr>
          <a:xfrm>
            <a:off x="2514600" y="2819400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5F425E-04C2-03F2-6E3D-D286BAD94E48}"/>
              </a:ext>
            </a:extLst>
          </p:cNvPr>
          <p:cNvSpPr/>
          <p:nvPr/>
        </p:nvSpPr>
        <p:spPr>
          <a:xfrm>
            <a:off x="2964940" y="3504956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051C41-7122-4F44-7318-C0BD17BAACCD}"/>
              </a:ext>
            </a:extLst>
          </p:cNvPr>
          <p:cNvSpPr/>
          <p:nvPr/>
        </p:nvSpPr>
        <p:spPr>
          <a:xfrm>
            <a:off x="3069771" y="3900095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DBC5D2-60C5-7FDA-1887-870809F57AE2}"/>
              </a:ext>
            </a:extLst>
          </p:cNvPr>
          <p:cNvSpPr/>
          <p:nvPr/>
        </p:nvSpPr>
        <p:spPr>
          <a:xfrm>
            <a:off x="3160883" y="4306121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3CCF49-A785-4A58-DFB8-5D3EE2AFEFB3}"/>
              </a:ext>
            </a:extLst>
          </p:cNvPr>
          <p:cNvSpPr/>
          <p:nvPr/>
        </p:nvSpPr>
        <p:spPr>
          <a:xfrm>
            <a:off x="3206514" y="4678743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384DCE-2207-13DB-7A80-8EFB2F1A403C}"/>
              </a:ext>
            </a:extLst>
          </p:cNvPr>
          <p:cNvSpPr/>
          <p:nvPr/>
        </p:nvSpPr>
        <p:spPr>
          <a:xfrm>
            <a:off x="3211477" y="5118172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8CC799-166A-3D7B-7CE4-28D8A5DA0679}"/>
              </a:ext>
            </a:extLst>
          </p:cNvPr>
          <p:cNvSpPr/>
          <p:nvPr/>
        </p:nvSpPr>
        <p:spPr>
          <a:xfrm>
            <a:off x="3167743" y="5482322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67AB52-728D-106A-A54A-AEF33F02D8D2}"/>
              </a:ext>
            </a:extLst>
          </p:cNvPr>
          <p:cNvSpPr/>
          <p:nvPr/>
        </p:nvSpPr>
        <p:spPr>
          <a:xfrm>
            <a:off x="3108954" y="5908452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E030BA-6465-ACE3-8513-14F0CE231871}"/>
              </a:ext>
            </a:extLst>
          </p:cNvPr>
          <p:cNvSpPr/>
          <p:nvPr/>
        </p:nvSpPr>
        <p:spPr>
          <a:xfrm>
            <a:off x="2989098" y="6278566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53EB3-12F4-9574-5A9A-D3CF14B302C3}"/>
              </a:ext>
            </a:extLst>
          </p:cNvPr>
          <p:cNvSpPr/>
          <p:nvPr/>
        </p:nvSpPr>
        <p:spPr>
          <a:xfrm>
            <a:off x="2765119" y="3156613"/>
            <a:ext cx="195943" cy="1959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92DCCF-B28E-65CA-576E-CD39B990A978}"/>
              </a:ext>
            </a:extLst>
          </p:cNvPr>
          <p:cNvSpPr/>
          <p:nvPr/>
        </p:nvSpPr>
        <p:spPr>
          <a:xfrm rot="20341067">
            <a:off x="2520190" y="2628724"/>
            <a:ext cx="881743" cy="23606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DC95C8-5920-1CB3-FE51-E539C1992426}"/>
              </a:ext>
            </a:extLst>
          </p:cNvPr>
          <p:cNvCxnSpPr/>
          <p:nvPr/>
        </p:nvCxnSpPr>
        <p:spPr>
          <a:xfrm flipH="1" flipV="1">
            <a:off x="2907828" y="2674823"/>
            <a:ext cx="1211035" cy="424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F8625A1-3EEE-F216-DE4F-7547FC3B6241}"/>
              </a:ext>
            </a:extLst>
          </p:cNvPr>
          <p:cNvCxnSpPr>
            <a:cxnSpLocks/>
          </p:cNvCxnSpPr>
          <p:nvPr/>
        </p:nvCxnSpPr>
        <p:spPr>
          <a:xfrm flipH="1">
            <a:off x="3582745" y="3251767"/>
            <a:ext cx="688518" cy="1591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912D553-BED4-BE8C-AAB9-F6E15FE34342}"/>
              </a:ext>
            </a:extLst>
          </p:cNvPr>
          <p:cNvSpPr/>
          <p:nvPr/>
        </p:nvSpPr>
        <p:spPr>
          <a:xfrm>
            <a:off x="4447106" y="4004369"/>
            <a:ext cx="304800" cy="3017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A6CFB7-4767-194A-EFDB-282574BF4AC0}"/>
              </a:ext>
            </a:extLst>
          </p:cNvPr>
          <p:cNvSpPr/>
          <p:nvPr/>
        </p:nvSpPr>
        <p:spPr>
          <a:xfrm>
            <a:off x="4078571" y="5937171"/>
            <a:ext cx="304800" cy="3017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BD19D6B-F6AB-A688-D2AE-A2FD3B6ACA8B}"/>
              </a:ext>
            </a:extLst>
          </p:cNvPr>
          <p:cNvSpPr/>
          <p:nvPr/>
        </p:nvSpPr>
        <p:spPr>
          <a:xfrm>
            <a:off x="5007429" y="5286231"/>
            <a:ext cx="304800" cy="3017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421798E-8C15-DA30-C2D2-9A0FAC1DC58E}"/>
              </a:ext>
            </a:extLst>
          </p:cNvPr>
          <p:cNvSpPr/>
          <p:nvPr/>
        </p:nvSpPr>
        <p:spPr>
          <a:xfrm>
            <a:off x="3941411" y="4467018"/>
            <a:ext cx="304800" cy="3017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68A6DD-CF12-DAE4-6057-8995C1014F8A}"/>
              </a:ext>
            </a:extLst>
          </p:cNvPr>
          <p:cNvSpPr/>
          <p:nvPr/>
        </p:nvSpPr>
        <p:spPr>
          <a:xfrm>
            <a:off x="3642946" y="2494641"/>
            <a:ext cx="304800" cy="30175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668673B-D4BB-9F76-1739-A94E73BD8AEB}"/>
              </a:ext>
            </a:extLst>
          </p:cNvPr>
          <p:cNvSpPr/>
          <p:nvPr/>
        </p:nvSpPr>
        <p:spPr>
          <a:xfrm>
            <a:off x="1053821" y="3099367"/>
            <a:ext cx="304800" cy="301752"/>
          </a:xfrm>
          <a:prstGeom prst="ellipse">
            <a:avLst/>
          </a:prstGeom>
          <a:solidFill>
            <a:srgbClr val="079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FD8645-B03F-5000-A248-2127AFE6F9DD}"/>
              </a:ext>
            </a:extLst>
          </p:cNvPr>
          <p:cNvSpPr/>
          <p:nvPr/>
        </p:nvSpPr>
        <p:spPr>
          <a:xfrm>
            <a:off x="1343697" y="4727448"/>
            <a:ext cx="304800" cy="301752"/>
          </a:xfrm>
          <a:prstGeom prst="ellipse">
            <a:avLst/>
          </a:prstGeom>
          <a:solidFill>
            <a:srgbClr val="079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A9EF4A9-226C-DBDD-07F3-4B8B1775602A}"/>
              </a:ext>
            </a:extLst>
          </p:cNvPr>
          <p:cNvSpPr/>
          <p:nvPr/>
        </p:nvSpPr>
        <p:spPr>
          <a:xfrm>
            <a:off x="1706335" y="3530581"/>
            <a:ext cx="304800" cy="301752"/>
          </a:xfrm>
          <a:prstGeom prst="ellipse">
            <a:avLst/>
          </a:prstGeom>
          <a:solidFill>
            <a:srgbClr val="079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3D4036-E05D-35EE-E19B-B5A382B6DD0A}"/>
              </a:ext>
            </a:extLst>
          </p:cNvPr>
          <p:cNvSpPr/>
          <p:nvPr/>
        </p:nvSpPr>
        <p:spPr>
          <a:xfrm>
            <a:off x="2295209" y="5131331"/>
            <a:ext cx="304800" cy="301752"/>
          </a:xfrm>
          <a:prstGeom prst="ellipse">
            <a:avLst/>
          </a:prstGeom>
          <a:solidFill>
            <a:srgbClr val="079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134F3A1-884D-463B-F429-BE6427C594AF}"/>
              </a:ext>
            </a:extLst>
          </p:cNvPr>
          <p:cNvSpPr/>
          <p:nvPr/>
        </p:nvSpPr>
        <p:spPr>
          <a:xfrm>
            <a:off x="1170217" y="6053777"/>
            <a:ext cx="304800" cy="301752"/>
          </a:xfrm>
          <a:prstGeom prst="ellipse">
            <a:avLst/>
          </a:prstGeom>
          <a:solidFill>
            <a:srgbClr val="079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FE192A-384E-779D-04B8-1A405F28BC64}"/>
              </a:ext>
            </a:extLst>
          </p:cNvPr>
          <p:cNvSpPr txBox="1"/>
          <p:nvPr/>
        </p:nvSpPr>
        <p:spPr>
          <a:xfrm>
            <a:off x="4520531" y="2611727"/>
            <a:ext cx="143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sample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F79648-B00D-BC60-DA1E-83B09C27ECC7}"/>
              </a:ext>
            </a:extLst>
          </p:cNvPr>
          <p:cNvSpPr txBox="1"/>
          <p:nvPr/>
        </p:nvSpPr>
        <p:spPr>
          <a:xfrm>
            <a:off x="1727436" y="3945717"/>
            <a:ext cx="1211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/>
              <a:t>k</a:t>
            </a:r>
            <a:r>
              <a:rPr lang="en-US" sz="1600" b="1" dirty="0"/>
              <a:t> Nearest </a:t>
            </a:r>
          </a:p>
          <a:p>
            <a:pPr algn="ctr"/>
            <a:r>
              <a:rPr lang="en-US" sz="1600" b="1" dirty="0"/>
              <a:t>critical samples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7F62A116-CCDB-4CB0-838D-CF23478BA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29095"/>
              </p:ext>
            </p:extLst>
          </p:nvPr>
        </p:nvGraphicFramePr>
        <p:xfrm>
          <a:off x="5196513" y="3160939"/>
          <a:ext cx="681758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3516">
                  <a:extLst>
                    <a:ext uri="{9D8B030D-6E8A-4147-A177-3AD203B41FA5}">
                      <a16:colId xmlns:a16="http://schemas.microsoft.com/office/drawing/2014/main" val="2563606850"/>
                    </a:ext>
                  </a:extLst>
                </a:gridCol>
                <a:gridCol w="1363516">
                  <a:extLst>
                    <a:ext uri="{9D8B030D-6E8A-4147-A177-3AD203B41FA5}">
                      <a16:colId xmlns:a16="http://schemas.microsoft.com/office/drawing/2014/main" val="2138168671"/>
                    </a:ext>
                  </a:extLst>
                </a:gridCol>
                <a:gridCol w="1363516">
                  <a:extLst>
                    <a:ext uri="{9D8B030D-6E8A-4147-A177-3AD203B41FA5}">
                      <a16:colId xmlns:a16="http://schemas.microsoft.com/office/drawing/2014/main" val="3046459005"/>
                    </a:ext>
                  </a:extLst>
                </a:gridCol>
                <a:gridCol w="1363516">
                  <a:extLst>
                    <a:ext uri="{9D8B030D-6E8A-4147-A177-3AD203B41FA5}">
                      <a16:colId xmlns:a16="http://schemas.microsoft.com/office/drawing/2014/main" val="3388995893"/>
                    </a:ext>
                  </a:extLst>
                </a:gridCol>
                <a:gridCol w="1363516">
                  <a:extLst>
                    <a:ext uri="{9D8B030D-6E8A-4147-A177-3AD203B41FA5}">
                      <a16:colId xmlns:a16="http://schemas.microsoft.com/office/drawing/2014/main" val="940373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 </a:t>
                      </a:r>
                      <a:r>
                        <a:rPr lang="en-US" i="1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641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perturb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73027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75D92F8-867B-7C89-C4F5-62D7A4510418}"/>
              </a:ext>
            </a:extLst>
          </p:cNvPr>
          <p:cNvCxnSpPr/>
          <p:nvPr/>
        </p:nvCxnSpPr>
        <p:spPr>
          <a:xfrm>
            <a:off x="5105400" y="3314002"/>
            <a:ext cx="0" cy="84579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1B9A3C-BDAD-C61F-E562-EB2468CB72C9}"/>
              </a:ext>
            </a:extLst>
          </p:cNvPr>
          <p:cNvSpPr txBox="1"/>
          <p:nvPr/>
        </p:nvSpPr>
        <p:spPr>
          <a:xfrm>
            <a:off x="5789613" y="4263951"/>
            <a:ext cx="5755573" cy="7078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en-US" sz="2000" dirty="0"/>
              <a:t>Perturb the critical samples and </a:t>
            </a:r>
            <a:r>
              <a:rPr lang="en-US" sz="2000" b="1" dirty="0">
                <a:solidFill>
                  <a:srgbClr val="0070C0"/>
                </a:solidFill>
              </a:rPr>
              <a:t>measure change in classification probability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026E03-6234-9189-F7E9-0F0975186D3D}"/>
              </a:ext>
            </a:extLst>
          </p:cNvPr>
          <p:cNvSpPr txBox="1"/>
          <p:nvPr/>
        </p:nvSpPr>
        <p:spPr>
          <a:xfrm>
            <a:off x="1363168" y="6553200"/>
            <a:ext cx="9679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What is XAI | Motivations | </a:t>
            </a:r>
            <a:r>
              <a:rPr lang="en-US" sz="1400" dirty="0">
                <a:latin typeface="Comic Sans MS" panose="030F0902030302020204" pitchFamily="66" charset="0"/>
              </a:rPr>
              <a:t>Our proposal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| Experiment | Results |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4024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3EEDA-3A7C-B785-B82E-4FC15AB4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the critical samples</a:t>
            </a:r>
          </a:p>
        </p:txBody>
      </p:sp>
      <p:pic>
        <p:nvPicPr>
          <p:cNvPr id="6" name="Content Placeholder 5" descr="A diagram of a heart with a critical diagram&#10;&#10;AI-generated content may be incorrect.">
            <a:extLst>
              <a:ext uri="{FF2B5EF4-FFF2-40B4-BE49-F238E27FC236}">
                <a16:creationId xmlns:a16="http://schemas.microsoft.com/office/drawing/2014/main" id="{D54510ED-73F9-7703-6D1E-EC6C8D73D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8" y="1768475"/>
            <a:ext cx="11328824" cy="36285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B2E3-837B-F69B-E2E2-20DA8A9E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E7E25-00B3-0695-E3D5-B6FDDEFF5111}"/>
              </a:ext>
            </a:extLst>
          </p:cNvPr>
          <p:cNvSpPr txBox="1"/>
          <p:nvPr/>
        </p:nvSpPr>
        <p:spPr>
          <a:xfrm>
            <a:off x="304800" y="1095824"/>
            <a:ext cx="6192721" cy="46166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2400" dirty="0"/>
              <a:t>Use autoencoders with custom loss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6C5C01-CDBF-871F-B1FF-A5A0A4BD1D84}"/>
              </a:ext>
            </a:extLst>
          </p:cNvPr>
          <p:cNvSpPr txBox="1"/>
          <p:nvPr/>
        </p:nvSpPr>
        <p:spPr>
          <a:xfrm>
            <a:off x="990600" y="3115729"/>
            <a:ext cx="397866" cy="276999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1200" b="1" i="1" dirty="0"/>
              <a:t>AE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5AA9BDE7-53C6-1CA3-88D5-7BD9E5877F8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3843" y="3411917"/>
            <a:ext cx="238614" cy="12700"/>
          </a:xfrm>
          <a:prstGeom prst="curvedConnector4">
            <a:avLst>
              <a:gd name="adj1" fmla="val 20978"/>
              <a:gd name="adj2" fmla="val -1318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98C06E2-05C1-0B44-DC4D-AAA21F629EDB}"/>
              </a:ext>
            </a:extLst>
          </p:cNvPr>
          <p:cNvSpPr/>
          <p:nvPr/>
        </p:nvSpPr>
        <p:spPr>
          <a:xfrm>
            <a:off x="1447800" y="3482710"/>
            <a:ext cx="109728" cy="109728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CB49D5C-D4B7-75CD-A18F-91A706C3AE30}"/>
              </a:ext>
            </a:extLst>
          </p:cNvPr>
          <p:cNvCxnSpPr>
            <a:cxnSpLocks/>
          </p:cNvCxnSpPr>
          <p:nvPr/>
        </p:nvCxnSpPr>
        <p:spPr>
          <a:xfrm>
            <a:off x="1295400" y="3298960"/>
            <a:ext cx="230477" cy="166313"/>
          </a:xfrm>
          <a:prstGeom prst="curvedConnector3">
            <a:avLst>
              <a:gd name="adj1" fmla="val 10798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6A186AA-F65E-3779-9F21-8F7761D6D269}"/>
              </a:ext>
            </a:extLst>
          </p:cNvPr>
          <p:cNvSpPr/>
          <p:nvPr/>
        </p:nvSpPr>
        <p:spPr>
          <a:xfrm>
            <a:off x="1670951" y="2609752"/>
            <a:ext cx="109728" cy="109728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87E7EB-9E74-E43A-12D9-A2534EEE0CAA}"/>
              </a:ext>
            </a:extLst>
          </p:cNvPr>
          <p:cNvSpPr txBox="1"/>
          <p:nvPr/>
        </p:nvSpPr>
        <p:spPr>
          <a:xfrm>
            <a:off x="1617083" y="2825983"/>
            <a:ext cx="397866" cy="276999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r>
              <a:rPr lang="en-US" sz="1200" b="1" i="1" dirty="0"/>
              <a:t>AE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242A414-68E5-D3F7-661F-51C75654B20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22275" y="2974438"/>
            <a:ext cx="138681" cy="1315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49C5A461-47BA-2E2C-A278-AB748A328452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H="1">
            <a:off x="1617083" y="2743201"/>
            <a:ext cx="108732" cy="221283"/>
          </a:xfrm>
          <a:prstGeom prst="curvedConnector4">
            <a:avLst>
              <a:gd name="adj1" fmla="val -63562"/>
              <a:gd name="adj2" fmla="val 644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0B41309-8544-84E8-B870-A69E7871BEDD}"/>
                  </a:ext>
                </a:extLst>
              </p:cNvPr>
              <p:cNvSpPr txBox="1"/>
              <p:nvPr/>
            </p:nvSpPr>
            <p:spPr>
              <a:xfrm>
                <a:off x="3352800" y="6250342"/>
                <a:ext cx="50679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𝐦𝐢𝐧𝐢𝐦𝐢𝐳𝐞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𝑚𝑠𝑒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𝑐𝑙𝑓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0B41309-8544-84E8-B870-A69E7871B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6250342"/>
                <a:ext cx="5067989" cy="307777"/>
              </a:xfrm>
              <a:prstGeom prst="rect">
                <a:avLst/>
              </a:prstGeom>
              <a:blipFill>
                <a:blip r:embed="rId3"/>
                <a:stretch>
                  <a:fillRect l="-752" t="-24000" r="-1504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869F10-17E3-9101-5095-6A84091CCF44}"/>
                  </a:ext>
                </a:extLst>
              </p:cNvPr>
              <p:cNvSpPr txBox="1"/>
              <p:nvPr/>
            </p:nvSpPr>
            <p:spPr>
              <a:xfrm>
                <a:off x="3346836" y="5744970"/>
                <a:ext cx="50739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𝐦𝐢𝐧𝐢𝐦𝐢𝐳𝐞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𝑚𝑠𝑒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𝑏𝑐𝑒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𝑐𝑙𝑓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869F10-17E3-9101-5095-6A84091CC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836" y="5744970"/>
                <a:ext cx="5073953" cy="307777"/>
              </a:xfrm>
              <a:prstGeom prst="rect">
                <a:avLst/>
              </a:prstGeom>
              <a:blipFill>
                <a:blip r:embed="rId4"/>
                <a:stretch>
                  <a:fillRect l="-750" t="-20000" r="-1500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54CC9B3-DD24-44F6-BDD9-A3F9B2B6DE9A}"/>
              </a:ext>
            </a:extLst>
          </p:cNvPr>
          <p:cNvSpPr txBox="1"/>
          <p:nvPr/>
        </p:nvSpPr>
        <p:spPr>
          <a:xfrm>
            <a:off x="1363168" y="6553200"/>
            <a:ext cx="9679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What is XAI | Motivations | </a:t>
            </a:r>
            <a:r>
              <a:rPr lang="en-US" sz="1400" dirty="0">
                <a:latin typeface="Comic Sans MS" panose="030F0902030302020204" pitchFamily="66" charset="0"/>
              </a:rPr>
              <a:t>Our proposal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| Experiment | Results |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98296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9072-B29B-1110-794F-9505DFB9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4038C-9A7C-2935-6D2E-18AA9C8BD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3"/>
            <a:ext cx="10972800" cy="541019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Heart Disease</a:t>
            </a:r>
          </a:p>
          <a:p>
            <a:pPr marL="857250" lvl="1" indent="-457200"/>
            <a:r>
              <a:rPr lang="en-US" sz="2000" dirty="0"/>
              <a:t>918 instances</a:t>
            </a:r>
          </a:p>
          <a:p>
            <a:pPr marL="857250" lvl="1" indent="-457200"/>
            <a:r>
              <a:rPr lang="en-US" sz="2000" dirty="0"/>
              <a:t>4 categorical features</a:t>
            </a:r>
          </a:p>
          <a:p>
            <a:pPr marL="857250" lvl="1" indent="-457200"/>
            <a:r>
              <a:rPr lang="en-US" sz="2000" dirty="0"/>
              <a:t>5 continuous features</a:t>
            </a:r>
          </a:p>
          <a:p>
            <a:pPr marL="857250" lvl="1" indent="-457200"/>
            <a:r>
              <a:rPr lang="en-US" sz="2000" dirty="0"/>
              <a:t>Binary classification: heart disease (y = 1) or not (y = 0)</a:t>
            </a:r>
          </a:p>
          <a:p>
            <a:pPr marL="857250" lvl="1" indent="-457200"/>
            <a:r>
              <a:rPr lang="en-US" sz="2000" dirty="0"/>
              <a:t>Our trained classifier (MLP) had </a:t>
            </a:r>
            <a:r>
              <a:rPr lang="en-US" sz="2000" b="1" dirty="0"/>
              <a:t>81.52%</a:t>
            </a:r>
            <a:r>
              <a:rPr lang="en-US" sz="2000" dirty="0"/>
              <a:t> accuracy</a:t>
            </a:r>
          </a:p>
          <a:p>
            <a:pPr marL="857250" lvl="1" indent="-457200"/>
            <a:endParaRPr lang="en-US" sz="2400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Pima Diabetes</a:t>
            </a:r>
          </a:p>
          <a:p>
            <a:pPr marL="857250" lvl="1" indent="-457200"/>
            <a:r>
              <a:rPr lang="en-US" sz="2000" dirty="0"/>
              <a:t>768 subjects</a:t>
            </a:r>
          </a:p>
          <a:p>
            <a:pPr marL="857250" lvl="1" indent="-457200"/>
            <a:r>
              <a:rPr lang="en-US" sz="2000" dirty="0"/>
              <a:t>1 categorical and 7 continuous features</a:t>
            </a:r>
          </a:p>
          <a:p>
            <a:pPr marL="857250" lvl="1" indent="-457200"/>
            <a:r>
              <a:rPr lang="en-US" sz="2000" dirty="0"/>
              <a:t>Binary classification: if a subject would have diabetes (y = 1) or not (y = 0)</a:t>
            </a:r>
          </a:p>
          <a:p>
            <a:pPr marL="857250" lvl="1" indent="-457200"/>
            <a:r>
              <a:rPr lang="en-US" sz="2000" dirty="0"/>
              <a:t>Our trained classifier (MLP) had </a:t>
            </a:r>
            <a:r>
              <a:rPr lang="en-US" sz="2000" b="1" dirty="0"/>
              <a:t>80.86%</a:t>
            </a:r>
            <a:r>
              <a:rPr lang="en-US" sz="2000" dirty="0"/>
              <a:t>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A49E7-B0C8-A97E-F5C7-73605773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D326FB-10CD-A8A2-09BD-A22DF27D660A}"/>
              </a:ext>
            </a:extLst>
          </p:cNvPr>
          <p:cNvSpPr txBox="1"/>
          <p:nvPr/>
        </p:nvSpPr>
        <p:spPr>
          <a:xfrm>
            <a:off x="1363168" y="6477683"/>
            <a:ext cx="9679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What is XAI | Motivations | Our proposal | </a:t>
            </a:r>
            <a:r>
              <a:rPr lang="en-US" sz="1400" dirty="0">
                <a:latin typeface="Comic Sans MS" panose="030F0902030302020204" pitchFamily="66" charset="0"/>
              </a:rPr>
              <a:t>Experiment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mic Sans MS" panose="030F0902030302020204" pitchFamily="66" charset="0"/>
              </a:rPr>
              <a:t>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| Results | 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  <a:latin typeface="Comic Sans MS" panose="030F0902030302020204" pitchFamily="66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4768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A60F2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>
        <a:spAutoFit/>
      </a:bodyPr>
      <a:lstStyle>
        <a:defPPr>
          <a:defRPr sz="2000" 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29678</TotalTime>
  <Words>884</Words>
  <Application>Microsoft Macintosh PowerPoint</Application>
  <PresentationFormat>Widescreen</PresentationFormat>
  <Paragraphs>144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Comic Sans MS</vt:lpstr>
      <vt:lpstr>Wingdings</vt:lpstr>
      <vt:lpstr>Office Theme</vt:lpstr>
      <vt:lpstr>LEAD: Localized Explanations with Adversarial Decision Boundary Characterization for Interpretable Disease Prediction</vt:lpstr>
      <vt:lpstr>What is Explainable AI (XAI)?</vt:lpstr>
      <vt:lpstr>Example Explanations</vt:lpstr>
      <vt:lpstr>Motivations/problem with existing methods</vt:lpstr>
      <vt:lpstr>Motivations/problem with existing methods</vt:lpstr>
      <vt:lpstr>Motivations/problem with existing methods</vt:lpstr>
      <vt:lpstr>Our proposal</vt:lpstr>
      <vt:lpstr>Generating the critical samples</vt:lpstr>
      <vt:lpstr>Experiment</vt:lpstr>
      <vt:lpstr>Metrics</vt:lpstr>
      <vt:lpstr>Metrics</vt:lpstr>
      <vt:lpstr>Results</vt:lpstr>
      <vt:lpstr>Results</vt:lpstr>
      <vt:lpstr>Results</vt:lpstr>
      <vt:lpstr>Ablation Study</vt:lpstr>
      <vt:lpstr>Limitations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xdfgafds</dc:title>
  <dc:creator>admin</dc:creator>
  <cp:lastModifiedBy>Asiful Arefeen</cp:lastModifiedBy>
  <cp:revision>1045</cp:revision>
  <cp:lastPrinted>2024-11-09T21:53:40Z</cp:lastPrinted>
  <dcterms:created xsi:type="dcterms:W3CDTF">2006-08-16T00:00:00Z</dcterms:created>
  <dcterms:modified xsi:type="dcterms:W3CDTF">2025-07-13T21:39:41Z</dcterms:modified>
</cp:coreProperties>
</file>