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1"/>
    <p:restoredTop sz="81882"/>
  </p:normalViewPr>
  <p:slideViewPr>
    <p:cSldViewPr snapToGrid="0">
      <p:cViewPr varScale="1">
        <p:scale>
          <a:sx n="100" d="100"/>
          <a:sy n="100" d="100"/>
        </p:scale>
        <p:origin x="17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4:27:29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1881 17195 24575,'13'25'0,"-1"1"0,2 1 0,2 18 0,1 2 0,-5-10 0,-2-6 0,1-2 0,2-7 0,1 3 0,3-21 0,-2-8 0,16-13 0,2-4 0,-4-1 0,-2-2 0,4-5 0,-2 0-1639,2-4 1,-1-2 1385,-4 6 1,1-1 0,1-2 252,-2 1 0,2-2 0,-1 0 0,-3 5-643,5-3 1,-3 3 642,4-9 0,-1 1 0,-5 9 0,-1 3 0,6-3 0,-5 2 0,-2 2 0,-5 13 0,-13 6 0,-1 4 0</inkml:trace>
  <inkml:trace contextRef="#ctx0" brushRef="#br0" timeOffset="84378">22727 2684 24575,'49'0'0,"0"0"0,1 0 0,-10 2 0,2 0 0,1 1 0,1-1 0,0 0-656,-1-1 1,-1 0-1,0-1 1,3 0 0,5 1 290,-8 0 1,3 0 0,3 0 0,1 1 0,2-1 0,0 1 0,0-1 0,-1 0 0,-1 0-1,-3-1 1,0 0 0,-1 1 0,0-2 0,1 1 0,-1 0 0,-1 0 0,1 0 0,-1 0 3,4 0 1,-1 0 0,-1 0-1,0 0 1,1 0 0,-1 0 0,2 0-1,-1 0 233,-1 0 1,1 0-1,2 0 1,-1 0-1,0 0 1,-1 0-1,-1 0 1,-3 0-1,-2 0 128,6 0 0,-5 0 0,-1 0 0,1 0 0,6 0-244,-7-1 1,4 0-1,2 0 1,1-1-1,2 1 1,-1-1-1,0 0 1,-1 1-1,-3-1 244,4 0 0,-3 0 0,0 1 0,-1-1 0,0 0 0,1-1 0,1 1 80,-1-1 0,2 0 0,2 0 1,-1 0-1,-1-1 0,-1 1 1,-4-1-1,-5 1-80,7-1 0,-6 0 0,-2-1 0,-3 1 0,20-1 0,-15-1 0,-29 3 0</inkml:trace>
  <inkml:trace contextRef="#ctx0" brushRef="#br0" timeOffset="85591">10521 2875 24575,'7'0'0,"21"0"0,9 0 0,-1 7 0,6 0-820,0-5 1,7-2 0,4 0 0,1 1 350,-13 2 1,2 1 0,2 0 0,0 1 0,0-1 0,0 0 0,-2-1-79,0-1 1,-2-2 0,-1 0 0,0 0 0,3 0 0,3 1 308,-2 0 0,5 1 1,1-1-1,3 1 0,-1 0 1,0-1-1,-2 1 1,-4-1-1,-4 0 35,3-1 0,-7 0 0,-1 0 0,2 0 0,7 0 203,-9 0 0,5 0 0,3 0 0,3 0 0,1 0 0,1 0 0,-1 0 0,0 0 0,-2 0 0,-3 0 0,-4 0 0,9 0 0,-4 0 0,-3 0 0,-1 0 0,3 0 0,4 0 0,-5-1 0,2 0 0,3 0 0,2-1 0,1 1 0,-1 0 0,-2-1 0,-1 1 0,-4 0 0,-4 0-338,16 0 0,-5 1 0,-4-1 0,0 0 338,-1-2 0,1-1 0,-4 1 0,-9 1 0,4 2 0,-34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8C690-BF97-7142-AC08-8D762238829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61B2-33D4-394E-B4A4-6F93516A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For many HAR systems, sliding window is a standard procedure, which converts long signal sequences into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short, individual frames for classification. For </a:t>
            </a:r>
            <a:r>
              <a:rPr lang="en-US" i="1" dirty="0" err="1">
                <a:effectLst/>
                <a:latin typeface="Helvetica" pitchFamily="2" charset="0"/>
              </a:rPr>
              <a:t>ConvNet</a:t>
            </a:r>
            <a:r>
              <a:rPr lang="en-US" i="1" dirty="0">
                <a:effectLst/>
                <a:latin typeface="Helvetica" pitchFamily="2" charset="0"/>
              </a:rPr>
              <a:t>-based HAR, these frames are normally shuffled before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each training epoch. However, DL-based approaches are notoriously data-hungry, and they often suffer from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overfitting in scenarios where there is only limited amounts of labeled sample data available for model training,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which is a common problem in HAR. Although the per-epoch shuffling operation may reduce the overfitting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effect to some extent, it is limited, since the overall training frames–constructed by the one-off sliding window–is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a fixed set, which is problematic especially when training large </a:t>
            </a:r>
            <a:r>
              <a:rPr lang="en-US" i="1" dirty="0" err="1">
                <a:effectLst/>
                <a:latin typeface="Helvetica" pitchFamily="2" charset="0"/>
              </a:rPr>
              <a:t>ConvNets</a:t>
            </a:r>
            <a:r>
              <a:rPr lang="en-US" i="1" dirty="0">
                <a:effectLst/>
                <a:latin typeface="Helvetica" pitchFamily="2" charset="0"/>
              </a:rPr>
              <a:t>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2B539-D634-2B4A-2C36-C071C15A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E53E3-C92E-6852-83C2-697B7CD4C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9AD70-048D-43FC-4BFA-7C0E8A306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For many HAR systems, sliding window is a standard procedure, which converts long signal sequences into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short, individual frames for classification. For </a:t>
            </a:r>
            <a:r>
              <a:rPr lang="en-US" i="1" dirty="0" err="1">
                <a:effectLst/>
                <a:latin typeface="Helvetica" pitchFamily="2" charset="0"/>
              </a:rPr>
              <a:t>ConvNet</a:t>
            </a:r>
            <a:r>
              <a:rPr lang="en-US" i="1" dirty="0">
                <a:effectLst/>
                <a:latin typeface="Helvetica" pitchFamily="2" charset="0"/>
              </a:rPr>
              <a:t>-based HAR, these frames are normally shuffled before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each training epoch. However, DL-based approaches are notoriously data-hungry, and they often suffer from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overfitting in scenarios where there is only limited amounts of labeled sample data available for model training,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which is a common problem in HAR. Although the per-epoch shuffling operation may reduce the overfitting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effect to some extent, it is limited, since the overall training frames–constructed by the one-off sliding window–is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a fixed set, which is problematic especially when training large </a:t>
            </a:r>
            <a:r>
              <a:rPr lang="en-US" i="1" dirty="0" err="1">
                <a:effectLst/>
                <a:latin typeface="Helvetica" pitchFamily="2" charset="0"/>
              </a:rPr>
              <a:t>ConvNets</a:t>
            </a:r>
            <a:r>
              <a:rPr lang="en-US" i="1" dirty="0">
                <a:effectLst/>
                <a:latin typeface="Helvetica" pitchFamily="2" charset="0"/>
              </a:rPr>
              <a:t>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9BABB-5DF3-9175-E6FD-D84C029D2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closer </a:t>
            </a:r>
            <a:r>
              <a:rPr lang="el-GR" dirty="0"/>
              <a:t>λ\</a:t>
            </a:r>
            <a:r>
              <a:rPr lang="en-US" dirty="0"/>
              <a:t>lambda</a:t>
            </a:r>
            <a:r>
              <a:rPr lang="el-GR" dirty="0"/>
              <a:t>λ </a:t>
            </a:r>
            <a:r>
              <a:rPr lang="en-US" dirty="0"/>
              <a:t>is to 0.5, the more evenly mixed the two frames will be.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we want to combine the predictions from multiple sources or labels into a single loss value. Specifically, it is used to measure the dissimilarity between predicted probabilities and the true labels when the true labels themselves are a combination or mixture of two classes (or more).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5B77-DB94-72EB-985B-03944392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AE5C-0D2A-0E16-E5F5-4562685A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9A01-3270-8568-C604-F16E935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DEE-9D7E-8E23-C7F0-1042AF84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EF2C-88BC-0E39-AFCE-76D3A8AF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8792-3EBD-A41F-6B36-587B2FA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2E4-01E3-4B62-968F-BED3BB4A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DF95-FAC4-FC5B-8BD7-8DF57480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BA22-C7B1-46B0-FB32-A76B714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3AE5-EF81-D56E-922F-F923E401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987DC-7D11-21F9-C49C-12EAAE90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EE6C-2EBD-3BE9-1210-2B0C549B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275A-8640-C71B-4E04-41C24064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DEEE-CC5C-5DDB-EF86-144DB07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D78C-BFEF-E697-8688-46BC347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A963-0237-8649-A323-70E3B21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B51-2D26-0467-2220-DB9B5FE6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1412-108F-BFB3-C0AD-1DCA84AF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FC81-B887-40EF-0540-35722AE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1A79-F2F1-16B9-2B15-2660E95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927B-AD6C-6B88-9C6D-FC926DB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3DBC-5E09-7232-5C79-52F9493F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7C32-5501-8B54-D76D-210D0A6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D14B-39F8-3E58-8046-CA968B09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0BE-A38F-66D5-A2B1-6AC795F5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F1B3-6049-9C39-3705-257B4312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B774-CA52-3932-6812-1EC784DB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4979-2D21-0568-9FFC-E09DE0B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8B6F-F256-F83E-83F4-5AF677CC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3D4F-55DA-C1D0-0F06-47C58A1F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1C69-5024-9EFD-A0AA-58BA90F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5E6A-E67B-863D-0F92-0D13011A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059E-AB86-5B28-3135-09259DA5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C74D0-DBF8-DF65-BEF4-54F1EBEA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4286A-1B17-F2D3-A194-DC7BA0B7E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FAF50-BDDA-26C2-A7FA-DF4BD9F9F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EC73-DB25-091D-9855-CA61D71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E6686-52E3-C61C-2421-F86286E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37370-31E6-45F6-54E5-6C44996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E60B-9C19-320F-A5D5-8CC2C052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69AB3-DA12-6D33-4673-982D2E65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182-65C0-293E-3AD1-AC81634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66A9-A6B9-D3C4-9175-06DAAE8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649A0-9806-3040-26ED-6B73541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46B3-F729-9C7C-CBFC-E08290F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1363-66A6-7C21-3667-14A3EF42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E4A9-DFE1-56D3-6CBF-0BFC509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5D8E-C6B8-16E8-8D63-FD41206F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CF53D-96F3-DFFF-1179-D3A5CCC3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0922-BE0C-A76A-9EF7-F4357EF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2B01-5146-9544-759A-6ADF5C96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DE7B-44BE-59B9-B65F-F039B0EB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0F32-5851-D1B6-B2BA-1D28B821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3700D-8B1C-4F0D-0852-4121F046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A287-9BBD-5EEB-A78F-7643FB3D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06B5-8B31-FBF3-C1C0-5AFD5956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5C7D-FD7C-C9C9-430A-19E3341B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676A-37C2-0AE9-F6DD-5D0055E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00744-396F-540E-061D-0C8CE334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C0E9-5474-50B8-77C6-F18A7E2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6AA2-6C7D-1924-A0E3-E6EC6BB64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FFE4-557E-2D49-AE1F-21B3C6E91D2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A9A3-416B-0DB8-7617-6BE6EDBCC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447C-A152-0EB2-145A-EC4F9C78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vitobaru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shao2013/ConvBoo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4C588-DC96-19A4-23DF-AD635662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ConvBoost</a:t>
            </a:r>
            <a:r>
              <a:rPr lang="en-US" sz="37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Boosting </a:t>
            </a:r>
            <a:r>
              <a:rPr lang="en-US" sz="37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ConvNets</a:t>
            </a:r>
            <a:r>
              <a:rPr lang="en-US" sz="37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Sensor-based Activity Recognition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2674-3819-8069-2166-21B498F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i="1" dirty="0"/>
              <a:t>Shuai Shao, Yu Guan, Bing Zhai, Paolo </a:t>
            </a:r>
            <a:r>
              <a:rPr lang="en-US" sz="2200" i="1" dirty="0" err="1"/>
              <a:t>Missier</a:t>
            </a:r>
            <a:r>
              <a:rPr lang="en-US" sz="2200" i="1" dirty="0"/>
              <a:t>, Thomas </a:t>
            </a:r>
            <a:r>
              <a:rPr lang="en-US" sz="2200" i="1" dirty="0" err="1"/>
              <a:t>Ploetz</a:t>
            </a:r>
            <a:endParaRPr lang="en-US" sz="2200" dirty="0"/>
          </a:p>
          <a:p>
            <a:endParaRPr lang="en-US" sz="2000" dirty="0"/>
          </a:p>
          <a:p>
            <a:r>
              <a:rPr lang="en-US" sz="2000"/>
              <a:t>Presenter: </a:t>
            </a:r>
            <a:r>
              <a:rPr lang="en-US" sz="2000">
                <a:hlinkClick r:id="rId3"/>
              </a:rPr>
              <a:t>Shovito Barua Soumma</a:t>
            </a:r>
            <a:endParaRPr lang="en-US" sz="2000"/>
          </a:p>
          <a:p>
            <a:r>
              <a:rPr lang="en-US" sz="2000" dirty="0"/>
              <a:t>Date: December 3,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IMWUT 2023, [7 Citations as today]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Code Base: </a:t>
            </a:r>
            <a:r>
              <a:rPr lang="en-US" sz="2200" dirty="0">
                <a:hlinkClick r:id="rId4"/>
              </a:rPr>
              <a:t>https://github.com/sshao2013/ConvBoost</a:t>
            </a:r>
            <a:r>
              <a:rPr lang="en-US" sz="2200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159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3E01-2A7A-0382-9033-402F13F8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A21A-A169-E3FD-2552-6E884BD8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Raw (framewise) vs Feature engineering (sample wise)</a:t>
            </a:r>
          </a:p>
          <a:p>
            <a:pPr lvl="1"/>
            <a:r>
              <a:rPr lang="en-US" dirty="0" err="1"/>
              <a:t>ConvNet</a:t>
            </a:r>
            <a:r>
              <a:rPr lang="en-US" dirty="0"/>
              <a:t>: performs better for repetitive/periodical activities</a:t>
            </a:r>
          </a:p>
          <a:p>
            <a:pPr lvl="2"/>
            <a:r>
              <a:rPr lang="en-US" dirty="0"/>
              <a:t>Walking, running, cycling</a:t>
            </a:r>
          </a:p>
          <a:p>
            <a:pPr lvl="2"/>
            <a:endParaRPr lang="en-US" dirty="0"/>
          </a:p>
          <a:p>
            <a:r>
              <a:rPr lang="en-US" dirty="0"/>
              <a:t>Drawback: Overfitting due to imbalanced dataset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SSL to use unlabeled data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(-) if original labeling is poor then the model will struggle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(-) it can not generate high quality training data</a:t>
            </a:r>
            <a:endParaRPr lang="en-US" dirty="0"/>
          </a:p>
          <a:p>
            <a:pPr lvl="1"/>
            <a:r>
              <a:rPr lang="en-US" dirty="0"/>
              <a:t>Ensemble learning : epoch wise LSTMs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 addition to that: epoch wise diversity (window length/size, batch size)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DE8F2-4CD6-C480-F911-C5FCE1D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/>
              <a:t>ConvBoost</a:t>
            </a:r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F4AA3-35C1-83CE-2C6B-16AB8A9C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" y="1719122"/>
            <a:ext cx="5838165" cy="313801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1193-A208-2B41-3578-3A724E00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 dirty="0"/>
              <a:t>High quality, dynamic training data</a:t>
            </a:r>
          </a:p>
          <a:p>
            <a:r>
              <a:rPr lang="en-US" sz="2200" dirty="0"/>
              <a:t>Diversity</a:t>
            </a:r>
          </a:p>
          <a:p>
            <a:r>
              <a:rPr lang="en-US" sz="2200" dirty="0"/>
              <a:t>Reducing the overfitting issue </a:t>
            </a:r>
          </a:p>
          <a:p>
            <a:r>
              <a:rPr lang="en-US" sz="2200" dirty="0"/>
              <a:t>Works even for an imbalanced dataset</a:t>
            </a:r>
          </a:p>
          <a:p>
            <a:r>
              <a:rPr lang="en-US" sz="2200" dirty="0"/>
              <a:t>introduces three novel layers—</a:t>
            </a:r>
            <a:r>
              <a:rPr lang="en-US" sz="2200" dirty="0">
                <a:solidFill>
                  <a:srgbClr val="FF0000"/>
                </a:solidFill>
              </a:rPr>
              <a:t>Sampling Layer, Data Augmentation Layer, and Resilient Layer</a:t>
            </a:r>
            <a:r>
              <a:rPr lang="en-US" sz="2200" dirty="0"/>
              <a:t>—that each produce additional, unique training frames per epoch.</a:t>
            </a:r>
          </a:p>
          <a:p>
            <a:r>
              <a:rPr lang="en-US" sz="2200" dirty="0"/>
              <a:t>3 boosters : Random (R) Frame, Mix-up, and C-Drop</a:t>
            </a:r>
          </a:p>
        </p:txBody>
      </p:sp>
    </p:spTree>
    <p:extLst>
      <p:ext uri="{BB962C8B-B14F-4D97-AF65-F5344CB8AC3E}">
        <p14:creationId xmlns:p14="http://schemas.microsoft.com/office/powerpoint/2010/main" val="12218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65BE-8FB5-7693-DFA3-1E15BBFC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Framework: R-frame booster in Sampling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3DB8-CD01-117C-01CF-798F2146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7205" cy="4351338"/>
          </a:xfrm>
        </p:spPr>
        <p:txBody>
          <a:bodyPr/>
          <a:lstStyle/>
          <a:p>
            <a:r>
              <a:rPr lang="en-US" dirty="0"/>
              <a:t>Why do we need it?</a:t>
            </a:r>
          </a:p>
          <a:p>
            <a:pPr lvl="1"/>
            <a:r>
              <a:rPr lang="en-US" dirty="0"/>
              <a:t>Traditional sliding window and shuffling before each epoch are </a:t>
            </a:r>
            <a:r>
              <a:rPr lang="en-US" dirty="0">
                <a:solidFill>
                  <a:srgbClr val="FF0000"/>
                </a:solidFill>
              </a:rPr>
              <a:t>data hungry and suffered from overfitting </a:t>
            </a:r>
            <a:r>
              <a:rPr lang="en-US" dirty="0"/>
              <a:t>in limited labeled samples</a:t>
            </a:r>
          </a:p>
          <a:p>
            <a:pPr lvl="1"/>
            <a:r>
              <a:rPr lang="en-US" dirty="0"/>
              <a:t>Overall training frames are </a:t>
            </a:r>
            <a:r>
              <a:rPr lang="en-US" dirty="0">
                <a:solidFill>
                  <a:srgbClr val="FF0000"/>
                </a:solidFill>
              </a:rPr>
              <a:t>constant</a:t>
            </a:r>
            <a:r>
              <a:rPr lang="en-US" dirty="0"/>
              <a:t> all the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4C4CA-D633-CEF3-5833-9D4F254C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2" b="8254"/>
          <a:stretch/>
        </p:blipFill>
        <p:spPr>
          <a:xfrm>
            <a:off x="6351639" y="1337187"/>
            <a:ext cx="5840361" cy="32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B4B88-D0B8-C85D-F2A7-F151DF05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A671-F120-BD2A-A1DF-64E9BCC7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Framework: R-frame booster in Sampling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B35-361B-3EB5-67E2-C3C1BC4D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7137" cy="4351338"/>
          </a:xfrm>
        </p:spPr>
        <p:txBody>
          <a:bodyPr/>
          <a:lstStyle/>
          <a:p>
            <a:r>
              <a:rPr lang="en-US" dirty="0">
                <a:effectLst/>
              </a:rPr>
              <a:t>generate per-epoch dynamic frame sets</a:t>
            </a:r>
          </a:p>
          <a:p>
            <a:pPr lvl="1"/>
            <a:r>
              <a:rPr lang="en-US" dirty="0"/>
              <a:t>Offset varies each epoch =&gt; introducing  different epoch wise frames/dynamic 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26107-73E1-7838-D24F-F725E130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2" b="8254"/>
          <a:stretch/>
        </p:blipFill>
        <p:spPr>
          <a:xfrm>
            <a:off x="6351639" y="1073149"/>
            <a:ext cx="5840361" cy="3222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36332D-4FF6-058B-AA65-E1421AFF7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8" y="4042593"/>
            <a:ext cx="7772400" cy="2450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944B5C-C9F5-F679-5D7D-A265F6523B72}"/>
                  </a:ext>
                </a:extLst>
              </p14:cNvPr>
              <p14:cNvContentPartPr/>
              <p14:nvPr/>
            </p14:nvContentPartPr>
            <p14:xfrm>
              <a:off x="677160" y="945000"/>
              <a:ext cx="8875800" cy="536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944B5C-C9F5-F679-5D7D-A265F6523B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800" y="935640"/>
                <a:ext cx="8894520" cy="53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88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7FF-87E1-A18C-3F4F-1DD6A225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976" cy="1325563"/>
          </a:xfrm>
        </p:spPr>
        <p:txBody>
          <a:bodyPr/>
          <a:lstStyle/>
          <a:p>
            <a:r>
              <a:rPr lang="en-US" dirty="0"/>
              <a:t>(2) Mix-up Booster in </a:t>
            </a:r>
            <a:r>
              <a:rPr lang="en-US" dirty="0">
                <a:solidFill>
                  <a:srgbClr val="FF0000"/>
                </a:solidFill>
              </a:rPr>
              <a:t>Data Augmentation </a:t>
            </a:r>
            <a:r>
              <a:rPr lang="en-US" dirty="0"/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27B01-D5E3-8307-67C0-1192FDF35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synthesizes virtual frames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linearly interpolating between pairs of frames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is the mixing ratio </a:t>
                </a:r>
                <a:r>
                  <a:rPr lang="en-US" dirty="0"/>
                  <a:t>sampled from </a:t>
                </a:r>
                <a:r>
                  <a:rPr lang="en-US" dirty="0">
                    <a:solidFill>
                      <a:srgbClr val="FF0000"/>
                    </a:solidFill>
                  </a:rPr>
                  <a:t>Beta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distribution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the strength of interpolation</a:t>
                </a:r>
              </a:p>
              <a:p>
                <a:r>
                  <a:rPr lang="en-US" dirty="0"/>
                  <a:t>Joint CE loss via a weighted sum operation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This booster is employed at the training </a:t>
                </a:r>
                <a:r>
                  <a:rPr lang="en-US" dirty="0">
                    <a:solidFill>
                      <a:srgbClr val="FF0000"/>
                    </a:solidFill>
                  </a:rPr>
                  <a:t>batch-level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# of the virtual frames = batch 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27B01-D5E3-8307-67C0-1192FDF35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03CE47-6879-1703-7A2B-E511DAC0C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679" y="4479690"/>
            <a:ext cx="5671018" cy="61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A2275-3F35-9E9F-12D2-7931A6FB1A8E}"/>
              </a:ext>
            </a:extLst>
          </p:cNvPr>
          <p:cNvSpPr txBox="1"/>
          <p:nvPr/>
        </p:nvSpPr>
        <p:spPr>
          <a:xfrm>
            <a:off x="8610135" y="4911439"/>
            <a:ext cx="315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Smooths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2939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3ECE-14E6-454C-8430-C3152A5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Dropout booster in resilient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ADAA-AC01-E9F5-F46F-11F5E45E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problematic sensors (missing values/garbage values)</a:t>
            </a:r>
          </a:p>
          <a:p>
            <a:r>
              <a:rPr lang="en-US" dirty="0"/>
              <a:t>Resilient in respect to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43795-3767-3802-E89E-E5544CBB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03" y="2945029"/>
            <a:ext cx="8945192" cy="33668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AC1110-E03A-C349-9E79-FE8DC70F43F8}"/>
              </a:ext>
            </a:extLst>
          </p:cNvPr>
          <p:cNvSpPr/>
          <p:nvPr/>
        </p:nvSpPr>
        <p:spPr>
          <a:xfrm>
            <a:off x="2921620" y="4092498"/>
            <a:ext cx="2832409" cy="108166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B0DF2-06B2-9D6E-4F35-D006C9FD0476}"/>
              </a:ext>
            </a:extLst>
          </p:cNvPr>
          <p:cNvSpPr/>
          <p:nvPr/>
        </p:nvSpPr>
        <p:spPr>
          <a:xfrm>
            <a:off x="7701776" y="4092498"/>
            <a:ext cx="2832409" cy="108166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7A24-B483-E26F-FEC6-0725E914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5A5F6-F83E-AE7F-49CB-865608B6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" y="1490097"/>
            <a:ext cx="7415560" cy="3877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F8007-C124-5B95-E85F-349324D5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79" y="2670695"/>
            <a:ext cx="6298221" cy="338529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B7C04-D9B3-4E79-95E6-8A0061ADE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59" y="5486400"/>
            <a:ext cx="518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420678-BBE2-3B89-8149-BABBC1E87F2D}"/>
              </a:ext>
            </a:extLst>
          </p:cNvPr>
          <p:cNvSpPr txBox="1"/>
          <p:nvPr/>
        </p:nvSpPr>
        <p:spPr>
          <a:xfrm>
            <a:off x="100362" y="5342613"/>
            <a:ext cx="364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Majority voting from M best learners</a:t>
            </a:r>
          </a:p>
        </p:txBody>
      </p:sp>
    </p:spTree>
    <p:extLst>
      <p:ext uri="{BB962C8B-B14F-4D97-AF65-F5344CB8AC3E}">
        <p14:creationId xmlns:p14="http://schemas.microsoft.com/office/powerpoint/2010/main" val="15041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695</Words>
  <Application>Microsoft Macintosh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 Theme</vt:lpstr>
      <vt:lpstr>ConvBoost: Boosting ConvNets for Sensor-based Activity Recognition</vt:lpstr>
      <vt:lpstr>Introduction</vt:lpstr>
      <vt:lpstr>ConvBoost</vt:lpstr>
      <vt:lpstr>Framework: R-frame booster in Sampling Layer</vt:lpstr>
      <vt:lpstr>Framework: R-frame booster in Sampling Layer</vt:lpstr>
      <vt:lpstr>(2) Mix-up Booster in Data Augmentation Layer</vt:lpstr>
      <vt:lpstr>Channel Dropout booster in resilient layer</vt:lpstr>
      <vt:lpstr>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of wearable sensor data for parkinson’s disease monitoring using convolutional neural networks</dc:title>
  <dc:creator>Shovito Barua Soumma</dc:creator>
  <cp:lastModifiedBy>Shovito Barua Soumma (Student)</cp:lastModifiedBy>
  <cp:revision>224</cp:revision>
  <dcterms:created xsi:type="dcterms:W3CDTF">2023-12-08T04:09:01Z</dcterms:created>
  <dcterms:modified xsi:type="dcterms:W3CDTF">2024-12-04T20:06:24Z</dcterms:modified>
</cp:coreProperties>
</file>