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63" r:id="rId6"/>
    <p:sldMasterId id="2147483665" r:id="rId7"/>
    <p:sldMasterId id="2147483667" r:id="rId8"/>
    <p:sldMasterId id="2147483669" r:id="rId9"/>
    <p:sldMasterId id="2147483671" r:id="rId10"/>
    <p:sldMasterId id="2147483673" r:id="rId11"/>
    <p:sldMasterId id="2147483675" r:id="rId12"/>
  </p:sldMasterIdLst>
  <p:sldIdLst>
    <p:sldId id="256" r:id="rId13"/>
    <p:sldId id="257" r:id="rId14"/>
    <p:sldId id="258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E1B67F-36BA-4922-A28B-A32046B748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7BA76E6-AD94-43ED-9E4C-72B255B0D5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3A38B78-F611-4749-B8CE-3DE0264219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E01FFA5-7FEC-43FC-908F-19D75F29AD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36CF105-9772-4B28-B999-DA34B2660F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C3D6D258-06E4-47A5-B486-FACB3BFB7D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F94EC67-D12F-4F7C-B4B7-FE37C9975E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E1BABFF-25CE-497E-88FA-8B235E2AB4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3FAEBF8F-7D3E-48FF-8094-77BEFAE498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6B47A126-6BF0-48FA-A007-B997F86F55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7CEB95-B0D8-4534-83B5-6D6363EE64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9C90EE8-8651-4C85-AA1F-3ACDE67F62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E986089-B4FC-49AF-B1BC-6B44330212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2EE5B37-2C10-4D5A-868D-7FAB303EE5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8D4BCF3-FBC2-4778-AAE7-FB98AF8119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875C6A7-A1A6-468E-932D-458B134918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9B934C8-3565-45DC-A0D2-50400F4091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BF9DAA9-9A99-4B08-AE45-D300912B0E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7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12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13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5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AA855F2-483F-4CF0-88D8-4B8FE763F8A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3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E70134C-A420-437A-9F09-B7B449DFAB1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158358F-93D2-41C6-BB46-CBD4BE4BD0B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98D62AC-1443-4525-BD76-1AA417DC0C0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A85F0E4-DD73-4FF4-88BD-9229CA9F2FF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07945F0-7640-4C63-80EB-2D29B578526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707C675-C057-4B4E-B3C0-62C4DEAD3AC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ED7D3B7-0D78-484A-A6D8-43AF92ADF20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4E9D3A0-A10F-4756-A304-55274A49B0C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AA37216-636E-4700-8C6C-4200CCE69D6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E010CBA-37E0-458A-87DA-75D6AC69D96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0" y="1041480"/>
            <a:ext cx="12191760" cy="256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5400" strike="noStrike" u="none">
                <a:solidFill>
                  <a:schemeClr val="dk1"/>
                </a:solidFill>
                <a:uFillTx/>
                <a:latin typeface="Calibri Light"/>
              </a:rPr>
              <a:t>Constrained Set Cover Problem</a:t>
            </a:r>
            <a:endParaRPr b="1" lang="en-US" sz="5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What is the Set Cover Problem?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 Light"/>
              </a:rPr>
              <a:t>A classic problem in combinatorial optimization.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 Light"/>
              </a:rPr>
              <a:t>Given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 Light"/>
              </a:rPr>
              <a:t>Universe U = {e</a:t>
            </a:r>
            <a:r>
              <a:rPr b="0" lang="en-US" sz="2400" strike="noStrike" u="none" baseline="-8000">
                <a:solidFill>
                  <a:schemeClr val="dk1"/>
                </a:solidFill>
                <a:uFillTx/>
                <a:latin typeface="Calibri Light"/>
              </a:rPr>
              <a:t>1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 Light"/>
              </a:rPr>
              <a:t>, …, e</a:t>
            </a:r>
            <a:r>
              <a:rPr b="0" lang="en-US" sz="2400" strike="noStrike" u="none" baseline="-8000">
                <a:solidFill>
                  <a:schemeClr val="dk1"/>
                </a:solidFill>
                <a:uFillTx/>
                <a:latin typeface="Calibri Light"/>
              </a:rPr>
              <a:t>n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 Light"/>
              </a:rPr>
              <a:t>}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 Light"/>
              </a:rPr>
              <a:t>A collection of subsets S = {S</a:t>
            </a:r>
            <a:r>
              <a:rPr b="0" lang="en-US" sz="2400" strike="noStrike" u="none" baseline="-8000">
                <a:solidFill>
                  <a:schemeClr val="dk1"/>
                </a:solidFill>
                <a:uFillTx/>
                <a:latin typeface="Calibri Light"/>
              </a:rPr>
              <a:t>1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 Light"/>
              </a:rPr>
              <a:t>, …, S</a:t>
            </a:r>
            <a:r>
              <a:rPr b="0" lang="en-US" sz="2400" strike="noStrike" u="none" baseline="-8000">
                <a:solidFill>
                  <a:schemeClr val="dk1"/>
                </a:solidFill>
                <a:uFillTx/>
                <a:latin typeface="Calibri Light"/>
              </a:rPr>
              <a:t>m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 Light"/>
              </a:rPr>
              <a:t>}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 Light"/>
              </a:rPr>
              <a:t>Goal: Find the smallest sub-collection ( C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DejaVu Sans"/>
                <a:ea typeface="DejaVu Sans"/>
              </a:rPr>
              <a:t>⊆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 Light"/>
              </a:rPr>
              <a:t> S ) such that (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DejaVu Sans"/>
                <a:ea typeface="DejaVu Sans"/>
              </a:rPr>
              <a:t>⋃</a:t>
            </a:r>
            <a:r>
              <a:rPr b="0" lang="en-US" sz="2400" strike="noStrike" u="none" baseline="-8000">
                <a:solidFill>
                  <a:schemeClr val="dk1"/>
                </a:solidFill>
                <a:uFillTx/>
                <a:latin typeface="Calibri Light"/>
              </a:rPr>
              <a:t>Si </a:t>
            </a:r>
            <a:r>
              <a:rPr b="0" lang="en-US" sz="2400" strike="noStrike" u="none" baseline="-8000">
                <a:solidFill>
                  <a:schemeClr val="dk1"/>
                </a:solidFill>
                <a:uFillTx/>
                <a:latin typeface="DejaVu Sans"/>
                <a:ea typeface="DejaVu Sans"/>
              </a:rPr>
              <a:t>є</a:t>
            </a:r>
            <a:r>
              <a:rPr b="0" lang="en-US" sz="2400" strike="noStrike" u="none" baseline="-8000">
                <a:solidFill>
                  <a:schemeClr val="dk1"/>
                </a:solidFill>
                <a:uFillTx/>
                <a:latin typeface="Calibri Light"/>
              </a:rPr>
              <a:t> C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 Light"/>
              </a:rPr>
              <a:t>} S</a:t>
            </a:r>
            <a:r>
              <a:rPr b="0" lang="en-US" sz="2400" strike="noStrike" u="none" baseline="-8000">
                <a:solidFill>
                  <a:schemeClr val="dk1"/>
                </a:solidFill>
                <a:uFillTx/>
                <a:latin typeface="Calibri Light"/>
              </a:rPr>
              <a:t>i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 Light"/>
              </a:rPr>
              <a:t> = U ).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 Light"/>
              </a:rPr>
              <a:t>This is an Np-Hard problem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 Light"/>
              </a:rPr>
              <a:t>Approximable with a 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Calibri Light"/>
              </a:rPr>
              <a:t>ln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 Light"/>
              </a:rPr>
              <a:t>n factor using the greedy algorithm.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Calibri Light"/>
              </a:rPr>
              <a:t> 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Research lab Set Cover Problem?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 Light"/>
              </a:rPr>
              <a:t>A research lab has published n  papers for a venue.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 Light"/>
              </a:rPr>
              <a:t>Each paper has authors from the lab; some papers share authors.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 Light"/>
              </a:rPr>
              <a:t>Goal: Select the minimum number of researchers to present all papers, given that each researcher can at most present m papers.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2519</TotalTime>
  <Application>LibreOffice/24.8.6.2$Linux_X86_64 LibreOffice_project/d50be90c1d90f0f90a5235ffcbbafbbfa38a83c2</Application>
  <AppVersion>15.0000</AppVersion>
  <Words>644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2023-08-02T02:32:03Z</dcterms:created>
  <dc:creator>Reza Rahimi Azghan</dc:creator>
  <dc:description/>
  <dc:language>en-US</dc:language>
  <cp:lastModifiedBy/>
  <dcterms:modified xsi:type="dcterms:W3CDTF">2025-04-30T11:27:07Z</dcterms:modified>
  <cp:revision>272</cp:revision>
  <dc:subject/>
  <dc:title>An Introduction to Propensity Score Methods  for Reducing the Effects of Confounding  in Observational Studies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12</vt:i4>
  </property>
</Properties>
</file>