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6DFD-5281-4F3E-B5D6-96D1B38CA3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DEF44E-394E-4B70-8F4F-72B61F5DD7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F56AB9-C8FA-4522-AB3E-C23FBBD6537F}"/>
              </a:ext>
            </a:extLst>
          </p:cNvPr>
          <p:cNvSpPr>
            <a:spLocks noGrp="1"/>
          </p:cNvSpPr>
          <p:nvPr>
            <p:ph type="dt" sz="half" idx="10"/>
          </p:nvPr>
        </p:nvSpPr>
        <p:spPr/>
        <p:txBody>
          <a:bodyPr/>
          <a:lstStyle/>
          <a:p>
            <a:fld id="{2C76F0C5-CB3A-40D3-8C83-18859A28EC3F}" type="datetimeFigureOut">
              <a:rPr lang="en-US" smtClean="0"/>
              <a:t>1/22/2025</a:t>
            </a:fld>
            <a:endParaRPr lang="en-US"/>
          </a:p>
        </p:txBody>
      </p:sp>
      <p:sp>
        <p:nvSpPr>
          <p:cNvPr id="5" name="Footer Placeholder 4">
            <a:extLst>
              <a:ext uri="{FF2B5EF4-FFF2-40B4-BE49-F238E27FC236}">
                <a16:creationId xmlns:a16="http://schemas.microsoft.com/office/drawing/2014/main" id="{03C486E5-8B71-450B-A4D3-806778EB8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85996-8B9F-4674-B41C-E6E7185F5E26}"/>
              </a:ext>
            </a:extLst>
          </p:cNvPr>
          <p:cNvSpPr>
            <a:spLocks noGrp="1"/>
          </p:cNvSpPr>
          <p:nvPr>
            <p:ph type="sldNum" sz="quarter" idx="12"/>
          </p:nvPr>
        </p:nvSpPr>
        <p:spPr/>
        <p:txBody>
          <a:bodyPr/>
          <a:lstStyle/>
          <a:p>
            <a:fld id="{3331890A-D324-4BD6-AFC4-A37D702F4E46}" type="slidenum">
              <a:rPr lang="en-US" smtClean="0"/>
              <a:t>‹#›</a:t>
            </a:fld>
            <a:endParaRPr lang="en-US"/>
          </a:p>
        </p:txBody>
      </p:sp>
    </p:spTree>
    <p:extLst>
      <p:ext uri="{BB962C8B-B14F-4D97-AF65-F5344CB8AC3E}">
        <p14:creationId xmlns:p14="http://schemas.microsoft.com/office/powerpoint/2010/main" val="375951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0C02-BDB4-4C50-92FB-B7FD76193F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2D2B90-63A3-4DB9-968B-4E2CF78FFEC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CADC50-7E96-44F5-8D33-C6D2E44C3589}"/>
              </a:ext>
            </a:extLst>
          </p:cNvPr>
          <p:cNvSpPr>
            <a:spLocks noGrp="1"/>
          </p:cNvSpPr>
          <p:nvPr>
            <p:ph type="dt" sz="half" idx="10"/>
          </p:nvPr>
        </p:nvSpPr>
        <p:spPr/>
        <p:txBody>
          <a:bodyPr/>
          <a:lstStyle/>
          <a:p>
            <a:fld id="{2C76F0C5-CB3A-40D3-8C83-18859A28EC3F}" type="datetimeFigureOut">
              <a:rPr lang="en-US" smtClean="0"/>
              <a:t>1/22/2025</a:t>
            </a:fld>
            <a:endParaRPr lang="en-US"/>
          </a:p>
        </p:txBody>
      </p:sp>
      <p:sp>
        <p:nvSpPr>
          <p:cNvPr id="5" name="Footer Placeholder 4">
            <a:extLst>
              <a:ext uri="{FF2B5EF4-FFF2-40B4-BE49-F238E27FC236}">
                <a16:creationId xmlns:a16="http://schemas.microsoft.com/office/drawing/2014/main" id="{44EBF1EE-8590-48DF-991E-E1ABC2D6C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7FAD6-CEAB-4CE8-82CF-F401567BD1E1}"/>
              </a:ext>
            </a:extLst>
          </p:cNvPr>
          <p:cNvSpPr>
            <a:spLocks noGrp="1"/>
          </p:cNvSpPr>
          <p:nvPr>
            <p:ph type="sldNum" sz="quarter" idx="12"/>
          </p:nvPr>
        </p:nvSpPr>
        <p:spPr/>
        <p:txBody>
          <a:bodyPr/>
          <a:lstStyle/>
          <a:p>
            <a:fld id="{3331890A-D324-4BD6-AFC4-A37D702F4E46}" type="slidenum">
              <a:rPr lang="en-US" smtClean="0"/>
              <a:t>‹#›</a:t>
            </a:fld>
            <a:endParaRPr lang="en-US"/>
          </a:p>
        </p:txBody>
      </p:sp>
    </p:spTree>
    <p:extLst>
      <p:ext uri="{BB962C8B-B14F-4D97-AF65-F5344CB8AC3E}">
        <p14:creationId xmlns:p14="http://schemas.microsoft.com/office/powerpoint/2010/main" val="243419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B31F8B-A3BC-4457-9A50-C7407115A3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06CA0A-D6F8-468C-9840-5FF88E3719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D382F1-9C7E-479D-929F-20BBC5891636}"/>
              </a:ext>
            </a:extLst>
          </p:cNvPr>
          <p:cNvSpPr>
            <a:spLocks noGrp="1"/>
          </p:cNvSpPr>
          <p:nvPr>
            <p:ph type="dt" sz="half" idx="10"/>
          </p:nvPr>
        </p:nvSpPr>
        <p:spPr/>
        <p:txBody>
          <a:bodyPr/>
          <a:lstStyle/>
          <a:p>
            <a:fld id="{2C76F0C5-CB3A-40D3-8C83-18859A28EC3F}" type="datetimeFigureOut">
              <a:rPr lang="en-US" smtClean="0"/>
              <a:t>1/22/2025</a:t>
            </a:fld>
            <a:endParaRPr lang="en-US"/>
          </a:p>
        </p:txBody>
      </p:sp>
      <p:sp>
        <p:nvSpPr>
          <p:cNvPr id="5" name="Footer Placeholder 4">
            <a:extLst>
              <a:ext uri="{FF2B5EF4-FFF2-40B4-BE49-F238E27FC236}">
                <a16:creationId xmlns:a16="http://schemas.microsoft.com/office/drawing/2014/main" id="{6099B252-AFF9-4D10-8E6F-0F0230994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6B524-8292-45DC-A32E-9F2EAD779441}"/>
              </a:ext>
            </a:extLst>
          </p:cNvPr>
          <p:cNvSpPr>
            <a:spLocks noGrp="1"/>
          </p:cNvSpPr>
          <p:nvPr>
            <p:ph type="sldNum" sz="quarter" idx="12"/>
          </p:nvPr>
        </p:nvSpPr>
        <p:spPr/>
        <p:txBody>
          <a:bodyPr/>
          <a:lstStyle/>
          <a:p>
            <a:fld id="{3331890A-D324-4BD6-AFC4-A37D702F4E46}" type="slidenum">
              <a:rPr lang="en-US" smtClean="0"/>
              <a:t>‹#›</a:t>
            </a:fld>
            <a:endParaRPr lang="en-US"/>
          </a:p>
        </p:txBody>
      </p:sp>
    </p:spTree>
    <p:extLst>
      <p:ext uri="{BB962C8B-B14F-4D97-AF65-F5344CB8AC3E}">
        <p14:creationId xmlns:p14="http://schemas.microsoft.com/office/powerpoint/2010/main" val="375818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06BC6-FF55-4CEA-B4D1-BACFB2B4FA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C18F1D-DC4C-4541-AA74-1193778A57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6E03F-E1DF-4CF6-9291-3240F9A1F45B}"/>
              </a:ext>
            </a:extLst>
          </p:cNvPr>
          <p:cNvSpPr>
            <a:spLocks noGrp="1"/>
          </p:cNvSpPr>
          <p:nvPr>
            <p:ph type="dt" sz="half" idx="10"/>
          </p:nvPr>
        </p:nvSpPr>
        <p:spPr/>
        <p:txBody>
          <a:bodyPr/>
          <a:lstStyle/>
          <a:p>
            <a:fld id="{2C76F0C5-CB3A-40D3-8C83-18859A28EC3F}" type="datetimeFigureOut">
              <a:rPr lang="en-US" smtClean="0"/>
              <a:t>1/22/2025</a:t>
            </a:fld>
            <a:endParaRPr lang="en-US"/>
          </a:p>
        </p:txBody>
      </p:sp>
      <p:sp>
        <p:nvSpPr>
          <p:cNvPr id="5" name="Footer Placeholder 4">
            <a:extLst>
              <a:ext uri="{FF2B5EF4-FFF2-40B4-BE49-F238E27FC236}">
                <a16:creationId xmlns:a16="http://schemas.microsoft.com/office/drawing/2014/main" id="{EFE1685A-6BD3-496C-9F00-DA3D786C4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96376-9300-4FB7-8CCB-8897A3B3448A}"/>
              </a:ext>
            </a:extLst>
          </p:cNvPr>
          <p:cNvSpPr>
            <a:spLocks noGrp="1"/>
          </p:cNvSpPr>
          <p:nvPr>
            <p:ph type="sldNum" sz="quarter" idx="12"/>
          </p:nvPr>
        </p:nvSpPr>
        <p:spPr/>
        <p:txBody>
          <a:bodyPr/>
          <a:lstStyle/>
          <a:p>
            <a:fld id="{3331890A-D324-4BD6-AFC4-A37D702F4E46}" type="slidenum">
              <a:rPr lang="en-US" smtClean="0"/>
              <a:t>‹#›</a:t>
            </a:fld>
            <a:endParaRPr lang="en-US"/>
          </a:p>
        </p:txBody>
      </p:sp>
    </p:spTree>
    <p:extLst>
      <p:ext uri="{BB962C8B-B14F-4D97-AF65-F5344CB8AC3E}">
        <p14:creationId xmlns:p14="http://schemas.microsoft.com/office/powerpoint/2010/main" val="99891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A08B-F93B-49DF-83A7-DCB2D69F25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EDA650-4C5F-4A1E-B755-59DEE413F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995DDF-6B4E-445D-86CB-78953C7EE319}"/>
              </a:ext>
            </a:extLst>
          </p:cNvPr>
          <p:cNvSpPr>
            <a:spLocks noGrp="1"/>
          </p:cNvSpPr>
          <p:nvPr>
            <p:ph type="dt" sz="half" idx="10"/>
          </p:nvPr>
        </p:nvSpPr>
        <p:spPr/>
        <p:txBody>
          <a:bodyPr/>
          <a:lstStyle/>
          <a:p>
            <a:fld id="{2C76F0C5-CB3A-40D3-8C83-18859A28EC3F}" type="datetimeFigureOut">
              <a:rPr lang="en-US" smtClean="0"/>
              <a:t>1/22/2025</a:t>
            </a:fld>
            <a:endParaRPr lang="en-US"/>
          </a:p>
        </p:txBody>
      </p:sp>
      <p:sp>
        <p:nvSpPr>
          <p:cNvPr id="5" name="Footer Placeholder 4">
            <a:extLst>
              <a:ext uri="{FF2B5EF4-FFF2-40B4-BE49-F238E27FC236}">
                <a16:creationId xmlns:a16="http://schemas.microsoft.com/office/drawing/2014/main" id="{7DB77812-F1E4-419C-91E0-6E90D45EA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8282A-3699-4D6F-8301-EB68BA294064}"/>
              </a:ext>
            </a:extLst>
          </p:cNvPr>
          <p:cNvSpPr>
            <a:spLocks noGrp="1"/>
          </p:cNvSpPr>
          <p:nvPr>
            <p:ph type="sldNum" sz="quarter" idx="12"/>
          </p:nvPr>
        </p:nvSpPr>
        <p:spPr/>
        <p:txBody>
          <a:bodyPr/>
          <a:lstStyle/>
          <a:p>
            <a:fld id="{3331890A-D324-4BD6-AFC4-A37D702F4E46}" type="slidenum">
              <a:rPr lang="en-US" smtClean="0"/>
              <a:t>‹#›</a:t>
            </a:fld>
            <a:endParaRPr lang="en-US"/>
          </a:p>
        </p:txBody>
      </p:sp>
    </p:spTree>
    <p:extLst>
      <p:ext uri="{BB962C8B-B14F-4D97-AF65-F5344CB8AC3E}">
        <p14:creationId xmlns:p14="http://schemas.microsoft.com/office/powerpoint/2010/main" val="186751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F7573-0681-412B-B703-CEDCB0BD48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E338A0-90FA-45EC-BE6D-565647EE86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7ED434-4805-407E-A2DC-67CBB84E28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5F21AC-8759-45C2-80A1-FB5BBA5922D7}"/>
              </a:ext>
            </a:extLst>
          </p:cNvPr>
          <p:cNvSpPr>
            <a:spLocks noGrp="1"/>
          </p:cNvSpPr>
          <p:nvPr>
            <p:ph type="dt" sz="half" idx="10"/>
          </p:nvPr>
        </p:nvSpPr>
        <p:spPr/>
        <p:txBody>
          <a:bodyPr/>
          <a:lstStyle/>
          <a:p>
            <a:fld id="{2C76F0C5-CB3A-40D3-8C83-18859A28EC3F}" type="datetimeFigureOut">
              <a:rPr lang="en-US" smtClean="0"/>
              <a:t>1/22/2025</a:t>
            </a:fld>
            <a:endParaRPr lang="en-US"/>
          </a:p>
        </p:txBody>
      </p:sp>
      <p:sp>
        <p:nvSpPr>
          <p:cNvPr id="6" name="Footer Placeholder 5">
            <a:extLst>
              <a:ext uri="{FF2B5EF4-FFF2-40B4-BE49-F238E27FC236}">
                <a16:creationId xmlns:a16="http://schemas.microsoft.com/office/drawing/2014/main" id="{B9677271-3F05-43A2-973E-71B79DE73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5B64D0-8C02-4C1C-AAF6-C124BEF2CE3B}"/>
              </a:ext>
            </a:extLst>
          </p:cNvPr>
          <p:cNvSpPr>
            <a:spLocks noGrp="1"/>
          </p:cNvSpPr>
          <p:nvPr>
            <p:ph type="sldNum" sz="quarter" idx="12"/>
          </p:nvPr>
        </p:nvSpPr>
        <p:spPr/>
        <p:txBody>
          <a:bodyPr/>
          <a:lstStyle/>
          <a:p>
            <a:fld id="{3331890A-D324-4BD6-AFC4-A37D702F4E46}" type="slidenum">
              <a:rPr lang="en-US" smtClean="0"/>
              <a:t>‹#›</a:t>
            </a:fld>
            <a:endParaRPr lang="en-US"/>
          </a:p>
        </p:txBody>
      </p:sp>
    </p:spTree>
    <p:extLst>
      <p:ext uri="{BB962C8B-B14F-4D97-AF65-F5344CB8AC3E}">
        <p14:creationId xmlns:p14="http://schemas.microsoft.com/office/powerpoint/2010/main" val="280305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D0C3-EA8E-48D5-93FC-67037C4093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303D42-2D71-400E-8478-95F5E3A6F4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7515D82-50AE-477A-91F0-E426A625B6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F7584F-D25C-4180-8BBA-EA28961097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3B5359-188B-4A78-8D5E-A1B6BE332DF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BE9CC8-A045-402F-B8D0-DB77E2FD6587}"/>
              </a:ext>
            </a:extLst>
          </p:cNvPr>
          <p:cNvSpPr>
            <a:spLocks noGrp="1"/>
          </p:cNvSpPr>
          <p:nvPr>
            <p:ph type="dt" sz="half" idx="10"/>
          </p:nvPr>
        </p:nvSpPr>
        <p:spPr/>
        <p:txBody>
          <a:bodyPr/>
          <a:lstStyle/>
          <a:p>
            <a:fld id="{2C76F0C5-CB3A-40D3-8C83-18859A28EC3F}" type="datetimeFigureOut">
              <a:rPr lang="en-US" smtClean="0"/>
              <a:t>1/22/2025</a:t>
            </a:fld>
            <a:endParaRPr lang="en-US"/>
          </a:p>
        </p:txBody>
      </p:sp>
      <p:sp>
        <p:nvSpPr>
          <p:cNvPr id="8" name="Footer Placeholder 7">
            <a:extLst>
              <a:ext uri="{FF2B5EF4-FFF2-40B4-BE49-F238E27FC236}">
                <a16:creationId xmlns:a16="http://schemas.microsoft.com/office/drawing/2014/main" id="{66D63963-4436-491B-8AE2-E1B05BAD36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898E7E-ADA5-498A-91A8-0977BAC4C56F}"/>
              </a:ext>
            </a:extLst>
          </p:cNvPr>
          <p:cNvSpPr>
            <a:spLocks noGrp="1"/>
          </p:cNvSpPr>
          <p:nvPr>
            <p:ph type="sldNum" sz="quarter" idx="12"/>
          </p:nvPr>
        </p:nvSpPr>
        <p:spPr/>
        <p:txBody>
          <a:bodyPr/>
          <a:lstStyle/>
          <a:p>
            <a:fld id="{3331890A-D324-4BD6-AFC4-A37D702F4E46}" type="slidenum">
              <a:rPr lang="en-US" smtClean="0"/>
              <a:t>‹#›</a:t>
            </a:fld>
            <a:endParaRPr lang="en-US"/>
          </a:p>
        </p:txBody>
      </p:sp>
    </p:spTree>
    <p:extLst>
      <p:ext uri="{BB962C8B-B14F-4D97-AF65-F5344CB8AC3E}">
        <p14:creationId xmlns:p14="http://schemas.microsoft.com/office/powerpoint/2010/main" val="2069427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93D7-C067-472D-9996-9FE0D2FD76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C72C65-9B3B-4EE3-B0F4-328433090291}"/>
              </a:ext>
            </a:extLst>
          </p:cNvPr>
          <p:cNvSpPr>
            <a:spLocks noGrp="1"/>
          </p:cNvSpPr>
          <p:nvPr>
            <p:ph type="dt" sz="half" idx="10"/>
          </p:nvPr>
        </p:nvSpPr>
        <p:spPr/>
        <p:txBody>
          <a:bodyPr/>
          <a:lstStyle/>
          <a:p>
            <a:fld id="{2C76F0C5-CB3A-40D3-8C83-18859A28EC3F}" type="datetimeFigureOut">
              <a:rPr lang="en-US" smtClean="0"/>
              <a:t>1/22/2025</a:t>
            </a:fld>
            <a:endParaRPr lang="en-US"/>
          </a:p>
        </p:txBody>
      </p:sp>
      <p:sp>
        <p:nvSpPr>
          <p:cNvPr id="4" name="Footer Placeholder 3">
            <a:extLst>
              <a:ext uri="{FF2B5EF4-FFF2-40B4-BE49-F238E27FC236}">
                <a16:creationId xmlns:a16="http://schemas.microsoft.com/office/drawing/2014/main" id="{D9676AA0-5123-4662-BDE4-7B36E25475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5918EE-92C8-426A-A9C9-8C6363A08209}"/>
              </a:ext>
            </a:extLst>
          </p:cNvPr>
          <p:cNvSpPr>
            <a:spLocks noGrp="1"/>
          </p:cNvSpPr>
          <p:nvPr>
            <p:ph type="sldNum" sz="quarter" idx="12"/>
          </p:nvPr>
        </p:nvSpPr>
        <p:spPr/>
        <p:txBody>
          <a:bodyPr/>
          <a:lstStyle/>
          <a:p>
            <a:fld id="{3331890A-D324-4BD6-AFC4-A37D702F4E46}" type="slidenum">
              <a:rPr lang="en-US" smtClean="0"/>
              <a:t>‹#›</a:t>
            </a:fld>
            <a:endParaRPr lang="en-US"/>
          </a:p>
        </p:txBody>
      </p:sp>
    </p:spTree>
    <p:extLst>
      <p:ext uri="{BB962C8B-B14F-4D97-AF65-F5344CB8AC3E}">
        <p14:creationId xmlns:p14="http://schemas.microsoft.com/office/powerpoint/2010/main" val="47400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6FA1D4-4AC5-49D0-B23B-FCD944CB975F}"/>
              </a:ext>
            </a:extLst>
          </p:cNvPr>
          <p:cNvSpPr>
            <a:spLocks noGrp="1"/>
          </p:cNvSpPr>
          <p:nvPr>
            <p:ph type="dt" sz="half" idx="10"/>
          </p:nvPr>
        </p:nvSpPr>
        <p:spPr/>
        <p:txBody>
          <a:bodyPr/>
          <a:lstStyle/>
          <a:p>
            <a:fld id="{2C76F0C5-CB3A-40D3-8C83-18859A28EC3F}" type="datetimeFigureOut">
              <a:rPr lang="en-US" smtClean="0"/>
              <a:t>1/22/2025</a:t>
            </a:fld>
            <a:endParaRPr lang="en-US"/>
          </a:p>
        </p:txBody>
      </p:sp>
      <p:sp>
        <p:nvSpPr>
          <p:cNvPr id="3" name="Footer Placeholder 2">
            <a:extLst>
              <a:ext uri="{FF2B5EF4-FFF2-40B4-BE49-F238E27FC236}">
                <a16:creationId xmlns:a16="http://schemas.microsoft.com/office/drawing/2014/main" id="{A7B243B3-3DD1-4910-A525-A261D13B6E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55A279-192F-4679-A2DD-065A562D6350}"/>
              </a:ext>
            </a:extLst>
          </p:cNvPr>
          <p:cNvSpPr>
            <a:spLocks noGrp="1"/>
          </p:cNvSpPr>
          <p:nvPr>
            <p:ph type="sldNum" sz="quarter" idx="12"/>
          </p:nvPr>
        </p:nvSpPr>
        <p:spPr/>
        <p:txBody>
          <a:bodyPr/>
          <a:lstStyle/>
          <a:p>
            <a:fld id="{3331890A-D324-4BD6-AFC4-A37D702F4E46}" type="slidenum">
              <a:rPr lang="en-US" smtClean="0"/>
              <a:t>‹#›</a:t>
            </a:fld>
            <a:endParaRPr lang="en-US"/>
          </a:p>
        </p:txBody>
      </p:sp>
    </p:spTree>
    <p:extLst>
      <p:ext uri="{BB962C8B-B14F-4D97-AF65-F5344CB8AC3E}">
        <p14:creationId xmlns:p14="http://schemas.microsoft.com/office/powerpoint/2010/main" val="321003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8921C-C469-4ED2-838A-18C8C4863E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F5B7C3-DE5E-490C-87AC-9551E3BE3A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01A4FA-1AFB-4BE3-BB34-41454A4A4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72E797-FE1E-4105-A014-801664D6B6B6}"/>
              </a:ext>
            </a:extLst>
          </p:cNvPr>
          <p:cNvSpPr>
            <a:spLocks noGrp="1"/>
          </p:cNvSpPr>
          <p:nvPr>
            <p:ph type="dt" sz="half" idx="10"/>
          </p:nvPr>
        </p:nvSpPr>
        <p:spPr/>
        <p:txBody>
          <a:bodyPr/>
          <a:lstStyle/>
          <a:p>
            <a:fld id="{2C76F0C5-CB3A-40D3-8C83-18859A28EC3F}" type="datetimeFigureOut">
              <a:rPr lang="en-US" smtClean="0"/>
              <a:t>1/22/2025</a:t>
            </a:fld>
            <a:endParaRPr lang="en-US"/>
          </a:p>
        </p:txBody>
      </p:sp>
      <p:sp>
        <p:nvSpPr>
          <p:cNvPr id="6" name="Footer Placeholder 5">
            <a:extLst>
              <a:ext uri="{FF2B5EF4-FFF2-40B4-BE49-F238E27FC236}">
                <a16:creationId xmlns:a16="http://schemas.microsoft.com/office/drawing/2014/main" id="{4FE4E550-49A7-4D6A-B521-BA456E9591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E2D9C-F9FF-43A5-B5C2-23C69D97AA2F}"/>
              </a:ext>
            </a:extLst>
          </p:cNvPr>
          <p:cNvSpPr>
            <a:spLocks noGrp="1"/>
          </p:cNvSpPr>
          <p:nvPr>
            <p:ph type="sldNum" sz="quarter" idx="12"/>
          </p:nvPr>
        </p:nvSpPr>
        <p:spPr/>
        <p:txBody>
          <a:bodyPr/>
          <a:lstStyle/>
          <a:p>
            <a:fld id="{3331890A-D324-4BD6-AFC4-A37D702F4E46}" type="slidenum">
              <a:rPr lang="en-US" smtClean="0"/>
              <a:t>‹#›</a:t>
            </a:fld>
            <a:endParaRPr lang="en-US"/>
          </a:p>
        </p:txBody>
      </p:sp>
    </p:spTree>
    <p:extLst>
      <p:ext uri="{BB962C8B-B14F-4D97-AF65-F5344CB8AC3E}">
        <p14:creationId xmlns:p14="http://schemas.microsoft.com/office/powerpoint/2010/main" val="36525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4F3C-2D1F-4F51-AD73-B6F42DE7B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C2347F-5F1F-48B9-A4AD-11D966BE9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F05659-9520-4AFE-889B-FA0AE0E75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652E25-8FA3-4B9E-8EB1-71320F0E02E8}"/>
              </a:ext>
            </a:extLst>
          </p:cNvPr>
          <p:cNvSpPr>
            <a:spLocks noGrp="1"/>
          </p:cNvSpPr>
          <p:nvPr>
            <p:ph type="dt" sz="half" idx="10"/>
          </p:nvPr>
        </p:nvSpPr>
        <p:spPr/>
        <p:txBody>
          <a:bodyPr/>
          <a:lstStyle/>
          <a:p>
            <a:fld id="{2C76F0C5-CB3A-40D3-8C83-18859A28EC3F}" type="datetimeFigureOut">
              <a:rPr lang="en-US" smtClean="0"/>
              <a:t>1/22/2025</a:t>
            </a:fld>
            <a:endParaRPr lang="en-US"/>
          </a:p>
        </p:txBody>
      </p:sp>
      <p:sp>
        <p:nvSpPr>
          <p:cNvPr id="6" name="Footer Placeholder 5">
            <a:extLst>
              <a:ext uri="{FF2B5EF4-FFF2-40B4-BE49-F238E27FC236}">
                <a16:creationId xmlns:a16="http://schemas.microsoft.com/office/drawing/2014/main" id="{98C9F9D6-CA75-4783-92BA-7DD561F62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DD27F7-7E35-4707-9E69-79261005D13C}"/>
              </a:ext>
            </a:extLst>
          </p:cNvPr>
          <p:cNvSpPr>
            <a:spLocks noGrp="1"/>
          </p:cNvSpPr>
          <p:nvPr>
            <p:ph type="sldNum" sz="quarter" idx="12"/>
          </p:nvPr>
        </p:nvSpPr>
        <p:spPr/>
        <p:txBody>
          <a:bodyPr/>
          <a:lstStyle/>
          <a:p>
            <a:fld id="{3331890A-D324-4BD6-AFC4-A37D702F4E46}" type="slidenum">
              <a:rPr lang="en-US" smtClean="0"/>
              <a:t>‹#›</a:t>
            </a:fld>
            <a:endParaRPr lang="en-US"/>
          </a:p>
        </p:txBody>
      </p:sp>
    </p:spTree>
    <p:extLst>
      <p:ext uri="{BB962C8B-B14F-4D97-AF65-F5344CB8AC3E}">
        <p14:creationId xmlns:p14="http://schemas.microsoft.com/office/powerpoint/2010/main" val="3676183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FE79FB-3C7A-4701-BFE7-9488C1C641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9DBEE5-54FB-47EE-B86B-09E931CA85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7712A-0621-4204-B065-238C3437E8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6F0C5-CB3A-40D3-8C83-18859A28EC3F}" type="datetimeFigureOut">
              <a:rPr lang="en-US" smtClean="0"/>
              <a:t>1/22/2025</a:t>
            </a:fld>
            <a:endParaRPr lang="en-US"/>
          </a:p>
        </p:txBody>
      </p:sp>
      <p:sp>
        <p:nvSpPr>
          <p:cNvPr id="5" name="Footer Placeholder 4">
            <a:extLst>
              <a:ext uri="{FF2B5EF4-FFF2-40B4-BE49-F238E27FC236}">
                <a16:creationId xmlns:a16="http://schemas.microsoft.com/office/drawing/2014/main" id="{0272317E-921E-414C-BFEC-C4565A3C9A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F3A677-AC66-423C-BC97-F0ED5A4AE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1890A-D324-4BD6-AFC4-A37D702F4E46}" type="slidenum">
              <a:rPr lang="en-US" smtClean="0"/>
              <a:t>‹#›</a:t>
            </a:fld>
            <a:endParaRPr lang="en-US"/>
          </a:p>
        </p:txBody>
      </p:sp>
    </p:spTree>
    <p:extLst>
      <p:ext uri="{BB962C8B-B14F-4D97-AF65-F5344CB8AC3E}">
        <p14:creationId xmlns:p14="http://schemas.microsoft.com/office/powerpoint/2010/main" val="3782987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7188-64DF-4770-A025-A09F3CC5AB66}"/>
              </a:ext>
            </a:extLst>
          </p:cNvPr>
          <p:cNvSpPr>
            <a:spLocks noGrp="1"/>
          </p:cNvSpPr>
          <p:nvPr>
            <p:ph type="ctrTitle"/>
          </p:nvPr>
        </p:nvSpPr>
        <p:spPr/>
        <p:txBody>
          <a:bodyPr>
            <a:noAutofit/>
          </a:bodyPr>
          <a:lstStyle/>
          <a:p>
            <a:r>
              <a:rPr lang="en-US" sz="4800" dirty="0">
                <a:latin typeface="Arial" panose="020B0604020202020204" pitchFamily="34" charset="0"/>
                <a:cs typeface="Arial" panose="020B0604020202020204" pitchFamily="34" charset="0"/>
              </a:rPr>
              <a:t>Temporal Fusion Transformers</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for Interpretable Multi-horizon Time Series Forecasting</a:t>
            </a:r>
          </a:p>
        </p:txBody>
      </p:sp>
      <p:sp>
        <p:nvSpPr>
          <p:cNvPr id="3" name="Subtitle 2">
            <a:extLst>
              <a:ext uri="{FF2B5EF4-FFF2-40B4-BE49-F238E27FC236}">
                <a16:creationId xmlns:a16="http://schemas.microsoft.com/office/drawing/2014/main" id="{AD4A2977-1091-4899-AA0E-619127185F22}"/>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International Journal of Forecasting, 2021</a:t>
            </a:r>
          </a:p>
          <a:p>
            <a:r>
              <a:rPr lang="en-US" dirty="0">
                <a:latin typeface="Arial" panose="020B0604020202020204" pitchFamily="34" charset="0"/>
                <a:cs typeface="Arial" panose="020B0604020202020204" pitchFamily="34" charset="0"/>
              </a:rPr>
              <a:t>Cited by 1742</a:t>
            </a:r>
          </a:p>
        </p:txBody>
      </p:sp>
      <p:sp>
        <p:nvSpPr>
          <p:cNvPr id="4" name="TextBox 3">
            <a:extLst>
              <a:ext uri="{FF2B5EF4-FFF2-40B4-BE49-F238E27FC236}">
                <a16:creationId xmlns:a16="http://schemas.microsoft.com/office/drawing/2014/main" id="{D0C5EA22-308F-476C-97D8-38B72E8C64F1}"/>
              </a:ext>
            </a:extLst>
          </p:cNvPr>
          <p:cNvSpPr txBox="1"/>
          <p:nvPr/>
        </p:nvSpPr>
        <p:spPr>
          <a:xfrm>
            <a:off x="2446638" y="5057686"/>
            <a:ext cx="7224584" cy="923330"/>
          </a:xfrm>
          <a:prstGeom prst="rect">
            <a:avLst/>
          </a:prstGeom>
          <a:noFill/>
        </p:spPr>
        <p:txBody>
          <a:bodyPr wrap="square" rtlCol="0">
            <a:spAutoFit/>
          </a:bodyPr>
          <a:lstStyle/>
          <a:p>
            <a:pPr algn="ctr"/>
            <a:r>
              <a:rPr lang="en-US" dirty="0"/>
              <a:t>Bryan Lima, </a:t>
            </a:r>
            <a:r>
              <a:rPr lang="en-US" dirty="0" err="1"/>
              <a:t>Sercan</a:t>
            </a:r>
            <a:r>
              <a:rPr lang="en-US" dirty="0"/>
              <a:t> O. </a:t>
            </a:r>
            <a:r>
              <a:rPr lang="en-US" dirty="0" err="1"/>
              <a:t>Arkb</a:t>
            </a:r>
            <a:r>
              <a:rPr lang="en-US" dirty="0"/>
              <a:t>, Nicolas Loeb, Tomas </a:t>
            </a:r>
            <a:r>
              <a:rPr lang="en-US" dirty="0" err="1"/>
              <a:t>Psterb</a:t>
            </a:r>
            <a:endParaRPr lang="en-US" dirty="0"/>
          </a:p>
          <a:p>
            <a:pPr algn="ctr"/>
            <a:r>
              <a:rPr lang="en-US" dirty="0"/>
              <a:t>University of Oxford, UK </a:t>
            </a:r>
          </a:p>
          <a:p>
            <a:pPr algn="ctr"/>
            <a:r>
              <a:rPr lang="en-US" dirty="0"/>
              <a:t>Google Cloud AI, USA</a:t>
            </a:r>
          </a:p>
        </p:txBody>
      </p:sp>
    </p:spTree>
    <p:extLst>
      <p:ext uri="{BB962C8B-B14F-4D97-AF65-F5344CB8AC3E}">
        <p14:creationId xmlns:p14="http://schemas.microsoft.com/office/powerpoint/2010/main" val="3891567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A7E29-02EA-4039-BE07-B43AA3C85179}"/>
              </a:ext>
            </a:extLst>
          </p:cNvPr>
          <p:cNvSpPr>
            <a:spLocks noGrp="1"/>
          </p:cNvSpPr>
          <p:nvPr>
            <p:ph type="title"/>
          </p:nvPr>
        </p:nvSpPr>
        <p:spPr/>
        <p:txBody>
          <a:bodyPr/>
          <a:lstStyle/>
          <a:p>
            <a:r>
              <a:rPr lang="en-US" dirty="0"/>
              <a:t>Static Covariate Encoders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354659-A530-4180-9F54-998A9B95B798}"/>
                  </a:ext>
                </a:extLst>
              </p:cNvPr>
              <p:cNvSpPr>
                <a:spLocks noGrp="1"/>
              </p:cNvSpPr>
              <p:nvPr>
                <p:ph idx="1"/>
              </p:nvPr>
            </p:nvSpPr>
            <p:spPr>
              <a:xfrm>
                <a:off x="838200" y="1825625"/>
                <a:ext cx="10873902" cy="4351338"/>
              </a:xfrm>
            </p:spPr>
            <p:txBody>
              <a:bodyPr/>
              <a:lstStyle/>
              <a:p>
                <a:r>
                  <a:rPr lang="en-US" dirty="0"/>
                  <a:t>TFT used GRN encoder to produce four different context vectors,</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𝐶</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𝑒</m:t>
                        </m:r>
                      </m:sub>
                    </m:sSub>
                    <m:r>
                      <a:rPr lang="en-US" b="0" i="1" smtClean="0">
                        <a:latin typeface="Cambria Math" panose="02040503050406030204" pitchFamily="18" charset="0"/>
                      </a:rPr>
                      <m:t> ,</m:t>
                    </m:r>
                  </m:oMath>
                </a14:m>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h</m:t>
                        </m:r>
                      </m:sub>
                    </m:sSub>
                  </m:oMath>
                </a14:m>
                <a:endParaRPr lang="en-US" b="0" dirty="0"/>
              </a:p>
              <a:p>
                <a:pPr marL="0" indent="0">
                  <a:buNone/>
                </a:pPr>
                <a:r>
                  <a:rPr lang="fr-FR" dirty="0"/>
                  <a:t>1) Temporal variable </a:t>
                </a:r>
                <a:r>
                  <a:rPr lang="fr-FR" dirty="0" err="1"/>
                  <a:t>selection</a:t>
                </a:r>
                <a:r>
                  <a:rPr lang="fr-FR"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r>
                      <a:rPr lang="en-US" b="0" i="1" smtClean="0">
                        <a:latin typeface="Cambria Math" panose="02040503050406030204" pitchFamily="18" charset="0"/>
                      </a:rPr>
                      <m:t>, </m:t>
                    </m:r>
                  </m:oMath>
                </a14:m>
                <a:r>
                  <a:rPr lang="fr-FR" dirty="0"/>
                  <a:t>),</a:t>
                </a:r>
              </a:p>
              <a:p>
                <a:pPr marL="0" indent="0">
                  <a:buNone/>
                </a:pPr>
                <a:r>
                  <a:rPr lang="fr-FR" dirty="0"/>
                  <a:t>2) </a:t>
                </a:r>
                <a:r>
                  <a:rPr lang="en-US" dirty="0"/>
                  <a:t>local processing of temporal features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h</m:t>
                        </m:r>
                      </m:sub>
                    </m:sSub>
                  </m:oMath>
                </a14:m>
                <a:r>
                  <a:rPr lang="en-US" dirty="0"/>
                  <a:t>) </a:t>
                </a:r>
              </a:p>
              <a:p>
                <a:pPr marL="0" indent="0">
                  <a:buNone/>
                </a:pPr>
                <a:r>
                  <a:rPr lang="en-US" dirty="0"/>
                  <a:t>3) improving of temporal features with static information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𝑒</m:t>
                        </m:r>
                      </m:sub>
                    </m:sSub>
                  </m:oMath>
                </a14:m>
                <a:r>
                  <a:rPr lang="en-US" dirty="0"/>
                  <a:t>).</a:t>
                </a:r>
              </a:p>
            </p:txBody>
          </p:sp>
        </mc:Choice>
        <mc:Fallback xmlns="">
          <p:sp>
            <p:nvSpPr>
              <p:cNvPr id="3" name="Content Placeholder 2">
                <a:extLst>
                  <a:ext uri="{FF2B5EF4-FFF2-40B4-BE49-F238E27FC236}">
                    <a16:creationId xmlns:a16="http://schemas.microsoft.com/office/drawing/2014/main" id="{9F354659-A530-4180-9F54-998A9B95B798}"/>
                  </a:ext>
                </a:extLst>
              </p:cNvPr>
              <p:cNvSpPr>
                <a:spLocks noGrp="1" noRot="1" noChangeAspect="1" noMove="1" noResize="1" noEditPoints="1" noAdjustHandles="1" noChangeArrowheads="1" noChangeShapeType="1" noTextEdit="1"/>
              </p:cNvSpPr>
              <p:nvPr>
                <p:ph idx="1"/>
              </p:nvPr>
            </p:nvSpPr>
            <p:spPr>
              <a:xfrm>
                <a:off x="838200" y="1825625"/>
                <a:ext cx="10873902" cy="4351338"/>
              </a:xfrm>
              <a:blipFill>
                <a:blip r:embed="rId2"/>
                <a:stretch>
                  <a:fillRect l="-1178" t="-2241"/>
                </a:stretch>
              </a:blipFill>
            </p:spPr>
            <p:txBody>
              <a:bodyPr/>
              <a:lstStyle/>
              <a:p>
                <a:r>
                  <a:rPr lang="en-US">
                    <a:noFill/>
                  </a:rPr>
                  <a:t> </a:t>
                </a:r>
              </a:p>
            </p:txBody>
          </p:sp>
        </mc:Fallback>
      </mc:AlternateContent>
    </p:spTree>
    <p:extLst>
      <p:ext uri="{BB962C8B-B14F-4D97-AF65-F5344CB8AC3E}">
        <p14:creationId xmlns:p14="http://schemas.microsoft.com/office/powerpoint/2010/main" val="330961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35A7-A5DD-4295-8609-39CACF50AF9F}"/>
              </a:ext>
            </a:extLst>
          </p:cNvPr>
          <p:cNvSpPr>
            <a:spLocks noGrp="1"/>
          </p:cNvSpPr>
          <p:nvPr>
            <p:ph type="title"/>
          </p:nvPr>
        </p:nvSpPr>
        <p:spPr>
          <a:xfrm>
            <a:off x="838200" y="45550"/>
            <a:ext cx="10515600" cy="1325563"/>
          </a:xfrm>
        </p:spPr>
        <p:txBody>
          <a:bodyPr/>
          <a:lstStyle/>
          <a:p>
            <a:r>
              <a:rPr lang="en-US" dirty="0">
                <a:latin typeface="CMTI10"/>
              </a:rPr>
              <a:t>Interpretable Multi-Head Attention</a:t>
            </a:r>
            <a:endParaRPr lang="en-US" dirty="0"/>
          </a:p>
        </p:txBody>
      </p:sp>
      <p:sp>
        <p:nvSpPr>
          <p:cNvPr id="3" name="Content Placeholder 2">
            <a:extLst>
              <a:ext uri="{FF2B5EF4-FFF2-40B4-BE49-F238E27FC236}">
                <a16:creationId xmlns:a16="http://schemas.microsoft.com/office/drawing/2014/main" id="{12C4C8D3-F091-431F-B138-99F0E5E54355}"/>
              </a:ext>
            </a:extLst>
          </p:cNvPr>
          <p:cNvSpPr>
            <a:spLocks noGrp="1"/>
          </p:cNvSpPr>
          <p:nvPr>
            <p:ph idx="1"/>
          </p:nvPr>
        </p:nvSpPr>
        <p:spPr>
          <a:xfrm>
            <a:off x="838200" y="1253186"/>
            <a:ext cx="10515600" cy="4351338"/>
          </a:xfrm>
        </p:spPr>
        <p:txBody>
          <a:bodyPr>
            <a:normAutofit/>
          </a:bodyPr>
          <a:lstStyle/>
          <a:p>
            <a:r>
              <a:rPr lang="en-US" sz="2000" dirty="0"/>
              <a:t>Transformer based attention:</a:t>
            </a:r>
          </a:p>
          <a:p>
            <a:endParaRPr lang="en-US" sz="2000" dirty="0"/>
          </a:p>
          <a:p>
            <a:endParaRPr lang="en-US" sz="2000" dirty="0"/>
          </a:p>
          <a:p>
            <a:r>
              <a:rPr lang="en-US" sz="2000" dirty="0"/>
              <a:t>The standard Multi head attention is represented as follows:</a:t>
            </a:r>
          </a:p>
          <a:p>
            <a:endParaRPr lang="en-US" sz="2000" dirty="0"/>
          </a:p>
          <a:p>
            <a:pPr marL="0" indent="0">
              <a:buNone/>
            </a:pPr>
            <a:endParaRPr lang="en-US" sz="2000" dirty="0"/>
          </a:p>
          <a:p>
            <a:r>
              <a:rPr lang="en-US" sz="2000" dirty="0"/>
              <a:t>In this paper, they modify multi-head attention to share values in each head and employ additive aggregation of all heads.</a:t>
            </a:r>
          </a:p>
          <a:p>
            <a:endParaRPr lang="en-US" sz="2000" dirty="0"/>
          </a:p>
        </p:txBody>
      </p:sp>
      <p:pic>
        <p:nvPicPr>
          <p:cNvPr id="4" name="Picture 3">
            <a:extLst>
              <a:ext uri="{FF2B5EF4-FFF2-40B4-BE49-F238E27FC236}">
                <a16:creationId xmlns:a16="http://schemas.microsoft.com/office/drawing/2014/main" id="{E48DC7DF-8495-4F30-BA80-EEC33D38A6FE}"/>
              </a:ext>
            </a:extLst>
          </p:cNvPr>
          <p:cNvPicPr>
            <a:picLocks noChangeAspect="1"/>
          </p:cNvPicPr>
          <p:nvPr/>
        </p:nvPicPr>
        <p:blipFill>
          <a:blip r:embed="rId2"/>
          <a:stretch>
            <a:fillRect/>
          </a:stretch>
        </p:blipFill>
        <p:spPr>
          <a:xfrm>
            <a:off x="1811949" y="1601599"/>
            <a:ext cx="3315163" cy="466790"/>
          </a:xfrm>
          <a:prstGeom prst="rect">
            <a:avLst/>
          </a:prstGeom>
        </p:spPr>
      </p:pic>
      <p:pic>
        <p:nvPicPr>
          <p:cNvPr id="5" name="Picture 4">
            <a:extLst>
              <a:ext uri="{FF2B5EF4-FFF2-40B4-BE49-F238E27FC236}">
                <a16:creationId xmlns:a16="http://schemas.microsoft.com/office/drawing/2014/main" id="{DB287FAF-04AE-4921-BD55-DB5E47B643F1}"/>
              </a:ext>
            </a:extLst>
          </p:cNvPr>
          <p:cNvPicPr>
            <a:picLocks noChangeAspect="1"/>
          </p:cNvPicPr>
          <p:nvPr/>
        </p:nvPicPr>
        <p:blipFill>
          <a:blip r:embed="rId3"/>
          <a:stretch>
            <a:fillRect/>
          </a:stretch>
        </p:blipFill>
        <p:spPr>
          <a:xfrm>
            <a:off x="7064889" y="1601599"/>
            <a:ext cx="3753374" cy="466790"/>
          </a:xfrm>
          <a:prstGeom prst="rect">
            <a:avLst/>
          </a:prstGeom>
        </p:spPr>
      </p:pic>
      <p:pic>
        <p:nvPicPr>
          <p:cNvPr id="6" name="Picture 5">
            <a:extLst>
              <a:ext uri="{FF2B5EF4-FFF2-40B4-BE49-F238E27FC236}">
                <a16:creationId xmlns:a16="http://schemas.microsoft.com/office/drawing/2014/main" id="{AC5FA1E7-0338-4066-92D9-B652F6C01F35}"/>
              </a:ext>
            </a:extLst>
          </p:cNvPr>
          <p:cNvPicPr>
            <a:picLocks noChangeAspect="1"/>
          </p:cNvPicPr>
          <p:nvPr/>
        </p:nvPicPr>
        <p:blipFill>
          <a:blip r:embed="rId4"/>
          <a:stretch>
            <a:fillRect/>
          </a:stretch>
        </p:blipFill>
        <p:spPr>
          <a:xfrm>
            <a:off x="5969953" y="2829047"/>
            <a:ext cx="5096586" cy="885949"/>
          </a:xfrm>
          <a:prstGeom prst="rect">
            <a:avLst/>
          </a:prstGeom>
        </p:spPr>
      </p:pic>
      <p:pic>
        <p:nvPicPr>
          <p:cNvPr id="7" name="Picture 6">
            <a:extLst>
              <a:ext uri="{FF2B5EF4-FFF2-40B4-BE49-F238E27FC236}">
                <a16:creationId xmlns:a16="http://schemas.microsoft.com/office/drawing/2014/main" id="{870E7D5B-4C6E-44B1-8288-D5553CF854EB}"/>
              </a:ext>
            </a:extLst>
          </p:cNvPr>
          <p:cNvPicPr>
            <a:picLocks noChangeAspect="1"/>
          </p:cNvPicPr>
          <p:nvPr/>
        </p:nvPicPr>
        <p:blipFill>
          <a:blip r:embed="rId5"/>
          <a:stretch>
            <a:fillRect/>
          </a:stretch>
        </p:blipFill>
        <p:spPr>
          <a:xfrm>
            <a:off x="3674107" y="3969382"/>
            <a:ext cx="7392432" cy="2257740"/>
          </a:xfrm>
          <a:prstGeom prst="rect">
            <a:avLst/>
          </a:prstGeom>
        </p:spPr>
      </p:pic>
      <p:pic>
        <p:nvPicPr>
          <p:cNvPr id="8" name="Picture 7">
            <a:extLst>
              <a:ext uri="{FF2B5EF4-FFF2-40B4-BE49-F238E27FC236}">
                <a16:creationId xmlns:a16="http://schemas.microsoft.com/office/drawing/2014/main" id="{E6B9333D-8518-4F85-BCE9-8FA09CB594A8}"/>
              </a:ext>
            </a:extLst>
          </p:cNvPr>
          <p:cNvPicPr>
            <a:picLocks noChangeAspect="1"/>
          </p:cNvPicPr>
          <p:nvPr/>
        </p:nvPicPr>
        <p:blipFill>
          <a:blip r:embed="rId6"/>
          <a:stretch>
            <a:fillRect/>
          </a:stretch>
        </p:blipFill>
        <p:spPr>
          <a:xfrm>
            <a:off x="299110" y="6319077"/>
            <a:ext cx="6175471" cy="475626"/>
          </a:xfrm>
          <a:prstGeom prst="rect">
            <a:avLst/>
          </a:prstGeom>
        </p:spPr>
      </p:pic>
    </p:spTree>
    <p:extLst>
      <p:ext uri="{BB962C8B-B14F-4D97-AF65-F5344CB8AC3E}">
        <p14:creationId xmlns:p14="http://schemas.microsoft.com/office/powerpoint/2010/main" val="223429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272B4-F685-4FAC-A2B1-53BF1BA98FD0}"/>
              </a:ext>
            </a:extLst>
          </p:cNvPr>
          <p:cNvSpPr>
            <a:spLocks noGrp="1"/>
          </p:cNvSpPr>
          <p:nvPr>
            <p:ph type="title"/>
          </p:nvPr>
        </p:nvSpPr>
        <p:spPr/>
        <p:txBody>
          <a:bodyPr/>
          <a:lstStyle/>
          <a:p>
            <a:r>
              <a:rPr lang="en-US" dirty="0"/>
              <a:t>Locality Enhancement with Sequence-to-Sequence Layer</a:t>
            </a:r>
          </a:p>
        </p:txBody>
      </p:sp>
      <p:sp>
        <p:nvSpPr>
          <p:cNvPr id="3" name="Content Placeholder 2">
            <a:extLst>
              <a:ext uri="{FF2B5EF4-FFF2-40B4-BE49-F238E27FC236}">
                <a16:creationId xmlns:a16="http://schemas.microsoft.com/office/drawing/2014/main" id="{F3EBF204-3684-48FE-95D2-A0D487B7F1EC}"/>
              </a:ext>
            </a:extLst>
          </p:cNvPr>
          <p:cNvSpPr>
            <a:spLocks noGrp="1"/>
          </p:cNvSpPr>
          <p:nvPr>
            <p:ph idx="1"/>
          </p:nvPr>
        </p:nvSpPr>
        <p:spPr/>
        <p:txBody>
          <a:bodyPr/>
          <a:lstStyle/>
          <a:p>
            <a:r>
              <a:rPr lang="en-US" dirty="0"/>
              <a:t>Conv layer for extracting local patterns in time series data is not good. So, it proposed a seq-to-</a:t>
            </a:r>
            <a:r>
              <a:rPr lang="en-US" dirty="0" err="1"/>
              <a:t>sep</a:t>
            </a:r>
            <a:r>
              <a:rPr lang="en-US" dirty="0"/>
              <a:t> model using LSTM. The data are passed to the encoder and decoder.</a:t>
            </a:r>
          </a:p>
          <a:p>
            <a:r>
              <a:rPr lang="en-US" dirty="0"/>
              <a:t>It employs a gated skip connection over the encoder and decoder layers:</a:t>
            </a:r>
          </a:p>
          <a:p>
            <a:endParaRPr lang="en-US" dirty="0"/>
          </a:p>
        </p:txBody>
      </p:sp>
      <p:pic>
        <p:nvPicPr>
          <p:cNvPr id="4" name="Picture 3">
            <a:extLst>
              <a:ext uri="{FF2B5EF4-FFF2-40B4-BE49-F238E27FC236}">
                <a16:creationId xmlns:a16="http://schemas.microsoft.com/office/drawing/2014/main" id="{0D9F1DCB-BA0F-46D0-8CA6-36C969D5CFA2}"/>
              </a:ext>
            </a:extLst>
          </p:cNvPr>
          <p:cNvPicPr>
            <a:picLocks noChangeAspect="1"/>
          </p:cNvPicPr>
          <p:nvPr/>
        </p:nvPicPr>
        <p:blipFill>
          <a:blip r:embed="rId2"/>
          <a:stretch>
            <a:fillRect/>
          </a:stretch>
        </p:blipFill>
        <p:spPr>
          <a:xfrm>
            <a:off x="3633513" y="4001294"/>
            <a:ext cx="5391902" cy="657317"/>
          </a:xfrm>
          <a:prstGeom prst="rect">
            <a:avLst/>
          </a:prstGeom>
        </p:spPr>
      </p:pic>
      <p:pic>
        <p:nvPicPr>
          <p:cNvPr id="5" name="Picture 4">
            <a:extLst>
              <a:ext uri="{FF2B5EF4-FFF2-40B4-BE49-F238E27FC236}">
                <a16:creationId xmlns:a16="http://schemas.microsoft.com/office/drawing/2014/main" id="{3591B874-E2F9-4A6F-B14C-993B0D7AF97C}"/>
              </a:ext>
            </a:extLst>
          </p:cNvPr>
          <p:cNvPicPr>
            <a:picLocks noChangeAspect="1"/>
          </p:cNvPicPr>
          <p:nvPr/>
        </p:nvPicPr>
        <p:blipFill>
          <a:blip r:embed="rId3"/>
          <a:stretch>
            <a:fillRect/>
          </a:stretch>
        </p:blipFill>
        <p:spPr>
          <a:xfrm>
            <a:off x="713668" y="4477610"/>
            <a:ext cx="4324954" cy="362001"/>
          </a:xfrm>
          <a:prstGeom prst="rect">
            <a:avLst/>
          </a:prstGeom>
        </p:spPr>
      </p:pic>
    </p:spTree>
    <p:extLst>
      <p:ext uri="{BB962C8B-B14F-4D97-AF65-F5344CB8AC3E}">
        <p14:creationId xmlns:p14="http://schemas.microsoft.com/office/powerpoint/2010/main" val="69620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9F21-83F9-4F15-A6EC-2FE0B8FEFB96}"/>
              </a:ext>
            </a:extLst>
          </p:cNvPr>
          <p:cNvSpPr>
            <a:spLocks noGrp="1"/>
          </p:cNvSpPr>
          <p:nvPr>
            <p:ph type="title"/>
          </p:nvPr>
        </p:nvSpPr>
        <p:spPr/>
        <p:txBody>
          <a:bodyPr/>
          <a:lstStyle/>
          <a:p>
            <a:r>
              <a:rPr lang="en-US" dirty="0"/>
              <a:t>Static Enrichment Layer</a:t>
            </a:r>
          </a:p>
        </p:txBody>
      </p:sp>
      <p:sp>
        <p:nvSpPr>
          <p:cNvPr id="3" name="Content Placeholder 2">
            <a:extLst>
              <a:ext uri="{FF2B5EF4-FFF2-40B4-BE49-F238E27FC236}">
                <a16:creationId xmlns:a16="http://schemas.microsoft.com/office/drawing/2014/main" id="{EE949FDB-4824-48FD-AC60-CAD870B03A96}"/>
              </a:ext>
            </a:extLst>
          </p:cNvPr>
          <p:cNvSpPr>
            <a:spLocks noGrp="1"/>
          </p:cNvSpPr>
          <p:nvPr>
            <p:ph idx="1"/>
          </p:nvPr>
        </p:nvSpPr>
        <p:spPr/>
        <p:txBody>
          <a:bodyPr/>
          <a:lstStyle/>
          <a:p>
            <a:r>
              <a:rPr lang="en-US" dirty="0"/>
              <a:t>They proposed a static enrichment layer that enhances temporal features with static metadata. For a given position index n, static enrichment takes the form:</a:t>
            </a:r>
          </a:p>
        </p:txBody>
      </p:sp>
      <p:pic>
        <p:nvPicPr>
          <p:cNvPr id="4" name="Picture 3">
            <a:extLst>
              <a:ext uri="{FF2B5EF4-FFF2-40B4-BE49-F238E27FC236}">
                <a16:creationId xmlns:a16="http://schemas.microsoft.com/office/drawing/2014/main" id="{8BE5DCC9-0A30-4589-AEE9-42B5ACBB4138}"/>
              </a:ext>
            </a:extLst>
          </p:cNvPr>
          <p:cNvPicPr>
            <a:picLocks noChangeAspect="1"/>
          </p:cNvPicPr>
          <p:nvPr/>
        </p:nvPicPr>
        <p:blipFill>
          <a:blip r:embed="rId2"/>
          <a:stretch>
            <a:fillRect/>
          </a:stretch>
        </p:blipFill>
        <p:spPr>
          <a:xfrm>
            <a:off x="4500340" y="3171789"/>
            <a:ext cx="3191320" cy="514422"/>
          </a:xfrm>
          <a:prstGeom prst="rect">
            <a:avLst/>
          </a:prstGeom>
        </p:spPr>
      </p:pic>
    </p:spTree>
    <p:extLst>
      <p:ext uri="{BB962C8B-B14F-4D97-AF65-F5344CB8AC3E}">
        <p14:creationId xmlns:p14="http://schemas.microsoft.com/office/powerpoint/2010/main" val="46558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9F46-1C90-4C5A-A5A5-165DFE495433}"/>
              </a:ext>
            </a:extLst>
          </p:cNvPr>
          <p:cNvSpPr>
            <a:spLocks noGrp="1"/>
          </p:cNvSpPr>
          <p:nvPr>
            <p:ph type="title"/>
          </p:nvPr>
        </p:nvSpPr>
        <p:spPr/>
        <p:txBody>
          <a:bodyPr/>
          <a:lstStyle/>
          <a:p>
            <a:r>
              <a:rPr lang="en-US" dirty="0"/>
              <a:t>Temporal Self-Attention Layer</a:t>
            </a:r>
          </a:p>
        </p:txBody>
      </p:sp>
      <p:sp>
        <p:nvSpPr>
          <p:cNvPr id="3" name="Content Placeholder 2">
            <a:extLst>
              <a:ext uri="{FF2B5EF4-FFF2-40B4-BE49-F238E27FC236}">
                <a16:creationId xmlns:a16="http://schemas.microsoft.com/office/drawing/2014/main" id="{11747398-DB71-4C56-9014-60B5A6D631A3}"/>
              </a:ext>
            </a:extLst>
          </p:cNvPr>
          <p:cNvSpPr>
            <a:spLocks noGrp="1"/>
          </p:cNvSpPr>
          <p:nvPr>
            <p:ph idx="1"/>
          </p:nvPr>
        </p:nvSpPr>
        <p:spPr/>
        <p:txBody>
          <a:bodyPr/>
          <a:lstStyle/>
          <a:p>
            <a:r>
              <a:rPr lang="en-US" dirty="0"/>
              <a:t>All static-enriched temporal features are first grouped into a single matrix, then interpretable multi head attention is applied:</a:t>
            </a:r>
          </a:p>
          <a:p>
            <a:endParaRPr lang="en-US" dirty="0"/>
          </a:p>
          <a:p>
            <a:endParaRPr lang="en-US" dirty="0"/>
          </a:p>
          <a:p>
            <a:r>
              <a:rPr lang="en-US" dirty="0"/>
              <a:t>Following the self-attention layer, an additional gating layer is also applied to facilitate training:</a:t>
            </a:r>
          </a:p>
          <a:p>
            <a:endParaRPr lang="en-US" dirty="0"/>
          </a:p>
          <a:p>
            <a:endParaRPr lang="en-US" dirty="0"/>
          </a:p>
        </p:txBody>
      </p:sp>
      <p:pic>
        <p:nvPicPr>
          <p:cNvPr id="4" name="Picture 3">
            <a:extLst>
              <a:ext uri="{FF2B5EF4-FFF2-40B4-BE49-F238E27FC236}">
                <a16:creationId xmlns:a16="http://schemas.microsoft.com/office/drawing/2014/main" id="{ABEE811B-9C36-4EEC-B3DC-AC074A888A42}"/>
              </a:ext>
            </a:extLst>
          </p:cNvPr>
          <p:cNvPicPr>
            <a:picLocks noChangeAspect="1"/>
          </p:cNvPicPr>
          <p:nvPr/>
        </p:nvPicPr>
        <p:blipFill>
          <a:blip r:embed="rId2"/>
          <a:stretch>
            <a:fillRect/>
          </a:stretch>
        </p:blipFill>
        <p:spPr>
          <a:xfrm>
            <a:off x="3652365" y="2876473"/>
            <a:ext cx="5334744" cy="552527"/>
          </a:xfrm>
          <a:prstGeom prst="rect">
            <a:avLst/>
          </a:prstGeom>
        </p:spPr>
      </p:pic>
      <p:pic>
        <p:nvPicPr>
          <p:cNvPr id="5" name="Picture 4">
            <a:extLst>
              <a:ext uri="{FF2B5EF4-FFF2-40B4-BE49-F238E27FC236}">
                <a16:creationId xmlns:a16="http://schemas.microsoft.com/office/drawing/2014/main" id="{1B70E6CF-7657-45D1-9B6E-E2CECE7FE993}"/>
              </a:ext>
            </a:extLst>
          </p:cNvPr>
          <p:cNvPicPr>
            <a:picLocks noChangeAspect="1"/>
          </p:cNvPicPr>
          <p:nvPr/>
        </p:nvPicPr>
        <p:blipFill>
          <a:blip r:embed="rId3"/>
          <a:stretch>
            <a:fillRect/>
          </a:stretch>
        </p:blipFill>
        <p:spPr>
          <a:xfrm>
            <a:off x="3690602" y="4700844"/>
            <a:ext cx="4810796" cy="685896"/>
          </a:xfrm>
          <a:prstGeom prst="rect">
            <a:avLst/>
          </a:prstGeom>
        </p:spPr>
      </p:pic>
    </p:spTree>
    <p:extLst>
      <p:ext uri="{BB962C8B-B14F-4D97-AF65-F5344CB8AC3E}">
        <p14:creationId xmlns:p14="http://schemas.microsoft.com/office/powerpoint/2010/main" val="2476387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4B01-4836-4890-9103-97C52A730123}"/>
              </a:ext>
            </a:extLst>
          </p:cNvPr>
          <p:cNvSpPr>
            <a:spLocks noGrp="1"/>
          </p:cNvSpPr>
          <p:nvPr>
            <p:ph type="title"/>
          </p:nvPr>
        </p:nvSpPr>
        <p:spPr/>
        <p:txBody>
          <a:bodyPr/>
          <a:lstStyle/>
          <a:p>
            <a:r>
              <a:rPr lang="en-US" dirty="0"/>
              <a:t>Position-wise Feed-forward Layer</a:t>
            </a:r>
          </a:p>
        </p:txBody>
      </p:sp>
      <p:sp>
        <p:nvSpPr>
          <p:cNvPr id="3" name="Content Placeholder 2">
            <a:extLst>
              <a:ext uri="{FF2B5EF4-FFF2-40B4-BE49-F238E27FC236}">
                <a16:creationId xmlns:a16="http://schemas.microsoft.com/office/drawing/2014/main" id="{E581A278-9E27-400B-8E5D-BD08852B6A30}"/>
              </a:ext>
            </a:extLst>
          </p:cNvPr>
          <p:cNvSpPr>
            <a:spLocks noGrp="1"/>
          </p:cNvSpPr>
          <p:nvPr>
            <p:ph idx="1"/>
          </p:nvPr>
        </p:nvSpPr>
        <p:spPr/>
        <p:txBody>
          <a:bodyPr/>
          <a:lstStyle/>
          <a:p>
            <a:r>
              <a:rPr lang="en-US" dirty="0"/>
              <a:t>They applied an additional non-linear processing to the outputs of the self-attention layer.</a:t>
            </a:r>
          </a:p>
        </p:txBody>
      </p:sp>
      <p:pic>
        <p:nvPicPr>
          <p:cNvPr id="4" name="Picture 3">
            <a:extLst>
              <a:ext uri="{FF2B5EF4-FFF2-40B4-BE49-F238E27FC236}">
                <a16:creationId xmlns:a16="http://schemas.microsoft.com/office/drawing/2014/main" id="{EAB545A0-82C0-4750-90BA-A27FC778E9E9}"/>
              </a:ext>
            </a:extLst>
          </p:cNvPr>
          <p:cNvPicPr>
            <a:picLocks noChangeAspect="1"/>
          </p:cNvPicPr>
          <p:nvPr/>
        </p:nvPicPr>
        <p:blipFill>
          <a:blip r:embed="rId2"/>
          <a:stretch>
            <a:fillRect/>
          </a:stretch>
        </p:blipFill>
        <p:spPr>
          <a:xfrm>
            <a:off x="4597144" y="2705465"/>
            <a:ext cx="2686425" cy="571580"/>
          </a:xfrm>
          <a:prstGeom prst="rect">
            <a:avLst/>
          </a:prstGeom>
        </p:spPr>
      </p:pic>
    </p:spTree>
    <p:extLst>
      <p:ext uri="{BB962C8B-B14F-4D97-AF65-F5344CB8AC3E}">
        <p14:creationId xmlns:p14="http://schemas.microsoft.com/office/powerpoint/2010/main" val="84619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195E-B34D-40CF-AE2D-47A1DBB59414}"/>
              </a:ext>
            </a:extLst>
          </p:cNvPr>
          <p:cNvSpPr>
            <a:spLocks noGrp="1"/>
          </p:cNvSpPr>
          <p:nvPr>
            <p:ph type="title"/>
          </p:nvPr>
        </p:nvSpPr>
        <p:spPr/>
        <p:txBody>
          <a:bodyPr/>
          <a:lstStyle/>
          <a:p>
            <a:r>
              <a:rPr lang="en-US" dirty="0"/>
              <a:t>Outputs</a:t>
            </a:r>
          </a:p>
        </p:txBody>
      </p:sp>
      <p:sp>
        <p:nvSpPr>
          <p:cNvPr id="3" name="Content Placeholder 2">
            <a:extLst>
              <a:ext uri="{FF2B5EF4-FFF2-40B4-BE49-F238E27FC236}">
                <a16:creationId xmlns:a16="http://schemas.microsoft.com/office/drawing/2014/main" id="{3DDE208A-866F-422E-BD69-B931652123CC}"/>
              </a:ext>
            </a:extLst>
          </p:cNvPr>
          <p:cNvSpPr>
            <a:spLocks noGrp="1"/>
          </p:cNvSpPr>
          <p:nvPr>
            <p:ph idx="1"/>
          </p:nvPr>
        </p:nvSpPr>
        <p:spPr/>
        <p:txBody>
          <a:bodyPr/>
          <a:lstStyle/>
          <a:p>
            <a:r>
              <a:rPr lang="en-US" dirty="0"/>
              <a:t>forecasts values are generated using a linear transformation of the output from the temporal fusion decoder.</a:t>
            </a:r>
          </a:p>
          <a:p>
            <a:endParaRPr lang="en-US" dirty="0"/>
          </a:p>
        </p:txBody>
      </p:sp>
      <p:pic>
        <p:nvPicPr>
          <p:cNvPr id="4" name="Picture 3">
            <a:extLst>
              <a:ext uri="{FF2B5EF4-FFF2-40B4-BE49-F238E27FC236}">
                <a16:creationId xmlns:a16="http://schemas.microsoft.com/office/drawing/2014/main" id="{AA9CD435-7D86-4E53-A343-B4BF4A3B8B15}"/>
              </a:ext>
            </a:extLst>
          </p:cNvPr>
          <p:cNvPicPr>
            <a:picLocks noChangeAspect="1"/>
          </p:cNvPicPr>
          <p:nvPr/>
        </p:nvPicPr>
        <p:blipFill>
          <a:blip r:embed="rId2"/>
          <a:stretch>
            <a:fillRect/>
          </a:stretch>
        </p:blipFill>
        <p:spPr>
          <a:xfrm>
            <a:off x="4569170" y="2700099"/>
            <a:ext cx="3896308" cy="728901"/>
          </a:xfrm>
          <a:prstGeom prst="rect">
            <a:avLst/>
          </a:prstGeom>
        </p:spPr>
      </p:pic>
    </p:spTree>
    <p:extLst>
      <p:ext uri="{BB962C8B-B14F-4D97-AF65-F5344CB8AC3E}">
        <p14:creationId xmlns:p14="http://schemas.microsoft.com/office/powerpoint/2010/main" val="3623894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ED45-7B80-4381-928C-C55BB77F2DBF}"/>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994F86BB-921A-4D76-A667-338F8C2DD1BB}"/>
              </a:ext>
            </a:extLst>
          </p:cNvPr>
          <p:cNvSpPr>
            <a:spLocks noGrp="1"/>
          </p:cNvSpPr>
          <p:nvPr>
            <p:ph idx="1"/>
          </p:nvPr>
        </p:nvSpPr>
        <p:spPr/>
        <p:txBody>
          <a:bodyPr/>
          <a:lstStyle/>
          <a:p>
            <a:r>
              <a:rPr lang="en-US" dirty="0"/>
              <a:t>The model's performance is evaluated on:</a:t>
            </a:r>
          </a:p>
          <a:p>
            <a:pPr lvl="1"/>
            <a:r>
              <a:rPr lang="en-US" b="1" dirty="0"/>
              <a:t>Electricity and Traffic datasets</a:t>
            </a:r>
            <a:r>
              <a:rPr lang="en-US" dirty="0"/>
              <a:t> –more straightforward univariate time series with known inputs alongside the target.</a:t>
            </a:r>
          </a:p>
          <a:p>
            <a:pPr lvl="1"/>
            <a:r>
              <a:rPr lang="en-US" b="1" dirty="0"/>
              <a:t>Retail dataset</a:t>
            </a:r>
            <a:r>
              <a:rPr lang="en-US" dirty="0"/>
              <a:t> – showcasing the model's ability to handle complex inputs typical of multi-horizon prediction applications.</a:t>
            </a:r>
          </a:p>
          <a:p>
            <a:endParaRPr lang="en-US" dirty="0"/>
          </a:p>
        </p:txBody>
      </p:sp>
    </p:spTree>
    <p:extLst>
      <p:ext uri="{BB962C8B-B14F-4D97-AF65-F5344CB8AC3E}">
        <p14:creationId xmlns:p14="http://schemas.microsoft.com/office/powerpoint/2010/main" val="2022596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1C8C94-F3B1-4556-A7F4-BF4F9906B48B}"/>
              </a:ext>
            </a:extLst>
          </p:cNvPr>
          <p:cNvPicPr>
            <a:picLocks noChangeAspect="1"/>
          </p:cNvPicPr>
          <p:nvPr/>
        </p:nvPicPr>
        <p:blipFill>
          <a:blip r:embed="rId2"/>
          <a:stretch>
            <a:fillRect/>
          </a:stretch>
        </p:blipFill>
        <p:spPr>
          <a:xfrm>
            <a:off x="2111341" y="0"/>
            <a:ext cx="7969318" cy="6858000"/>
          </a:xfrm>
          <a:prstGeom prst="rect">
            <a:avLst/>
          </a:prstGeom>
        </p:spPr>
      </p:pic>
    </p:spTree>
    <p:extLst>
      <p:ext uri="{BB962C8B-B14F-4D97-AF65-F5344CB8AC3E}">
        <p14:creationId xmlns:p14="http://schemas.microsoft.com/office/powerpoint/2010/main" val="3393071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8065-5862-43C8-B497-C8DAC5B0164A}"/>
              </a:ext>
            </a:extLst>
          </p:cNvPr>
          <p:cNvSpPr>
            <a:spLocks noGrp="1"/>
          </p:cNvSpPr>
          <p:nvPr>
            <p:ph type="title"/>
          </p:nvPr>
        </p:nvSpPr>
        <p:spPr>
          <a:xfrm>
            <a:off x="702012" y="-126098"/>
            <a:ext cx="10515600" cy="1325563"/>
          </a:xfrm>
        </p:spPr>
        <p:txBody>
          <a:bodyPr/>
          <a:lstStyle/>
          <a:p>
            <a:r>
              <a:rPr lang="en-US" dirty="0"/>
              <a:t>Analyzing Variable Importance</a:t>
            </a:r>
          </a:p>
        </p:txBody>
      </p:sp>
      <p:pic>
        <p:nvPicPr>
          <p:cNvPr id="4" name="Picture 3">
            <a:extLst>
              <a:ext uri="{FF2B5EF4-FFF2-40B4-BE49-F238E27FC236}">
                <a16:creationId xmlns:a16="http://schemas.microsoft.com/office/drawing/2014/main" id="{9A89302B-8ACF-4EE8-9D4C-9D0495CCB942}"/>
              </a:ext>
            </a:extLst>
          </p:cNvPr>
          <p:cNvPicPr>
            <a:picLocks noChangeAspect="1"/>
          </p:cNvPicPr>
          <p:nvPr/>
        </p:nvPicPr>
        <p:blipFill>
          <a:blip r:embed="rId2"/>
          <a:stretch>
            <a:fillRect/>
          </a:stretch>
        </p:blipFill>
        <p:spPr>
          <a:xfrm>
            <a:off x="2560243" y="1568797"/>
            <a:ext cx="7071513" cy="5289203"/>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4909955-86C8-4C8E-87FD-52C76DF212FA}"/>
                  </a:ext>
                </a:extLst>
              </p:cNvPr>
              <p:cNvSpPr txBox="1"/>
              <p:nvPr/>
            </p:nvSpPr>
            <p:spPr>
              <a:xfrm>
                <a:off x="1517516" y="1199465"/>
                <a:ext cx="9682331" cy="440057"/>
              </a:xfrm>
              <a:prstGeom prst="rect">
                <a:avLst/>
              </a:prstGeom>
              <a:noFill/>
            </p:spPr>
            <p:txBody>
              <a:bodyPr wrap="none" rtlCol="0">
                <a:spAutoFit/>
              </a:bodyPr>
              <a:lstStyle/>
              <a:p>
                <a:r>
                  <a:rPr lang="en-US" dirty="0"/>
                  <a:t>By aggregating selection weights (i.e.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𝑋𝑡</m:t>
                        </m:r>
                      </m:sub>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p>
                    </m:sSubSup>
                  </m:oMath>
                </a14:m>
                <a:r>
                  <a:rPr lang="en-US" dirty="0"/>
                  <a:t>) for each variable across our entire test set in Retail dataset</a:t>
                </a:r>
              </a:p>
            </p:txBody>
          </p:sp>
        </mc:Choice>
        <mc:Fallback xmlns="">
          <p:sp>
            <p:nvSpPr>
              <p:cNvPr id="5" name="TextBox 4">
                <a:extLst>
                  <a:ext uri="{FF2B5EF4-FFF2-40B4-BE49-F238E27FC236}">
                    <a16:creationId xmlns:a16="http://schemas.microsoft.com/office/drawing/2014/main" id="{A4909955-86C8-4C8E-87FD-52C76DF212FA}"/>
                  </a:ext>
                </a:extLst>
              </p:cNvPr>
              <p:cNvSpPr txBox="1">
                <a:spLocks noRot="1" noChangeAspect="1" noMove="1" noResize="1" noEditPoints="1" noAdjustHandles="1" noChangeArrowheads="1" noChangeShapeType="1" noTextEdit="1"/>
              </p:cNvSpPr>
              <p:nvPr/>
            </p:nvSpPr>
            <p:spPr>
              <a:xfrm>
                <a:off x="1517516" y="1199465"/>
                <a:ext cx="9682331" cy="440057"/>
              </a:xfrm>
              <a:prstGeom prst="rect">
                <a:avLst/>
              </a:prstGeom>
              <a:blipFill>
                <a:blip r:embed="rId3"/>
                <a:stretch>
                  <a:fillRect l="-567" b="-19444"/>
                </a:stretch>
              </a:blipFill>
            </p:spPr>
            <p:txBody>
              <a:bodyPr/>
              <a:lstStyle/>
              <a:p>
                <a:r>
                  <a:rPr lang="en-US">
                    <a:noFill/>
                  </a:rPr>
                  <a:t> </a:t>
                </a:r>
              </a:p>
            </p:txBody>
          </p:sp>
        </mc:Fallback>
      </mc:AlternateContent>
    </p:spTree>
    <p:extLst>
      <p:ext uri="{BB962C8B-B14F-4D97-AF65-F5344CB8AC3E}">
        <p14:creationId xmlns:p14="http://schemas.microsoft.com/office/powerpoint/2010/main" val="194312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9C37-5A5D-4153-B9AC-0E79D8AF4EB0}"/>
              </a:ext>
            </a:extLst>
          </p:cNvPr>
          <p:cNvSpPr>
            <a:spLocks noGrp="1"/>
          </p:cNvSpPr>
          <p:nvPr>
            <p:ph type="title"/>
          </p:nvPr>
        </p:nvSpPr>
        <p:spPr>
          <a:xfrm>
            <a:off x="772295" y="72253"/>
            <a:ext cx="10515600" cy="1325563"/>
          </a:xfrm>
        </p:spPr>
        <p:txBody>
          <a:bodyPr/>
          <a:lstStyle/>
          <a:p>
            <a:r>
              <a:rPr lang="en-US" dirty="0"/>
              <a:t>Motivations</a:t>
            </a:r>
          </a:p>
        </p:txBody>
      </p:sp>
      <p:pic>
        <p:nvPicPr>
          <p:cNvPr id="4" name="Content Placeholder 3">
            <a:extLst>
              <a:ext uri="{FF2B5EF4-FFF2-40B4-BE49-F238E27FC236}">
                <a16:creationId xmlns:a16="http://schemas.microsoft.com/office/drawing/2014/main" id="{2CDCA296-D05F-40A5-A206-BDE1EF26F8B2}"/>
              </a:ext>
            </a:extLst>
          </p:cNvPr>
          <p:cNvPicPr>
            <a:picLocks noGrp="1" noChangeAspect="1"/>
          </p:cNvPicPr>
          <p:nvPr>
            <p:ph idx="1"/>
          </p:nvPr>
        </p:nvPicPr>
        <p:blipFill>
          <a:blip r:embed="rId2"/>
          <a:stretch>
            <a:fillRect/>
          </a:stretch>
        </p:blipFill>
        <p:spPr>
          <a:xfrm>
            <a:off x="133318" y="970829"/>
            <a:ext cx="6266575" cy="3310371"/>
          </a:xfrm>
          <a:prstGeom prst="rect">
            <a:avLst/>
          </a:prstGeom>
        </p:spPr>
      </p:pic>
      <p:sp>
        <p:nvSpPr>
          <p:cNvPr id="5" name="TextBox 4">
            <a:extLst>
              <a:ext uri="{FF2B5EF4-FFF2-40B4-BE49-F238E27FC236}">
                <a16:creationId xmlns:a16="http://schemas.microsoft.com/office/drawing/2014/main" id="{FFB32140-0830-411D-95E0-B28B68AF5A6F}"/>
              </a:ext>
            </a:extLst>
          </p:cNvPr>
          <p:cNvSpPr txBox="1"/>
          <p:nvPr/>
        </p:nvSpPr>
        <p:spPr>
          <a:xfrm>
            <a:off x="5152030" y="1475517"/>
            <a:ext cx="7039970" cy="923330"/>
          </a:xfrm>
          <a:prstGeom prst="rect">
            <a:avLst/>
          </a:prstGeom>
          <a:noFill/>
        </p:spPr>
        <p:txBody>
          <a:bodyPr wrap="square" rtlCol="0">
            <a:spAutoFit/>
          </a:bodyPr>
          <a:lstStyle/>
          <a:p>
            <a:r>
              <a:rPr lang="en-US" b="1" dirty="0"/>
              <a:t>Static covariates</a:t>
            </a:r>
            <a:r>
              <a:rPr lang="en-US" dirty="0"/>
              <a:t> refer to features that remain constant over time and are used to provide additional context or information about the system being modeled.</a:t>
            </a:r>
          </a:p>
        </p:txBody>
      </p:sp>
      <p:sp>
        <p:nvSpPr>
          <p:cNvPr id="7" name="TextBox 6">
            <a:extLst>
              <a:ext uri="{FF2B5EF4-FFF2-40B4-BE49-F238E27FC236}">
                <a16:creationId xmlns:a16="http://schemas.microsoft.com/office/drawing/2014/main" id="{C1374602-D255-4573-87CC-7A00B9C83F16}"/>
              </a:ext>
            </a:extLst>
          </p:cNvPr>
          <p:cNvSpPr txBox="1"/>
          <p:nvPr/>
        </p:nvSpPr>
        <p:spPr>
          <a:xfrm>
            <a:off x="615904" y="4323962"/>
            <a:ext cx="10626835" cy="646331"/>
          </a:xfrm>
          <a:prstGeom prst="rect">
            <a:avLst/>
          </a:prstGeom>
          <a:noFill/>
        </p:spPr>
        <p:txBody>
          <a:bodyPr wrap="square" rtlCol="0">
            <a:spAutoFit/>
          </a:bodyPr>
          <a:lstStyle/>
          <a:p>
            <a:pPr marL="285750" indent="-285750">
              <a:buFont typeface="Arial" panose="020B0604020202020204" pitchFamily="34" charset="0"/>
              <a:buChar char="•"/>
            </a:pPr>
            <a:r>
              <a:rPr lang="en-US" dirty="0"/>
              <a:t>Little information about data sources and their interactions makes multi-horizon time series forecasting particularly challenging, especially when we have exogenous time series.</a:t>
            </a:r>
          </a:p>
        </p:txBody>
      </p:sp>
      <p:sp>
        <p:nvSpPr>
          <p:cNvPr id="8" name="TextBox 7">
            <a:extLst>
              <a:ext uri="{FF2B5EF4-FFF2-40B4-BE49-F238E27FC236}">
                <a16:creationId xmlns:a16="http://schemas.microsoft.com/office/drawing/2014/main" id="{D0464645-6BFC-4670-8185-29ADB7D97A2F}"/>
              </a:ext>
            </a:extLst>
          </p:cNvPr>
          <p:cNvSpPr txBox="1"/>
          <p:nvPr/>
        </p:nvSpPr>
        <p:spPr>
          <a:xfrm>
            <a:off x="570750" y="4970293"/>
            <a:ext cx="11291582" cy="646331"/>
          </a:xfrm>
          <a:prstGeom prst="rect">
            <a:avLst/>
          </a:prstGeom>
          <a:noFill/>
        </p:spPr>
        <p:txBody>
          <a:bodyPr wrap="square" rtlCol="0">
            <a:spAutoFit/>
          </a:bodyPr>
          <a:lstStyle/>
          <a:p>
            <a:pPr marL="285750" indent="-285750">
              <a:buFont typeface="Arial" panose="020B0604020202020204" pitchFamily="34" charset="0"/>
              <a:buChar char="•"/>
            </a:pPr>
            <a:r>
              <a:rPr lang="en-US" dirty="0"/>
              <a:t>Most current architectures are `black-box' models where complex nonlinear interactions between many parameters control forecasts. This makes it difficult to explain how models arrive at their predictions.</a:t>
            </a:r>
          </a:p>
        </p:txBody>
      </p:sp>
      <p:sp>
        <p:nvSpPr>
          <p:cNvPr id="9" name="TextBox 8">
            <a:extLst>
              <a:ext uri="{FF2B5EF4-FFF2-40B4-BE49-F238E27FC236}">
                <a16:creationId xmlns:a16="http://schemas.microsoft.com/office/drawing/2014/main" id="{FE4A7B31-1238-4D2D-99E2-5B8C643F8E5A}"/>
              </a:ext>
            </a:extLst>
          </p:cNvPr>
          <p:cNvSpPr txBox="1"/>
          <p:nvPr/>
        </p:nvSpPr>
        <p:spPr>
          <a:xfrm>
            <a:off x="570750" y="5585418"/>
            <a:ext cx="1071714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Attention-based architectures like the Transformer offer inherent interpretability for sequential data, such as language and speech. However, applying them to multi-horizon forecasting is challenging due to the diverse types of input features involved. While these architectures can highlight relevant time steps, they fail to differentiate the importance of various features at a specific time step.</a:t>
            </a:r>
          </a:p>
        </p:txBody>
      </p:sp>
    </p:spTree>
    <p:extLst>
      <p:ext uri="{BB962C8B-B14F-4D97-AF65-F5344CB8AC3E}">
        <p14:creationId xmlns:p14="http://schemas.microsoft.com/office/powerpoint/2010/main" val="3633768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175546-D1F0-4C38-BB64-A71A551AFA2C}"/>
              </a:ext>
            </a:extLst>
          </p:cNvPr>
          <p:cNvPicPr>
            <a:picLocks noChangeAspect="1"/>
          </p:cNvPicPr>
          <p:nvPr/>
        </p:nvPicPr>
        <p:blipFill>
          <a:blip r:embed="rId2"/>
          <a:stretch>
            <a:fillRect/>
          </a:stretch>
        </p:blipFill>
        <p:spPr>
          <a:xfrm>
            <a:off x="2023494" y="580627"/>
            <a:ext cx="8145012" cy="5696745"/>
          </a:xfrm>
          <a:prstGeom prst="rect">
            <a:avLst/>
          </a:prstGeom>
        </p:spPr>
      </p:pic>
    </p:spTree>
    <p:extLst>
      <p:ext uri="{BB962C8B-B14F-4D97-AF65-F5344CB8AC3E}">
        <p14:creationId xmlns:p14="http://schemas.microsoft.com/office/powerpoint/2010/main" val="2214874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D6B0-1295-43B9-AC15-CB28958AE3E2}"/>
              </a:ext>
            </a:extLst>
          </p:cNvPr>
          <p:cNvSpPr>
            <a:spLocks noGrp="1"/>
          </p:cNvSpPr>
          <p:nvPr>
            <p:ph type="title"/>
          </p:nvPr>
        </p:nvSpPr>
        <p:spPr>
          <a:xfrm>
            <a:off x="838200" y="18255"/>
            <a:ext cx="10515600" cy="1325563"/>
          </a:xfrm>
        </p:spPr>
        <p:txBody>
          <a:bodyPr/>
          <a:lstStyle/>
          <a:p>
            <a:r>
              <a:rPr lang="en-US" dirty="0"/>
              <a:t>Novelty</a:t>
            </a:r>
          </a:p>
        </p:txBody>
      </p:sp>
      <p:sp>
        <p:nvSpPr>
          <p:cNvPr id="3" name="Content Placeholder 2">
            <a:extLst>
              <a:ext uri="{FF2B5EF4-FFF2-40B4-BE49-F238E27FC236}">
                <a16:creationId xmlns:a16="http://schemas.microsoft.com/office/drawing/2014/main" id="{8C7119EE-91F3-4610-AD6F-A5ED62BDCBB5}"/>
              </a:ext>
            </a:extLst>
          </p:cNvPr>
          <p:cNvSpPr>
            <a:spLocks noGrp="1"/>
          </p:cNvSpPr>
          <p:nvPr>
            <p:ph idx="1"/>
          </p:nvPr>
        </p:nvSpPr>
        <p:spPr>
          <a:xfrm>
            <a:off x="838200" y="1252151"/>
            <a:ext cx="10958384" cy="4924812"/>
          </a:xfrm>
        </p:spPr>
        <p:txBody>
          <a:bodyPr>
            <a:normAutofit fontScale="92500" lnSpcReduction="10000"/>
          </a:bodyPr>
          <a:lstStyle/>
          <a:p>
            <a:pPr marL="0" indent="0">
              <a:buNone/>
            </a:pPr>
            <a:r>
              <a:rPr lang="en-US" sz="2400" dirty="0"/>
              <a:t>This paper introduces the Temporal Fusion Transformer (TFT), an attention-based deep neural network designed for high-performance multi-horizon forecasting with enhanced interpretability. TFT incorporates several novel features:</a:t>
            </a:r>
          </a:p>
          <a:p>
            <a:r>
              <a:rPr lang="en-US" sz="2400" b="1" dirty="0"/>
              <a:t>Static covariate encoders</a:t>
            </a:r>
            <a:r>
              <a:rPr lang="en-US" sz="2400" dirty="0"/>
              <a:t> for context encoding.</a:t>
            </a:r>
          </a:p>
          <a:p>
            <a:r>
              <a:rPr lang="en-US" sz="2400" b="1" dirty="0"/>
              <a:t>Gating mechanisms and sample-dependent variable selection</a:t>
            </a:r>
            <a:r>
              <a:rPr lang="en-US" sz="2400" dirty="0"/>
              <a:t> to reduce irrelevant input contributions.</a:t>
            </a:r>
          </a:p>
          <a:p>
            <a:r>
              <a:rPr lang="en-US" sz="2400" dirty="0"/>
              <a:t>A </a:t>
            </a:r>
            <a:r>
              <a:rPr lang="en-US" sz="2400" b="1" dirty="0"/>
              <a:t>sequence-to-sequence layer</a:t>
            </a:r>
            <a:r>
              <a:rPr lang="en-US" sz="2400" dirty="0"/>
              <a:t> for local input processing.</a:t>
            </a:r>
          </a:p>
          <a:p>
            <a:r>
              <a:rPr lang="en-US" sz="2400" dirty="0"/>
              <a:t>A </a:t>
            </a:r>
            <a:r>
              <a:rPr lang="en-US" sz="2400" b="1" dirty="0"/>
              <a:t>temporal self-attention decoder</a:t>
            </a:r>
            <a:r>
              <a:rPr lang="en-US" sz="2400" dirty="0"/>
              <a:t> to capture long-term dependencies.</a:t>
            </a:r>
          </a:p>
          <a:p>
            <a:pPr marL="0" indent="0">
              <a:buNone/>
            </a:pPr>
            <a:r>
              <a:rPr lang="en-US" dirty="0"/>
              <a:t>Additional:</a:t>
            </a:r>
          </a:p>
          <a:p>
            <a:pPr marL="0" indent="0">
              <a:buNone/>
            </a:pPr>
            <a:r>
              <a:rPr lang="en-US" dirty="0"/>
              <a:t>Gating mechanisms: Minimized the contribution of irrelevant input.</a:t>
            </a:r>
          </a:p>
          <a:p>
            <a:pPr marL="0" indent="0">
              <a:buNone/>
            </a:pPr>
            <a:r>
              <a:rPr lang="en-US" dirty="0"/>
              <a:t>Sequence to sequence: locally processed and observed inputs (A model that contains encoder and decoder.)</a:t>
            </a:r>
          </a:p>
          <a:p>
            <a:pPr marL="0" indent="0">
              <a:buNone/>
            </a:pPr>
            <a:r>
              <a:rPr lang="en-US" dirty="0"/>
              <a:t>Self-attention: long-term time dependencies</a:t>
            </a:r>
          </a:p>
        </p:txBody>
      </p:sp>
    </p:spTree>
    <p:extLst>
      <p:ext uri="{BB962C8B-B14F-4D97-AF65-F5344CB8AC3E}">
        <p14:creationId xmlns:p14="http://schemas.microsoft.com/office/powerpoint/2010/main" val="241014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D507-FEA3-42F9-9CCF-EB30485CBD8D}"/>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BF3C3252-D6E1-4F50-9300-7EEEDB5BEABA}"/>
              </a:ext>
            </a:extLst>
          </p:cNvPr>
          <p:cNvSpPr>
            <a:spLocks noGrp="1"/>
          </p:cNvSpPr>
          <p:nvPr>
            <p:ph idx="1"/>
          </p:nvPr>
        </p:nvSpPr>
        <p:spPr/>
        <p:txBody>
          <a:bodyPr/>
          <a:lstStyle/>
          <a:p>
            <a:r>
              <a:rPr lang="en-US" dirty="0"/>
              <a:t>DNNs for Multi-horizon Forecasting.</a:t>
            </a:r>
          </a:p>
          <a:p>
            <a:r>
              <a:rPr lang="en-US" dirty="0"/>
              <a:t>Time Series Interpretability with Attention: Attention mechanisms are used in translation, image classification, or tabular learning to identify salient input portions for each instance (sample) using the magnitude of attention weights.</a:t>
            </a:r>
          </a:p>
          <a:p>
            <a:r>
              <a:rPr lang="en-US" dirty="0"/>
              <a:t>Instance-wise (sample-wise) Variable Importance with DNNs: Post-hoc explanation methods, e.g. LIME, SHAP and RL-LIM.</a:t>
            </a:r>
          </a:p>
        </p:txBody>
      </p:sp>
    </p:spTree>
    <p:extLst>
      <p:ext uri="{BB962C8B-B14F-4D97-AF65-F5344CB8AC3E}">
        <p14:creationId xmlns:p14="http://schemas.microsoft.com/office/powerpoint/2010/main" val="1200689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CA88BDA-360F-4ADF-A0FD-FAA6F8515136}"/>
              </a:ext>
            </a:extLst>
          </p:cNvPr>
          <p:cNvPicPr>
            <a:picLocks noGrp="1" noChangeAspect="1"/>
          </p:cNvPicPr>
          <p:nvPr>
            <p:ph idx="1"/>
          </p:nvPr>
        </p:nvPicPr>
        <p:blipFill>
          <a:blip r:embed="rId2"/>
          <a:stretch>
            <a:fillRect/>
          </a:stretch>
        </p:blipFill>
        <p:spPr>
          <a:xfrm>
            <a:off x="3194823" y="564204"/>
            <a:ext cx="8512142" cy="6156456"/>
          </a:xfrm>
          <a:prstGeom prst="rect">
            <a:avLst/>
          </a:prstGeom>
        </p:spPr>
      </p:pic>
      <p:sp>
        <p:nvSpPr>
          <p:cNvPr id="2" name="Title 1">
            <a:extLst>
              <a:ext uri="{FF2B5EF4-FFF2-40B4-BE49-F238E27FC236}">
                <a16:creationId xmlns:a16="http://schemas.microsoft.com/office/drawing/2014/main" id="{5CA5B7DE-6AB2-49C1-8DD9-EEDFEC363009}"/>
              </a:ext>
            </a:extLst>
          </p:cNvPr>
          <p:cNvSpPr>
            <a:spLocks noGrp="1"/>
          </p:cNvSpPr>
          <p:nvPr>
            <p:ph type="title"/>
          </p:nvPr>
        </p:nvSpPr>
        <p:spPr>
          <a:xfrm>
            <a:off x="755822" y="137340"/>
            <a:ext cx="10515600" cy="1325563"/>
          </a:xfrm>
        </p:spPr>
        <p:txBody>
          <a:bodyPr/>
          <a:lstStyle/>
          <a:p>
            <a:r>
              <a:rPr lang="en-US" dirty="0"/>
              <a:t>Model Architecture</a:t>
            </a:r>
          </a:p>
        </p:txBody>
      </p:sp>
      <p:sp>
        <p:nvSpPr>
          <p:cNvPr id="5" name="Oval 4">
            <a:extLst>
              <a:ext uri="{FF2B5EF4-FFF2-40B4-BE49-F238E27FC236}">
                <a16:creationId xmlns:a16="http://schemas.microsoft.com/office/drawing/2014/main" id="{E6E3AFC6-7DFF-4CDC-8DF0-FDFE2CEBC2A1}"/>
              </a:ext>
            </a:extLst>
          </p:cNvPr>
          <p:cNvSpPr/>
          <p:nvPr/>
        </p:nvSpPr>
        <p:spPr>
          <a:xfrm>
            <a:off x="4170402" y="3264150"/>
            <a:ext cx="939114" cy="93087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FAEEC9C3-6B6D-4DC9-BAAC-BE709947168D}"/>
              </a:ext>
            </a:extLst>
          </p:cNvPr>
          <p:cNvCxnSpPr>
            <a:cxnSpLocks/>
            <a:stCxn id="8" idx="3"/>
          </p:cNvCxnSpPr>
          <p:nvPr/>
        </p:nvCxnSpPr>
        <p:spPr>
          <a:xfrm flipV="1">
            <a:off x="2488807" y="3581586"/>
            <a:ext cx="1729790" cy="7171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7E4FBE0-34C4-4608-B7B8-D412B9A17FA2}"/>
              </a:ext>
            </a:extLst>
          </p:cNvPr>
          <p:cNvSpPr txBox="1"/>
          <p:nvPr/>
        </p:nvSpPr>
        <p:spPr>
          <a:xfrm>
            <a:off x="210344" y="3330130"/>
            <a:ext cx="2278463" cy="646331"/>
          </a:xfrm>
          <a:prstGeom prst="rect">
            <a:avLst/>
          </a:prstGeom>
          <a:noFill/>
          <a:ln>
            <a:solidFill>
              <a:schemeClr val="tx1"/>
            </a:solidFill>
          </a:ln>
        </p:spPr>
        <p:txBody>
          <a:bodyPr wrap="square" rtlCol="0">
            <a:spAutoFit/>
          </a:bodyPr>
          <a:lstStyle/>
          <a:p>
            <a:pPr algn="ctr"/>
            <a:r>
              <a:rPr lang="en-US" dirty="0"/>
              <a:t>Locality Enhancement with Seq-to-seq Layer</a:t>
            </a:r>
          </a:p>
        </p:txBody>
      </p:sp>
      <p:cxnSp>
        <p:nvCxnSpPr>
          <p:cNvPr id="10" name="Straight Arrow Connector 9">
            <a:extLst>
              <a:ext uri="{FF2B5EF4-FFF2-40B4-BE49-F238E27FC236}">
                <a16:creationId xmlns:a16="http://schemas.microsoft.com/office/drawing/2014/main" id="{19596274-D8FE-420A-A44E-8371475BE1BE}"/>
              </a:ext>
            </a:extLst>
          </p:cNvPr>
          <p:cNvCxnSpPr>
            <a:cxnSpLocks/>
          </p:cNvCxnSpPr>
          <p:nvPr/>
        </p:nvCxnSpPr>
        <p:spPr>
          <a:xfrm>
            <a:off x="2555927" y="2655651"/>
            <a:ext cx="908459" cy="505838"/>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345C67-1F71-4D82-92C5-B305B99FBC08}"/>
              </a:ext>
            </a:extLst>
          </p:cNvPr>
          <p:cNvSpPr txBox="1"/>
          <p:nvPr/>
        </p:nvSpPr>
        <p:spPr>
          <a:xfrm>
            <a:off x="277464" y="2065635"/>
            <a:ext cx="2278463" cy="923330"/>
          </a:xfrm>
          <a:prstGeom prst="rect">
            <a:avLst/>
          </a:prstGeom>
          <a:noFill/>
          <a:ln>
            <a:solidFill>
              <a:schemeClr val="tx1"/>
            </a:solidFill>
          </a:ln>
        </p:spPr>
        <p:txBody>
          <a:bodyPr wrap="square" rtlCol="0">
            <a:spAutoFit/>
          </a:bodyPr>
          <a:lstStyle/>
          <a:p>
            <a:pPr algn="ctr"/>
            <a:r>
              <a:rPr lang="en-US" dirty="0"/>
              <a:t>Enhances temporal features with static metadata</a:t>
            </a:r>
          </a:p>
        </p:txBody>
      </p:sp>
      <p:sp>
        <p:nvSpPr>
          <p:cNvPr id="18" name="Rectangle 17">
            <a:extLst>
              <a:ext uri="{FF2B5EF4-FFF2-40B4-BE49-F238E27FC236}">
                <a16:creationId xmlns:a16="http://schemas.microsoft.com/office/drawing/2014/main" id="{A8AE0666-9D64-4742-A63F-91D822D6DA36}"/>
              </a:ext>
            </a:extLst>
          </p:cNvPr>
          <p:cNvSpPr/>
          <p:nvPr/>
        </p:nvSpPr>
        <p:spPr>
          <a:xfrm>
            <a:off x="7227651" y="5771979"/>
            <a:ext cx="4114800" cy="229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2572BE2-4849-41B0-811E-E3FA9DFF10F1}"/>
              </a:ext>
            </a:extLst>
          </p:cNvPr>
          <p:cNvSpPr/>
          <p:nvPr/>
        </p:nvSpPr>
        <p:spPr>
          <a:xfrm>
            <a:off x="3353702" y="5977051"/>
            <a:ext cx="4768894" cy="229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51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5EAF-2411-41F0-B8DA-02DE1250B29B}"/>
              </a:ext>
            </a:extLst>
          </p:cNvPr>
          <p:cNvSpPr>
            <a:spLocks noGrp="1"/>
          </p:cNvSpPr>
          <p:nvPr>
            <p:ph type="title"/>
          </p:nvPr>
        </p:nvSpPr>
        <p:spPr/>
        <p:txBody>
          <a:bodyPr/>
          <a:lstStyle/>
          <a:p>
            <a:r>
              <a:rPr lang="en-US" dirty="0"/>
              <a:t>Model components</a:t>
            </a:r>
          </a:p>
        </p:txBody>
      </p:sp>
      <p:sp>
        <p:nvSpPr>
          <p:cNvPr id="3" name="Content Placeholder 2">
            <a:extLst>
              <a:ext uri="{FF2B5EF4-FFF2-40B4-BE49-F238E27FC236}">
                <a16:creationId xmlns:a16="http://schemas.microsoft.com/office/drawing/2014/main" id="{DD8B78AB-E5A9-4D5F-BA1B-5940F4AB6E4C}"/>
              </a:ext>
            </a:extLst>
          </p:cNvPr>
          <p:cNvSpPr>
            <a:spLocks noGrp="1"/>
          </p:cNvSpPr>
          <p:nvPr>
            <p:ph idx="1"/>
          </p:nvPr>
        </p:nvSpPr>
        <p:spPr/>
        <p:txBody>
          <a:bodyPr>
            <a:normAutofit fontScale="70000" lnSpcReduction="20000"/>
          </a:bodyPr>
          <a:lstStyle/>
          <a:p>
            <a:pPr marL="0" indent="0">
              <a:lnSpc>
                <a:spcPct val="120000"/>
              </a:lnSpc>
              <a:buNone/>
            </a:pPr>
            <a:r>
              <a:rPr lang="en-US" dirty="0"/>
              <a:t>TFT is designed to efficiently build feature representations for each input type (i.e. static, known, observed inputs) for high forecasting performance on a wide range of problems. </a:t>
            </a:r>
          </a:p>
          <a:p>
            <a:pPr marL="0" indent="0">
              <a:lnSpc>
                <a:spcPct val="120000"/>
              </a:lnSpc>
              <a:buNone/>
            </a:pPr>
            <a:r>
              <a:rPr lang="en-US" dirty="0"/>
              <a:t>1</a:t>
            </a:r>
            <a:r>
              <a:rPr lang="en-US" b="1" dirty="0"/>
              <a:t>. Gating mechanisms </a:t>
            </a:r>
            <a:r>
              <a:rPr lang="en-US" dirty="0"/>
              <a:t>to skip over any unused components of the architecture, providing adaptive depth and network complexity to accommodate a wide range of datasets and scenarios.</a:t>
            </a:r>
          </a:p>
          <a:p>
            <a:pPr marL="0" indent="0">
              <a:lnSpc>
                <a:spcPct val="120000"/>
              </a:lnSpc>
              <a:buNone/>
            </a:pPr>
            <a:r>
              <a:rPr lang="en-US" dirty="0"/>
              <a:t>2. </a:t>
            </a:r>
            <a:r>
              <a:rPr lang="en-US" b="1" dirty="0"/>
              <a:t>Variable selection networks </a:t>
            </a:r>
            <a:r>
              <a:rPr lang="en-US" dirty="0"/>
              <a:t>to select relevant input variables at each time step.</a:t>
            </a:r>
          </a:p>
          <a:p>
            <a:pPr marL="0" indent="0">
              <a:lnSpc>
                <a:spcPct val="120000"/>
              </a:lnSpc>
              <a:buNone/>
            </a:pPr>
            <a:r>
              <a:rPr lang="en-US" dirty="0"/>
              <a:t>3. </a:t>
            </a:r>
            <a:r>
              <a:rPr lang="en-US" b="1" dirty="0"/>
              <a:t>Static covariate encoders </a:t>
            </a:r>
            <a:r>
              <a:rPr lang="en-US" dirty="0"/>
              <a:t>to integrate static features into the network, through encoding of context vectors to condition temporal dynamics.</a:t>
            </a:r>
          </a:p>
          <a:p>
            <a:pPr marL="0" indent="0">
              <a:lnSpc>
                <a:spcPct val="120000"/>
              </a:lnSpc>
              <a:buNone/>
            </a:pPr>
            <a:r>
              <a:rPr lang="en-US" dirty="0"/>
              <a:t>4. </a:t>
            </a:r>
            <a:r>
              <a:rPr lang="en-US" b="1" dirty="0"/>
              <a:t>Temporal processing to learn both long- and short-term temporal relationships </a:t>
            </a:r>
            <a:r>
              <a:rPr lang="en-US" dirty="0"/>
              <a:t>from both observed and known time-varying inputs. A sequence-to-sequence layer is employed for local processing, whereas long-term dependencies are captured using a novel interpretable multi-head attention block.</a:t>
            </a:r>
          </a:p>
        </p:txBody>
      </p:sp>
    </p:spTree>
    <p:extLst>
      <p:ext uri="{BB962C8B-B14F-4D97-AF65-F5344CB8AC3E}">
        <p14:creationId xmlns:p14="http://schemas.microsoft.com/office/powerpoint/2010/main" val="719315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E6FA-553C-4028-9AF5-1F8138B44B93}"/>
              </a:ext>
            </a:extLst>
          </p:cNvPr>
          <p:cNvSpPr>
            <a:spLocks noGrp="1"/>
          </p:cNvSpPr>
          <p:nvPr>
            <p:ph type="title"/>
          </p:nvPr>
        </p:nvSpPr>
        <p:spPr>
          <a:xfrm>
            <a:off x="838200" y="151116"/>
            <a:ext cx="10515600" cy="1325563"/>
          </a:xfrm>
        </p:spPr>
        <p:txBody>
          <a:bodyPr/>
          <a:lstStyle/>
          <a:p>
            <a:r>
              <a:rPr lang="en-US" dirty="0"/>
              <a:t>Gated Residual Network (GRN) and Gated Linear Units (GLUs) </a:t>
            </a:r>
          </a:p>
        </p:txBody>
      </p:sp>
      <p:sp>
        <p:nvSpPr>
          <p:cNvPr id="3" name="Content Placeholder 2">
            <a:extLst>
              <a:ext uri="{FF2B5EF4-FFF2-40B4-BE49-F238E27FC236}">
                <a16:creationId xmlns:a16="http://schemas.microsoft.com/office/drawing/2014/main" id="{A306DDC4-D0E7-44ED-8B5A-01B2616E7E3B}"/>
              </a:ext>
            </a:extLst>
          </p:cNvPr>
          <p:cNvSpPr>
            <a:spLocks noGrp="1"/>
          </p:cNvSpPr>
          <p:nvPr>
            <p:ph idx="1"/>
          </p:nvPr>
        </p:nvSpPr>
        <p:spPr>
          <a:xfrm>
            <a:off x="838200" y="1827849"/>
            <a:ext cx="10515600" cy="4351338"/>
          </a:xfrm>
        </p:spPr>
        <p:txBody>
          <a:bodyPr/>
          <a:lstStyle/>
          <a:p>
            <a:r>
              <a:rPr lang="en-US" dirty="0"/>
              <a:t>Gated Residual Network (GRN) are used for the flexibility to apply non-linear processing only where needed.</a:t>
            </a:r>
          </a:p>
          <a:p>
            <a:endParaRPr lang="en-US" dirty="0"/>
          </a:p>
          <a:p>
            <a:endParaRPr lang="en-US" sz="2400" dirty="0"/>
          </a:p>
          <a:p>
            <a:endParaRPr lang="en-US" sz="2400" dirty="0"/>
          </a:p>
          <a:p>
            <a:r>
              <a:rPr lang="en-US" sz="2400" dirty="0"/>
              <a:t>Gated Linear Units (GLUs) are used to provide the flexibility to suppress any parts of the architecture that are not required for a given dataset.</a:t>
            </a:r>
          </a:p>
          <a:p>
            <a:endParaRPr lang="en-US" dirty="0"/>
          </a:p>
        </p:txBody>
      </p:sp>
      <p:pic>
        <p:nvPicPr>
          <p:cNvPr id="4" name="Picture 3">
            <a:extLst>
              <a:ext uri="{FF2B5EF4-FFF2-40B4-BE49-F238E27FC236}">
                <a16:creationId xmlns:a16="http://schemas.microsoft.com/office/drawing/2014/main" id="{1B2CB583-688E-4FF3-9941-D67AFAEA3D9D}"/>
              </a:ext>
            </a:extLst>
          </p:cNvPr>
          <p:cNvPicPr>
            <a:picLocks noChangeAspect="1"/>
          </p:cNvPicPr>
          <p:nvPr/>
        </p:nvPicPr>
        <p:blipFill>
          <a:blip r:embed="rId2"/>
          <a:stretch>
            <a:fillRect/>
          </a:stretch>
        </p:blipFill>
        <p:spPr>
          <a:xfrm>
            <a:off x="2446875" y="2717464"/>
            <a:ext cx="6763694" cy="1286054"/>
          </a:xfrm>
          <a:prstGeom prst="rect">
            <a:avLst/>
          </a:prstGeom>
        </p:spPr>
      </p:pic>
      <p:pic>
        <p:nvPicPr>
          <p:cNvPr id="5" name="Picture 4">
            <a:extLst>
              <a:ext uri="{FF2B5EF4-FFF2-40B4-BE49-F238E27FC236}">
                <a16:creationId xmlns:a16="http://schemas.microsoft.com/office/drawing/2014/main" id="{CB7DB54D-FCC5-4622-85BF-F3834616E714}"/>
              </a:ext>
            </a:extLst>
          </p:cNvPr>
          <p:cNvPicPr>
            <a:picLocks noChangeAspect="1"/>
          </p:cNvPicPr>
          <p:nvPr/>
        </p:nvPicPr>
        <p:blipFill>
          <a:blip r:embed="rId3"/>
          <a:stretch>
            <a:fillRect/>
          </a:stretch>
        </p:blipFill>
        <p:spPr>
          <a:xfrm>
            <a:off x="2446875" y="5096666"/>
            <a:ext cx="6325483" cy="514422"/>
          </a:xfrm>
          <a:prstGeom prst="rect">
            <a:avLst/>
          </a:prstGeom>
        </p:spPr>
      </p:pic>
    </p:spTree>
    <p:extLst>
      <p:ext uri="{BB962C8B-B14F-4D97-AF65-F5344CB8AC3E}">
        <p14:creationId xmlns:p14="http://schemas.microsoft.com/office/powerpoint/2010/main" val="339884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572C9-C7C3-41C7-9C89-324B5FFFB48B}"/>
              </a:ext>
            </a:extLst>
          </p:cNvPr>
          <p:cNvSpPr>
            <a:spLocks noGrp="1"/>
          </p:cNvSpPr>
          <p:nvPr>
            <p:ph type="title"/>
          </p:nvPr>
        </p:nvSpPr>
        <p:spPr/>
        <p:txBody>
          <a:bodyPr/>
          <a:lstStyle/>
          <a:p>
            <a:r>
              <a:rPr lang="en-US" dirty="0">
                <a:latin typeface="CMTI10"/>
              </a:rPr>
              <a:t>Variable Selection Networks</a:t>
            </a:r>
            <a:endParaRPr lang="en-US" dirty="0"/>
          </a:p>
        </p:txBody>
      </p:sp>
      <p:sp>
        <p:nvSpPr>
          <p:cNvPr id="3" name="Content Placeholder 2">
            <a:extLst>
              <a:ext uri="{FF2B5EF4-FFF2-40B4-BE49-F238E27FC236}">
                <a16:creationId xmlns:a16="http://schemas.microsoft.com/office/drawing/2014/main" id="{2D1DFBFD-F5C9-4BCC-83A5-23E3A674AF06}"/>
              </a:ext>
            </a:extLst>
          </p:cNvPr>
          <p:cNvSpPr>
            <a:spLocks noGrp="1"/>
          </p:cNvSpPr>
          <p:nvPr>
            <p:ph idx="1"/>
          </p:nvPr>
        </p:nvSpPr>
        <p:spPr/>
        <p:txBody>
          <a:bodyPr>
            <a:normAutofit lnSpcReduction="10000"/>
          </a:bodyPr>
          <a:lstStyle/>
          <a:p>
            <a:r>
              <a:rPr lang="en-US" dirty="0"/>
              <a:t>By using this step, the method provides instance-wise variable selection through the use of variable selection networks applied to both static covariates and time-dependent covariates. </a:t>
            </a:r>
          </a:p>
          <a:p>
            <a:r>
              <a:rPr lang="en-US" dirty="0"/>
              <a:t>This method not only provides the most significant instance for the prediction problem but also removes unnecessary noisy inputs that could negatively impact performance.</a:t>
            </a:r>
          </a:p>
          <a:p>
            <a:r>
              <a:rPr lang="en-US" dirty="0"/>
              <a:t>It uses entity embeddings for categorical variables as feature representations, and linear transformations.</a:t>
            </a:r>
          </a:p>
          <a:p>
            <a:r>
              <a:rPr lang="en-US" dirty="0"/>
              <a:t>Let                  denote the transformed input of the j-</a:t>
            </a:r>
            <a:r>
              <a:rPr lang="en-US" dirty="0" err="1"/>
              <a:t>th</a:t>
            </a:r>
            <a:r>
              <a:rPr lang="en-US" dirty="0"/>
              <a:t> variable at time t, with                                 being the flattened vector of all past inputs at time t.</a:t>
            </a:r>
          </a:p>
        </p:txBody>
      </p:sp>
      <p:pic>
        <p:nvPicPr>
          <p:cNvPr id="4" name="Picture 3">
            <a:extLst>
              <a:ext uri="{FF2B5EF4-FFF2-40B4-BE49-F238E27FC236}">
                <a16:creationId xmlns:a16="http://schemas.microsoft.com/office/drawing/2014/main" id="{A686B9E8-BD0B-459D-B649-6E942B7325B2}"/>
              </a:ext>
            </a:extLst>
          </p:cNvPr>
          <p:cNvPicPr>
            <a:picLocks noChangeAspect="1"/>
          </p:cNvPicPr>
          <p:nvPr/>
        </p:nvPicPr>
        <p:blipFill>
          <a:blip r:embed="rId2"/>
          <a:stretch>
            <a:fillRect/>
          </a:stretch>
        </p:blipFill>
        <p:spPr>
          <a:xfrm>
            <a:off x="1693333" y="5018030"/>
            <a:ext cx="1295581" cy="323895"/>
          </a:xfrm>
          <a:prstGeom prst="rect">
            <a:avLst/>
          </a:prstGeom>
        </p:spPr>
      </p:pic>
      <p:pic>
        <p:nvPicPr>
          <p:cNvPr id="5" name="Picture 4">
            <a:extLst>
              <a:ext uri="{FF2B5EF4-FFF2-40B4-BE49-F238E27FC236}">
                <a16:creationId xmlns:a16="http://schemas.microsoft.com/office/drawing/2014/main" id="{AAF71FBF-195D-49AF-A0DA-EDE04B3A0265}"/>
              </a:ext>
            </a:extLst>
          </p:cNvPr>
          <p:cNvPicPr>
            <a:picLocks noChangeAspect="1"/>
          </p:cNvPicPr>
          <p:nvPr/>
        </p:nvPicPr>
        <p:blipFill>
          <a:blip r:embed="rId3"/>
          <a:stretch>
            <a:fillRect/>
          </a:stretch>
        </p:blipFill>
        <p:spPr>
          <a:xfrm>
            <a:off x="2188041" y="5257756"/>
            <a:ext cx="2543530" cy="438211"/>
          </a:xfrm>
          <a:prstGeom prst="rect">
            <a:avLst/>
          </a:prstGeom>
        </p:spPr>
      </p:pic>
      <p:pic>
        <p:nvPicPr>
          <p:cNvPr id="6" name="Picture 5">
            <a:extLst>
              <a:ext uri="{FF2B5EF4-FFF2-40B4-BE49-F238E27FC236}">
                <a16:creationId xmlns:a16="http://schemas.microsoft.com/office/drawing/2014/main" id="{1B8C034E-1231-4702-B23D-27C011BE54E6}"/>
              </a:ext>
            </a:extLst>
          </p:cNvPr>
          <p:cNvPicPr>
            <a:picLocks noChangeAspect="1"/>
          </p:cNvPicPr>
          <p:nvPr/>
        </p:nvPicPr>
        <p:blipFill>
          <a:blip r:embed="rId4"/>
          <a:stretch>
            <a:fillRect/>
          </a:stretch>
        </p:blipFill>
        <p:spPr>
          <a:xfrm>
            <a:off x="4362208" y="5787951"/>
            <a:ext cx="3467584" cy="62873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B49B385-FE4C-4DC4-A6EF-451CE1E2524A}"/>
                  </a:ext>
                </a:extLst>
              </p:cNvPr>
              <p:cNvSpPr txBox="1"/>
              <p:nvPr/>
            </p:nvSpPr>
            <p:spPr>
              <a:xfrm>
                <a:off x="8148163" y="5992297"/>
                <a:ext cx="2887265" cy="369332"/>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oMath>
                </a14:m>
                <a:r>
                  <a:rPr lang="en-US" dirty="0"/>
                  <a:t> is static covariate encoder</a:t>
                </a:r>
              </a:p>
            </p:txBody>
          </p:sp>
        </mc:Choice>
        <mc:Fallback xmlns="">
          <p:sp>
            <p:nvSpPr>
              <p:cNvPr id="7" name="TextBox 6">
                <a:extLst>
                  <a:ext uri="{FF2B5EF4-FFF2-40B4-BE49-F238E27FC236}">
                    <a16:creationId xmlns:a16="http://schemas.microsoft.com/office/drawing/2014/main" id="{0B49B385-FE4C-4DC4-A6EF-451CE1E2524A}"/>
                  </a:ext>
                </a:extLst>
              </p:cNvPr>
              <p:cNvSpPr txBox="1">
                <a:spLocks noRot="1" noChangeAspect="1" noMove="1" noResize="1" noEditPoints="1" noAdjustHandles="1" noChangeArrowheads="1" noChangeShapeType="1" noTextEdit="1"/>
              </p:cNvSpPr>
              <p:nvPr/>
            </p:nvSpPr>
            <p:spPr>
              <a:xfrm>
                <a:off x="8148163" y="5992297"/>
                <a:ext cx="2887265" cy="369332"/>
              </a:xfrm>
              <a:prstGeom prst="rect">
                <a:avLst/>
              </a:prstGeom>
              <a:blipFill>
                <a:blip r:embed="rId5"/>
                <a:stretch>
                  <a:fillRect t="-9836" r="-1268" b="-24590"/>
                </a:stretch>
              </a:blipFill>
            </p:spPr>
            <p:txBody>
              <a:bodyPr/>
              <a:lstStyle/>
              <a:p>
                <a:r>
                  <a:rPr lang="en-US">
                    <a:noFill/>
                  </a:rPr>
                  <a:t> </a:t>
                </a:r>
              </a:p>
            </p:txBody>
          </p:sp>
        </mc:Fallback>
      </mc:AlternateContent>
    </p:spTree>
    <p:extLst>
      <p:ext uri="{BB962C8B-B14F-4D97-AF65-F5344CB8AC3E}">
        <p14:creationId xmlns:p14="http://schemas.microsoft.com/office/powerpoint/2010/main" val="375788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219F-81AC-4165-BF6A-4F380D5B6554}"/>
              </a:ext>
            </a:extLst>
          </p:cNvPr>
          <p:cNvSpPr>
            <a:spLocks noGrp="1"/>
          </p:cNvSpPr>
          <p:nvPr>
            <p:ph type="title"/>
          </p:nvPr>
        </p:nvSpPr>
        <p:spPr/>
        <p:txBody>
          <a:bodyPr/>
          <a:lstStyle/>
          <a:p>
            <a:r>
              <a:rPr lang="en-US" dirty="0">
                <a:latin typeface="CMTI10"/>
              </a:rPr>
              <a:t>Variable Selection Networks</a:t>
            </a:r>
            <a:endParaRPr lang="en-US" dirty="0"/>
          </a:p>
        </p:txBody>
      </p:sp>
      <p:sp>
        <p:nvSpPr>
          <p:cNvPr id="3" name="Content Placeholder 2">
            <a:extLst>
              <a:ext uri="{FF2B5EF4-FFF2-40B4-BE49-F238E27FC236}">
                <a16:creationId xmlns:a16="http://schemas.microsoft.com/office/drawing/2014/main" id="{8240E3CC-0978-44E1-8B83-31316618166D}"/>
              </a:ext>
            </a:extLst>
          </p:cNvPr>
          <p:cNvSpPr>
            <a:spLocks noGrp="1"/>
          </p:cNvSpPr>
          <p:nvPr>
            <p:ph idx="1"/>
          </p:nvPr>
        </p:nvSpPr>
        <p:spPr/>
        <p:txBody>
          <a:bodyPr/>
          <a:lstStyle/>
          <a:p>
            <a:r>
              <a:rPr lang="en-US" dirty="0"/>
              <a:t>At each time stamps                   pass to the GRN:</a:t>
            </a:r>
          </a:p>
          <a:p>
            <a:endParaRPr lang="en-US" dirty="0"/>
          </a:p>
          <a:p>
            <a:endParaRPr lang="en-US" dirty="0"/>
          </a:p>
          <a:p>
            <a:r>
              <a:rPr lang="en-US" dirty="0"/>
              <a:t>And then combined the variables selection steps:</a:t>
            </a:r>
          </a:p>
          <a:p>
            <a:endParaRPr lang="en-US" dirty="0"/>
          </a:p>
          <a:p>
            <a:pPr marL="0" indent="0">
              <a:buNone/>
            </a:pPr>
            <a:r>
              <a:rPr lang="en-US" dirty="0"/>
              <a:t>  </a:t>
            </a:r>
          </a:p>
        </p:txBody>
      </p:sp>
      <p:pic>
        <p:nvPicPr>
          <p:cNvPr id="4" name="Picture 3">
            <a:extLst>
              <a:ext uri="{FF2B5EF4-FFF2-40B4-BE49-F238E27FC236}">
                <a16:creationId xmlns:a16="http://schemas.microsoft.com/office/drawing/2014/main" id="{48C97170-26D7-41CD-9FFB-736E340BB2C5}"/>
              </a:ext>
            </a:extLst>
          </p:cNvPr>
          <p:cNvPicPr>
            <a:picLocks noChangeAspect="1"/>
          </p:cNvPicPr>
          <p:nvPr/>
        </p:nvPicPr>
        <p:blipFill>
          <a:blip r:embed="rId2"/>
          <a:stretch>
            <a:fillRect/>
          </a:stretch>
        </p:blipFill>
        <p:spPr>
          <a:xfrm>
            <a:off x="4251707" y="1934362"/>
            <a:ext cx="1295581" cy="323895"/>
          </a:xfrm>
          <a:prstGeom prst="rect">
            <a:avLst/>
          </a:prstGeom>
        </p:spPr>
      </p:pic>
      <p:pic>
        <p:nvPicPr>
          <p:cNvPr id="5" name="Picture 4">
            <a:extLst>
              <a:ext uri="{FF2B5EF4-FFF2-40B4-BE49-F238E27FC236}">
                <a16:creationId xmlns:a16="http://schemas.microsoft.com/office/drawing/2014/main" id="{35486388-B5F9-4E76-B8EE-C685E16D63FD}"/>
              </a:ext>
            </a:extLst>
          </p:cNvPr>
          <p:cNvPicPr>
            <a:picLocks noChangeAspect="1"/>
          </p:cNvPicPr>
          <p:nvPr/>
        </p:nvPicPr>
        <p:blipFill>
          <a:blip r:embed="rId3"/>
          <a:stretch>
            <a:fillRect/>
          </a:stretch>
        </p:blipFill>
        <p:spPr>
          <a:xfrm>
            <a:off x="4899497" y="2421145"/>
            <a:ext cx="2448267" cy="819264"/>
          </a:xfrm>
          <a:prstGeom prst="rect">
            <a:avLst/>
          </a:prstGeom>
        </p:spPr>
      </p:pic>
      <p:pic>
        <p:nvPicPr>
          <p:cNvPr id="6" name="Picture 5">
            <a:extLst>
              <a:ext uri="{FF2B5EF4-FFF2-40B4-BE49-F238E27FC236}">
                <a16:creationId xmlns:a16="http://schemas.microsoft.com/office/drawing/2014/main" id="{0EA95EC8-0BB5-454F-9486-6EF9AFBDCC6F}"/>
              </a:ext>
            </a:extLst>
          </p:cNvPr>
          <p:cNvPicPr>
            <a:picLocks noChangeAspect="1"/>
          </p:cNvPicPr>
          <p:nvPr/>
        </p:nvPicPr>
        <p:blipFill>
          <a:blip r:embed="rId4"/>
          <a:stretch>
            <a:fillRect/>
          </a:stretch>
        </p:blipFill>
        <p:spPr>
          <a:xfrm>
            <a:off x="4899497" y="4070422"/>
            <a:ext cx="2314898" cy="638264"/>
          </a:xfrm>
          <a:prstGeom prst="rect">
            <a:avLst/>
          </a:prstGeom>
        </p:spPr>
      </p:pic>
    </p:spTree>
    <p:extLst>
      <p:ext uri="{BB962C8B-B14F-4D97-AF65-F5344CB8AC3E}">
        <p14:creationId xmlns:p14="http://schemas.microsoft.com/office/powerpoint/2010/main" val="845630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1011</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CMTI10</vt:lpstr>
      <vt:lpstr>Office Theme</vt:lpstr>
      <vt:lpstr>Temporal Fusion Transformers for Interpretable Multi-horizon Time Series Forecasting</vt:lpstr>
      <vt:lpstr>Motivations</vt:lpstr>
      <vt:lpstr>Novelty</vt:lpstr>
      <vt:lpstr>Related Work</vt:lpstr>
      <vt:lpstr>Model Architecture</vt:lpstr>
      <vt:lpstr>Model components</vt:lpstr>
      <vt:lpstr>Gated Residual Network (GRN) and Gated Linear Units (GLUs) </vt:lpstr>
      <vt:lpstr>Variable Selection Networks</vt:lpstr>
      <vt:lpstr>Variable Selection Networks</vt:lpstr>
      <vt:lpstr>Static Covariate Encoders</vt:lpstr>
      <vt:lpstr>Interpretable Multi-Head Attention</vt:lpstr>
      <vt:lpstr>Locality Enhancement with Sequence-to-Sequence Layer</vt:lpstr>
      <vt:lpstr>Static Enrichment Layer</vt:lpstr>
      <vt:lpstr>Temporal Self-Attention Layer</vt:lpstr>
      <vt:lpstr>Position-wise Feed-forward Layer</vt:lpstr>
      <vt:lpstr>Outputs</vt:lpstr>
      <vt:lpstr>Result</vt:lpstr>
      <vt:lpstr>PowerPoint Presentation</vt:lpstr>
      <vt:lpstr>Analyzing Variable Importance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Temporal Fusion Transformers for Interpretable Multi-horizon Time Series Forecasting</dc:title>
  <dc:creator>Ebrahim Farahmand (Student)</dc:creator>
  <cp:lastModifiedBy>Ebrahim Farahmand (Student)</cp:lastModifiedBy>
  <cp:revision>38</cp:revision>
  <dcterms:created xsi:type="dcterms:W3CDTF">2025-01-22T05:45:32Z</dcterms:created>
  <dcterms:modified xsi:type="dcterms:W3CDTF">2025-01-22T19:21:21Z</dcterms:modified>
</cp:coreProperties>
</file>