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71" r:id="rId7"/>
    <p:sldId id="272" r:id="rId8"/>
    <p:sldId id="275" r:id="rId9"/>
    <p:sldId id="274" r:id="rId10"/>
    <p:sldId id="273" r:id="rId11"/>
    <p:sldId id="276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V+A7cNk8Cg9lle7zAQBW7D5eN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Kim" userId="f3af028d46f0bb00" providerId="LiveId" clId="{1E1C29BC-925D-412A-8126-C21905786C34}"/>
    <pc:docChg chg="custSel addSld delSld modSld sldOrd">
      <pc:chgData name="Eric Kim" userId="f3af028d46f0bb00" providerId="LiveId" clId="{1E1C29BC-925D-412A-8126-C21905786C34}" dt="2025-09-10T17:49:29.028" v="1165" actId="20577"/>
      <pc:docMkLst>
        <pc:docMk/>
      </pc:docMkLst>
      <pc:sldChg chg="modSp mod">
        <pc:chgData name="Eric Kim" userId="f3af028d46f0bb00" providerId="LiveId" clId="{1E1C29BC-925D-412A-8126-C21905786C34}" dt="2025-09-10T17:49:29.028" v="1165" actId="20577"/>
        <pc:sldMkLst>
          <pc:docMk/>
          <pc:sldMk cId="3718560053" sldId="269"/>
        </pc:sldMkLst>
        <pc:spChg chg="mod">
          <ac:chgData name="Eric Kim" userId="f3af028d46f0bb00" providerId="LiveId" clId="{1E1C29BC-925D-412A-8126-C21905786C34}" dt="2025-09-10T17:49:29.028" v="1165" actId="20577"/>
          <ac:spMkLst>
            <pc:docMk/>
            <pc:sldMk cId="3718560053" sldId="269"/>
            <ac:spMk id="120" creationId="{2D8DEB7E-5267-747E-BF33-7AF3A9FC3CD9}"/>
          </ac:spMkLst>
        </pc:spChg>
      </pc:sldChg>
      <pc:sldChg chg="modSp del mod">
        <pc:chgData name="Eric Kim" userId="f3af028d46f0bb00" providerId="LiveId" clId="{1E1C29BC-925D-412A-8126-C21905786C34}" dt="2025-09-09T06:49:29.403" v="148" actId="47"/>
        <pc:sldMkLst>
          <pc:docMk/>
          <pc:sldMk cId="1746639058" sldId="270"/>
        </pc:sldMkLst>
        <pc:spChg chg="mod">
          <ac:chgData name="Eric Kim" userId="f3af028d46f0bb00" providerId="LiveId" clId="{1E1C29BC-925D-412A-8126-C21905786C34}" dt="2025-09-09T06:49:17.580" v="138" actId="20577"/>
          <ac:spMkLst>
            <pc:docMk/>
            <pc:sldMk cId="1746639058" sldId="270"/>
            <ac:spMk id="119" creationId="{0666F0AC-1642-92DB-8EAA-066392F0FBBB}"/>
          </ac:spMkLst>
        </pc:spChg>
      </pc:sldChg>
      <pc:sldChg chg="addSp modSp mod ord">
        <pc:chgData name="Eric Kim" userId="f3af028d46f0bb00" providerId="LiveId" clId="{1E1C29BC-925D-412A-8126-C21905786C34}" dt="2025-09-10T00:55:26.565" v="500"/>
        <pc:sldMkLst>
          <pc:docMk/>
          <pc:sldMk cId="244879359" sldId="273"/>
        </pc:sldMkLst>
        <pc:spChg chg="mod">
          <ac:chgData name="Eric Kim" userId="f3af028d46f0bb00" providerId="LiveId" clId="{1E1C29BC-925D-412A-8126-C21905786C34}" dt="2025-09-09T06:49:01.836" v="135" actId="14100"/>
          <ac:spMkLst>
            <pc:docMk/>
            <pc:sldMk cId="244879359" sldId="273"/>
            <ac:spMk id="120" creationId="{4E247851-0C67-E636-FF05-72FBE93A2160}"/>
          </ac:spMkLst>
        </pc:spChg>
        <pc:picChg chg="add mod">
          <ac:chgData name="Eric Kim" userId="f3af028d46f0bb00" providerId="LiveId" clId="{1E1C29BC-925D-412A-8126-C21905786C34}" dt="2025-09-09T06:49:07.359" v="137" actId="1076"/>
          <ac:picMkLst>
            <pc:docMk/>
            <pc:sldMk cId="244879359" sldId="273"/>
            <ac:picMk id="3" creationId="{D139FE9C-D6C5-2506-EAF3-D6F9EF478EB6}"/>
          </ac:picMkLst>
        </pc:picChg>
      </pc:sldChg>
      <pc:sldChg chg="addSp modSp add mod">
        <pc:chgData name="Eric Kim" userId="f3af028d46f0bb00" providerId="LiveId" clId="{1E1C29BC-925D-412A-8126-C21905786C34}" dt="2025-09-10T00:55:24.234" v="498" actId="20577"/>
        <pc:sldMkLst>
          <pc:docMk/>
          <pc:sldMk cId="1187006260" sldId="274"/>
        </pc:sldMkLst>
        <pc:spChg chg="mod">
          <ac:chgData name="Eric Kim" userId="f3af028d46f0bb00" providerId="LiveId" clId="{1E1C29BC-925D-412A-8126-C21905786C34}" dt="2025-09-09T06:49:23.568" v="146" actId="20577"/>
          <ac:spMkLst>
            <pc:docMk/>
            <pc:sldMk cId="1187006260" sldId="274"/>
            <ac:spMk id="119" creationId="{7A52A7D3-7293-663D-C072-A315F647C1C6}"/>
          </ac:spMkLst>
        </pc:spChg>
        <pc:spChg chg="mod">
          <ac:chgData name="Eric Kim" userId="f3af028d46f0bb00" providerId="LiveId" clId="{1E1C29BC-925D-412A-8126-C21905786C34}" dt="2025-09-10T00:55:24.234" v="498" actId="20577"/>
          <ac:spMkLst>
            <pc:docMk/>
            <pc:sldMk cId="1187006260" sldId="274"/>
            <ac:spMk id="120" creationId="{53B0D78C-2391-06AE-D1D6-5639A65992B1}"/>
          </ac:spMkLst>
        </pc:spChg>
        <pc:picChg chg="add mod">
          <ac:chgData name="Eric Kim" userId="f3af028d46f0bb00" providerId="LiveId" clId="{1E1C29BC-925D-412A-8126-C21905786C34}" dt="2025-09-10T00:16:20.585" v="206" actId="1076"/>
          <ac:picMkLst>
            <pc:docMk/>
            <pc:sldMk cId="1187006260" sldId="274"/>
            <ac:picMk id="3" creationId="{F811F82D-FD37-6496-E182-86534881DFA1}"/>
          </ac:picMkLst>
        </pc:picChg>
      </pc:sldChg>
      <pc:sldChg chg="modSp add mod ord">
        <pc:chgData name="Eric Kim" userId="f3af028d46f0bb00" providerId="LiveId" clId="{1E1C29BC-925D-412A-8126-C21905786C34}" dt="2025-09-10T01:31:01.129" v="872"/>
        <pc:sldMkLst>
          <pc:docMk/>
          <pc:sldMk cId="2754114918" sldId="275"/>
        </pc:sldMkLst>
        <pc:spChg chg="mod">
          <ac:chgData name="Eric Kim" userId="f3af028d46f0bb00" providerId="LiveId" clId="{1E1C29BC-925D-412A-8126-C21905786C34}" dt="2025-09-10T00:55:46.038" v="521" actId="20577"/>
          <ac:spMkLst>
            <pc:docMk/>
            <pc:sldMk cId="2754114918" sldId="275"/>
            <ac:spMk id="119" creationId="{575BD68E-0FCE-24F9-FB33-18743B5D5234}"/>
          </ac:spMkLst>
        </pc:spChg>
        <pc:spChg chg="mod">
          <ac:chgData name="Eric Kim" userId="f3af028d46f0bb00" providerId="LiveId" clId="{1E1C29BC-925D-412A-8126-C21905786C34}" dt="2025-09-10T01:30:32.082" v="845" actId="20577"/>
          <ac:spMkLst>
            <pc:docMk/>
            <pc:sldMk cId="2754114918" sldId="275"/>
            <ac:spMk id="120" creationId="{073038BC-01B9-71FB-3464-40BEDE7AE2B5}"/>
          </ac:spMkLst>
        </pc:spChg>
      </pc:sldChg>
      <pc:sldChg chg="add del">
        <pc:chgData name="Eric Kim" userId="f3af028d46f0bb00" providerId="LiveId" clId="{1E1C29BC-925D-412A-8126-C21905786C34}" dt="2025-09-10T00:52:52.753" v="497" actId="47"/>
        <pc:sldMkLst>
          <pc:docMk/>
          <pc:sldMk cId="2902911305" sldId="275"/>
        </pc:sldMkLst>
      </pc:sldChg>
      <pc:sldChg chg="modSp add mod">
        <pc:chgData name="Eric Kim" userId="f3af028d46f0bb00" providerId="LiveId" clId="{1E1C29BC-925D-412A-8126-C21905786C34}" dt="2025-09-10T01:33:29.793" v="1164" actId="20577"/>
        <pc:sldMkLst>
          <pc:docMk/>
          <pc:sldMk cId="134610950" sldId="276"/>
        </pc:sldMkLst>
        <pc:spChg chg="mod">
          <ac:chgData name="Eric Kim" userId="f3af028d46f0bb00" providerId="LiveId" clId="{1E1C29BC-925D-412A-8126-C21905786C34}" dt="2025-09-10T01:30:53.501" v="857" actId="20577"/>
          <ac:spMkLst>
            <pc:docMk/>
            <pc:sldMk cId="134610950" sldId="276"/>
            <ac:spMk id="119" creationId="{444C5233-0CBB-69CF-754F-061E112E60CF}"/>
          </ac:spMkLst>
        </pc:spChg>
        <pc:spChg chg="mod">
          <ac:chgData name="Eric Kim" userId="f3af028d46f0bb00" providerId="LiveId" clId="{1E1C29BC-925D-412A-8126-C21905786C34}" dt="2025-09-10T01:33:29.793" v="1164" actId="20577"/>
          <ac:spMkLst>
            <pc:docMk/>
            <pc:sldMk cId="134610950" sldId="276"/>
            <ac:spMk id="120" creationId="{CE353716-0EB1-CEBC-33DD-64D1593D4C74}"/>
          </ac:spMkLst>
        </pc:spChg>
      </pc:sldChg>
      <pc:sldChg chg="add del">
        <pc:chgData name="Eric Kim" userId="f3af028d46f0bb00" providerId="LiveId" clId="{1E1C29BC-925D-412A-8126-C21905786C34}" dt="2025-09-10T00:52:52.018" v="496" actId="47"/>
        <pc:sldMkLst>
          <pc:docMk/>
          <pc:sldMk cId="3856438482" sldId="276"/>
        </pc:sldMkLst>
      </pc:sldChg>
      <pc:sldChg chg="new del">
        <pc:chgData name="Eric Kim" userId="f3af028d46f0bb00" providerId="LiveId" clId="{1E1C29BC-925D-412A-8126-C21905786C34}" dt="2025-09-10T01:30:38.565" v="847" actId="47"/>
        <pc:sldMkLst>
          <pc:docMk/>
          <pc:sldMk cId="4245571320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D8867CBC-4B10-E441-213A-FB5757A01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6f6a9aa8_0_259:notes">
            <a:extLst>
              <a:ext uri="{FF2B5EF4-FFF2-40B4-BE49-F238E27FC236}">
                <a16:creationId xmlns:a16="http://schemas.microsoft.com/office/drawing/2014/main" id="{F10D4FF5-9831-32AC-2777-DEA4FBD85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4f6f6a9aa8_0_259:notes">
            <a:extLst>
              <a:ext uri="{FF2B5EF4-FFF2-40B4-BE49-F238E27FC236}">
                <a16:creationId xmlns:a16="http://schemas.microsoft.com/office/drawing/2014/main" id="{8AF1BBB9-577E-D55F-8677-17E136389A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2066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A4A0F809-F32A-B66F-3F69-8F4EEDC0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6f6a9aa8_0_259:notes">
            <a:extLst>
              <a:ext uri="{FF2B5EF4-FFF2-40B4-BE49-F238E27FC236}">
                <a16:creationId xmlns:a16="http://schemas.microsoft.com/office/drawing/2014/main" id="{9DCF527A-8D73-99AE-767B-9DD065A5C6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4f6f6a9aa8_0_259:notes">
            <a:extLst>
              <a:ext uri="{FF2B5EF4-FFF2-40B4-BE49-F238E27FC236}">
                <a16:creationId xmlns:a16="http://schemas.microsoft.com/office/drawing/2014/main" id="{74EA8F17-729D-4031-03CA-C7B7FE4A43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4165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f6f6a9aa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34f6f6a9aa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f6f6a9aa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g34f6f6a9aa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f6f6a9aa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g34f6f6a9aa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6f6a9aa8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4f6f6a9aa8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868B2688-E913-A091-F113-78C18981A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6f6a9aa8_0_259:notes">
            <a:extLst>
              <a:ext uri="{FF2B5EF4-FFF2-40B4-BE49-F238E27FC236}">
                <a16:creationId xmlns:a16="http://schemas.microsoft.com/office/drawing/2014/main" id="{9EB4A14D-EDD0-03EA-4E19-74D6843AA9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4f6f6a9aa8_0_259:notes">
            <a:extLst>
              <a:ext uri="{FF2B5EF4-FFF2-40B4-BE49-F238E27FC236}">
                <a16:creationId xmlns:a16="http://schemas.microsoft.com/office/drawing/2014/main" id="{7A74BD41-DAA0-5836-A244-6D5C61CB71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648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274C6AEE-067C-15B9-0831-C1415837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6f6a9aa8_0_259:notes">
            <a:extLst>
              <a:ext uri="{FF2B5EF4-FFF2-40B4-BE49-F238E27FC236}">
                <a16:creationId xmlns:a16="http://schemas.microsoft.com/office/drawing/2014/main" id="{965C4353-E24A-172D-0AD1-D640D5BEF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4f6f6a9aa8_0_259:notes">
            <a:extLst>
              <a:ext uri="{FF2B5EF4-FFF2-40B4-BE49-F238E27FC236}">
                <a16:creationId xmlns:a16="http://schemas.microsoft.com/office/drawing/2014/main" id="{7A527E84-6DD6-6D70-4F9F-09D543A50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9266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74FB7A59-8F45-3350-0952-0E1E6F7F7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6f6a9aa8_0_259:notes">
            <a:extLst>
              <a:ext uri="{FF2B5EF4-FFF2-40B4-BE49-F238E27FC236}">
                <a16:creationId xmlns:a16="http://schemas.microsoft.com/office/drawing/2014/main" id="{D1BA68A5-2FF7-EF9C-7D59-0C2CBB866A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4f6f6a9aa8_0_259:notes">
            <a:extLst>
              <a:ext uri="{FF2B5EF4-FFF2-40B4-BE49-F238E27FC236}">
                <a16:creationId xmlns:a16="http://schemas.microsoft.com/office/drawing/2014/main" id="{DD359036-1AF2-B4B0-C74D-CCDCECDF7A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6844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51E0F8A9-FE66-FE7D-0BBC-0E75D19A1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6f6a9aa8_0_259:notes">
            <a:extLst>
              <a:ext uri="{FF2B5EF4-FFF2-40B4-BE49-F238E27FC236}">
                <a16:creationId xmlns:a16="http://schemas.microsoft.com/office/drawing/2014/main" id="{58521FA2-10A9-3CAA-57F2-D545B3BD5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4f6f6a9aa8_0_259:notes">
            <a:extLst>
              <a:ext uri="{FF2B5EF4-FFF2-40B4-BE49-F238E27FC236}">
                <a16:creationId xmlns:a16="http://schemas.microsoft.com/office/drawing/2014/main" id="{930D022B-885B-547F-44D8-F1C986A645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666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>
          <a:extLst>
            <a:ext uri="{FF2B5EF4-FFF2-40B4-BE49-F238E27FC236}">
              <a16:creationId xmlns:a16="http://schemas.microsoft.com/office/drawing/2014/main" id="{0E2E4CE3-E8C6-D89E-E82C-F37D470F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f6f6a9aa8_0_259:notes">
            <a:extLst>
              <a:ext uri="{FF2B5EF4-FFF2-40B4-BE49-F238E27FC236}">
                <a16:creationId xmlns:a16="http://schemas.microsoft.com/office/drawing/2014/main" id="{9A587B00-F664-B280-A730-74F52751F2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4f6f6a9aa8_0_259:notes">
            <a:extLst>
              <a:ext uri="{FF2B5EF4-FFF2-40B4-BE49-F238E27FC236}">
                <a16:creationId xmlns:a16="http://schemas.microsoft.com/office/drawing/2014/main" id="{DE77F077-D483-9F86-6990-44BC0996F5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5057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0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0" y="1143000"/>
            <a:ext cx="12192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alibri"/>
              <a:buNone/>
            </a:pPr>
            <a:r>
              <a:rPr lang="en-US" sz="5400" b="1"/>
              <a:t>EMIL Seminar</a:t>
            </a:r>
            <a:br>
              <a:rPr lang="en-US" sz="5400" b="1"/>
            </a:br>
            <a:r>
              <a:rPr lang="en-US" sz="5400" b="1"/>
              <a:t>Paper Presentation</a:t>
            </a:r>
            <a:endParaRPr sz="5400" b="1"/>
          </a:p>
        </p:txBody>
      </p:sp>
      <p:sp>
        <p:nvSpPr>
          <p:cNvPr id="102" name="Google Shape;102;p1"/>
          <p:cNvSpPr txBox="1">
            <a:spLocks noGrp="1"/>
          </p:cNvSpPr>
          <p:nvPr>
            <p:ph type="subTitle" idx="1"/>
          </p:nvPr>
        </p:nvSpPr>
        <p:spPr>
          <a:xfrm>
            <a:off x="1066800" y="4005816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Eric Kim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8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Embedded Machine Intelligence Lab (EMIL)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8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School for  Computing and Augmented Intelligence (</a:t>
            </a:r>
            <a:r>
              <a:rPr lang="en-US" sz="1687" i="1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SCAI</a:t>
            </a:r>
            <a:r>
              <a:rPr lang="en-US" sz="168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8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Ira A. Fulton Schools of Engineering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1687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Arizona State University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4FEE9895-24E7-C4B1-DBB2-9B76D1E1A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6f6a9aa8_0_259">
            <a:extLst>
              <a:ext uri="{FF2B5EF4-FFF2-40B4-BE49-F238E27FC236}">
                <a16:creationId xmlns:a16="http://schemas.microsoft.com/office/drawing/2014/main" id="{DA32A2D6-0F01-4FEA-F5B6-C706FEE71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UMAP – </a:t>
            </a:r>
            <a:r>
              <a:rPr lang="en-US" sz="2800" b="1" dirty="0"/>
              <a:t>Uniform Manifold Approximation and Projection</a:t>
            </a:r>
            <a:endParaRPr dirty="0"/>
          </a:p>
        </p:txBody>
      </p:sp>
      <p:sp>
        <p:nvSpPr>
          <p:cNvPr id="120" name="Google Shape;120;g34f6f6a9aa8_0_259">
            <a:extLst>
              <a:ext uri="{FF2B5EF4-FFF2-40B4-BE49-F238E27FC236}">
                <a16:creationId xmlns:a16="http://schemas.microsoft.com/office/drawing/2014/main" id="{4E247851-0C67-E636-FF05-72FBE93A2160}"/>
              </a:ext>
            </a:extLst>
          </p:cNvPr>
          <p:cNvSpPr txBox="1"/>
          <p:nvPr/>
        </p:nvSpPr>
        <p:spPr>
          <a:xfrm>
            <a:off x="1066800" y="2605661"/>
            <a:ext cx="5719482" cy="2687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Visually: 2D – Scatterplot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Reality: Result of a Dimensionality Reduction Algorithm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Purpose: Visual Confirmation of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39FE9C-D6C5-2506-EAF3-D6F9EF478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84" y="1827050"/>
            <a:ext cx="4303696" cy="438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C256715C-4BC5-7CFA-98B3-D0EBFBBB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6f6a9aa8_0_259">
            <a:extLst>
              <a:ext uri="{FF2B5EF4-FFF2-40B4-BE49-F238E27FC236}">
                <a16:creationId xmlns:a16="http://schemas.microsoft.com/office/drawing/2014/main" id="{444C5233-0CBB-69CF-754F-061E112E60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Relevance</a:t>
            </a:r>
            <a:endParaRPr dirty="0"/>
          </a:p>
        </p:txBody>
      </p:sp>
      <p:sp>
        <p:nvSpPr>
          <p:cNvPr id="120" name="Google Shape;120;g34f6f6a9aa8_0_259">
            <a:extLst>
              <a:ext uri="{FF2B5EF4-FFF2-40B4-BE49-F238E27FC236}">
                <a16:creationId xmlns:a16="http://schemas.microsoft.com/office/drawing/2014/main" id="{CE353716-0EB1-CEBC-33DD-64D1593D4C74}"/>
              </a:ext>
            </a:extLst>
          </p:cNvPr>
          <p:cNvSpPr txBox="1"/>
          <p:nvPr/>
        </p:nvSpPr>
        <p:spPr>
          <a:xfrm>
            <a:off x="1097280" y="2864194"/>
            <a:ext cx="10058400" cy="217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Batch Control, what it is and how to deal with it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UMAP, a form of simple reality check on outcome of data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Model Evaluation, use of different models for different purposes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Pipeline, on how to follow similar steps for related project</a:t>
            </a:r>
          </a:p>
        </p:txBody>
      </p:sp>
    </p:spTree>
    <p:extLst>
      <p:ext uri="{BB962C8B-B14F-4D97-AF65-F5344CB8AC3E}">
        <p14:creationId xmlns:p14="http://schemas.microsoft.com/office/powerpoint/2010/main" val="134610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6f6a9aa8_0_16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/>
              <a:t>Reference</a:t>
            </a:r>
            <a:endParaRPr/>
          </a:p>
        </p:txBody>
      </p:sp>
      <p:sp>
        <p:nvSpPr>
          <p:cNvPr id="160" name="Google Shape;160;g34f6f6a9aa8_0_16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000"/>
              <a:buNone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Yang, Z., Chen, X., Zhu, B., Chen, T., &amp; Wang, Z. (2025). Deep learning for accurate diagnosis of viral infections through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scRNA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-seq analysis: A comprehensive benchmark study. Journal of Data-centric Machine Learning Research. https://openreview.net/forum?id=wlH6Np0Um0</a:t>
            </a:r>
            <a:endParaRPr sz="2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f6f6a9aa8_0_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Paper Details</a:t>
            </a:r>
            <a:endParaRPr dirty="0"/>
          </a:p>
        </p:txBody>
      </p:sp>
      <p:sp>
        <p:nvSpPr>
          <p:cNvPr id="108" name="Google Shape;108;g34f6f6a9aa8_0_1"/>
          <p:cNvSpPr txBox="1"/>
          <p:nvPr/>
        </p:nvSpPr>
        <p:spPr>
          <a:xfrm>
            <a:off x="1097280" y="2230205"/>
            <a:ext cx="9550500" cy="3057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Title: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Deep Learning for Accurate Diagnosis of Viral Infections through </a:t>
            </a:r>
            <a:r>
              <a:rPr lang="en-US" sz="3200" dirty="0" err="1">
                <a:latin typeface="Calibri"/>
                <a:ea typeface="Calibri"/>
                <a:cs typeface="Calibri"/>
                <a:sym typeface="Calibri"/>
              </a:rPr>
              <a:t>scRNA</a:t>
            </a: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-seq Analysis: A Comprehensive Benchmark Study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ts val="3200"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Authors: </a:t>
            </a:r>
            <a:r>
              <a:rPr lang="en-US" sz="3200" dirty="0" err="1"/>
              <a:t>Ziwei</a:t>
            </a:r>
            <a:r>
              <a:rPr lang="en-US" sz="3200" dirty="0"/>
              <a:t> Yang, </a:t>
            </a:r>
            <a:r>
              <a:rPr lang="en-US" sz="3200" dirty="0" err="1"/>
              <a:t>Biqing</a:t>
            </a:r>
            <a:r>
              <a:rPr lang="en-US" sz="3200" dirty="0"/>
              <a:t> Zhu, Tianlong Chen, </a:t>
            </a:r>
            <a:r>
              <a:rPr lang="en-US" sz="3200" dirty="0" err="1"/>
              <a:t>Zhangyang</a:t>
            </a:r>
            <a:r>
              <a:rPr lang="en-US" sz="3200" dirty="0"/>
              <a:t> Wang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f6f6a9aa8_0_10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Introduction</a:t>
            </a:r>
            <a:endParaRPr dirty="0"/>
          </a:p>
        </p:txBody>
      </p:sp>
      <p:sp>
        <p:nvSpPr>
          <p:cNvPr id="114" name="Google Shape;114;g34f6f6a9aa8_0_100"/>
          <p:cNvSpPr txBox="1"/>
          <p:nvPr/>
        </p:nvSpPr>
        <p:spPr>
          <a:xfrm>
            <a:off x="1097280" y="2384057"/>
            <a:ext cx="9550500" cy="32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Task: Distinguish viral infections using single cell RNA sequence (referred to as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scRNA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-seq) of blood</a:t>
            </a:r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Goal: Determine best model to identify patterns between infection A vs infection B</a:t>
            </a:r>
          </a:p>
          <a:p>
            <a:pPr marL="457200" lvl="0" indent="-4064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Personal Takeaways: UMAP, Evaluation of Models, Batch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6f6a9aa8_0_25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Problem Statement</a:t>
            </a:r>
            <a:endParaRPr dirty="0"/>
          </a:p>
        </p:txBody>
      </p:sp>
      <p:sp>
        <p:nvSpPr>
          <p:cNvPr id="120" name="Google Shape;120;g34f6f6a9aa8_0_259"/>
          <p:cNvSpPr txBox="1"/>
          <p:nvPr/>
        </p:nvSpPr>
        <p:spPr>
          <a:xfrm>
            <a:off x="1097280" y="2864189"/>
            <a:ext cx="10058400" cy="217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We can read gene activity from a variety of immune cells in blood.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Can we use AI models to determine what infection a patient has from the cell readouts?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Comparison of multiple models on real dataset.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DC724F97-3543-C6E8-E518-77275DB31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6f6a9aa8_0_259">
            <a:extLst>
              <a:ext uri="{FF2B5EF4-FFF2-40B4-BE49-F238E27FC236}">
                <a16:creationId xmlns:a16="http://schemas.microsoft.com/office/drawing/2014/main" id="{AA47B138-A989-95F0-A5C4-B2EF275163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Dataset</a:t>
            </a:r>
            <a:endParaRPr dirty="0"/>
          </a:p>
        </p:txBody>
      </p:sp>
      <p:sp>
        <p:nvSpPr>
          <p:cNvPr id="120" name="Google Shape;120;g34f6f6a9aa8_0_259">
            <a:extLst>
              <a:ext uri="{FF2B5EF4-FFF2-40B4-BE49-F238E27FC236}">
                <a16:creationId xmlns:a16="http://schemas.microsoft.com/office/drawing/2014/main" id="{2D8DEB7E-5267-747E-BF33-7AF3A9FC3CD9}"/>
              </a:ext>
            </a:extLst>
          </p:cNvPr>
          <p:cNvSpPr txBox="1"/>
          <p:nvPr/>
        </p:nvSpPr>
        <p:spPr>
          <a:xfrm>
            <a:off x="1097280" y="2347126"/>
            <a:ext cx="10058400" cy="32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Composed of Zhu,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Waickman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, Blish: covid-19, influenza, dengue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Zhu: 20,351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Waickman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: 12,839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Blish: 174,753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Preprocessed and filtered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Largest and most comprehensive at the time!</a:t>
            </a:r>
          </a:p>
        </p:txBody>
      </p:sp>
    </p:spTree>
    <p:extLst>
      <p:ext uri="{BB962C8B-B14F-4D97-AF65-F5344CB8AC3E}">
        <p14:creationId xmlns:p14="http://schemas.microsoft.com/office/powerpoint/2010/main" val="371856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C54D1A58-7B8A-496A-2548-DC1A4FBB6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6f6a9aa8_0_259">
            <a:extLst>
              <a:ext uri="{FF2B5EF4-FFF2-40B4-BE49-F238E27FC236}">
                <a16:creationId xmlns:a16="http://schemas.microsoft.com/office/drawing/2014/main" id="{583316F2-D682-5847-76FB-D6B86E856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 err="1"/>
              <a:t>scRNA</a:t>
            </a:r>
            <a:r>
              <a:rPr lang="en-US" b="1" dirty="0"/>
              <a:t>-seq</a:t>
            </a:r>
            <a:endParaRPr dirty="0"/>
          </a:p>
        </p:txBody>
      </p:sp>
      <p:sp>
        <p:nvSpPr>
          <p:cNvPr id="120" name="Google Shape;120;g34f6f6a9aa8_0_259">
            <a:extLst>
              <a:ext uri="{FF2B5EF4-FFF2-40B4-BE49-F238E27FC236}">
                <a16:creationId xmlns:a16="http://schemas.microsoft.com/office/drawing/2014/main" id="{16F46746-CCB3-1F7E-994A-6E4601E67EA7}"/>
              </a:ext>
            </a:extLst>
          </p:cNvPr>
          <p:cNvSpPr txBox="1"/>
          <p:nvPr/>
        </p:nvSpPr>
        <p:spPr>
          <a:xfrm>
            <a:off x="1066800" y="1737403"/>
            <a:ext cx="10058400" cy="113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Representation of which genes are “on” in a cell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Table format: Genes (Rows) X Cells (Columns), entries are 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B5E3D-67B6-1EF2-BC00-ACEAB38AC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137" y="2874124"/>
            <a:ext cx="7077725" cy="336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83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555E9795-2F98-7EEF-B4B1-B17D244F1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6f6a9aa8_0_259">
            <a:extLst>
              <a:ext uri="{FF2B5EF4-FFF2-40B4-BE49-F238E27FC236}">
                <a16:creationId xmlns:a16="http://schemas.microsoft.com/office/drawing/2014/main" id="{A0847543-04C3-4EC2-94FA-EA9E7E23A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Models</a:t>
            </a:r>
            <a:endParaRPr dirty="0"/>
          </a:p>
        </p:txBody>
      </p:sp>
      <p:sp>
        <p:nvSpPr>
          <p:cNvPr id="120" name="Google Shape;120;g34f6f6a9aa8_0_259">
            <a:extLst>
              <a:ext uri="{FF2B5EF4-FFF2-40B4-BE49-F238E27FC236}">
                <a16:creationId xmlns:a16="http://schemas.microsoft.com/office/drawing/2014/main" id="{DB04A2C3-C682-E5B5-83BC-BF1D81BFF2DD}"/>
              </a:ext>
            </a:extLst>
          </p:cNvPr>
          <p:cNvSpPr txBox="1"/>
          <p:nvPr/>
        </p:nvSpPr>
        <p:spPr>
          <a:xfrm>
            <a:off x="1097280" y="2088595"/>
            <a:ext cx="10058400" cy="372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PCA: compresses </a:t>
            </a: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scRNA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-seq into summary axes (easy summary)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SAVER: denoises gene counts of each cell, reduce random dropout (noise cleaner)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scVI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: prob. cell map with batch handling (similar cell neighbors)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scGPT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: LARGE pretrained backbone for gene and cell embeddings  (autocomplete for cells)</a:t>
            </a:r>
          </a:p>
          <a:p>
            <a:pPr marL="342900" lvl="0" indent="-368300">
              <a:lnSpc>
                <a:spcPct val="120000"/>
              </a:lnSpc>
              <a:buSzPts val="2800"/>
              <a:buFont typeface="Calibri"/>
              <a:buChar char="•"/>
            </a:pPr>
            <a:r>
              <a:rPr lang="en-US" sz="2800" dirty="0" err="1">
                <a:latin typeface="Calibri"/>
                <a:ea typeface="Calibri"/>
                <a:cs typeface="Calibri"/>
                <a:sym typeface="Calibri"/>
              </a:rPr>
              <a:t>contrastiveVI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: difference focused model (push and pull similar)</a:t>
            </a:r>
          </a:p>
        </p:txBody>
      </p:sp>
    </p:spTree>
    <p:extLst>
      <p:ext uri="{BB962C8B-B14F-4D97-AF65-F5344CB8AC3E}">
        <p14:creationId xmlns:p14="http://schemas.microsoft.com/office/powerpoint/2010/main" val="365500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75B4E62C-4DE2-EC8C-05CA-E1D33D38B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6f6a9aa8_0_259">
            <a:extLst>
              <a:ext uri="{FF2B5EF4-FFF2-40B4-BE49-F238E27FC236}">
                <a16:creationId xmlns:a16="http://schemas.microsoft.com/office/drawing/2014/main" id="{575BD68E-0FCE-24F9-FB33-18743B5D52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Batch Control</a:t>
            </a:r>
            <a:endParaRPr dirty="0"/>
          </a:p>
        </p:txBody>
      </p:sp>
      <p:sp>
        <p:nvSpPr>
          <p:cNvPr id="120" name="Google Shape;120;g34f6f6a9aa8_0_259">
            <a:extLst>
              <a:ext uri="{FF2B5EF4-FFF2-40B4-BE49-F238E27FC236}">
                <a16:creationId xmlns:a16="http://schemas.microsoft.com/office/drawing/2014/main" id="{073038BC-01B9-71FB-3464-40BEDE7AE2B5}"/>
              </a:ext>
            </a:extLst>
          </p:cNvPr>
          <p:cNvSpPr txBox="1"/>
          <p:nvPr/>
        </p:nvSpPr>
        <p:spPr>
          <a:xfrm>
            <a:off x="1097280" y="2864193"/>
            <a:ext cx="10058400" cy="217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Lab/Day/Kit differences that occur can “fake” biology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Metadata should include all this data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Do appropriate splitting according to the metadata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Do batch correction to remove reliance on this metadata</a:t>
            </a:r>
          </a:p>
        </p:txBody>
      </p:sp>
    </p:spTree>
    <p:extLst>
      <p:ext uri="{BB962C8B-B14F-4D97-AF65-F5344CB8AC3E}">
        <p14:creationId xmlns:p14="http://schemas.microsoft.com/office/powerpoint/2010/main" val="275411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>
          <a:extLst>
            <a:ext uri="{FF2B5EF4-FFF2-40B4-BE49-F238E27FC236}">
              <a16:creationId xmlns:a16="http://schemas.microsoft.com/office/drawing/2014/main" id="{3A4CEEB8-7AF1-BE36-10E7-2B0AAC865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6f6a9aa8_0_259">
            <a:extLst>
              <a:ext uri="{FF2B5EF4-FFF2-40B4-BE49-F238E27FC236}">
                <a16:creationId xmlns:a16="http://schemas.microsoft.com/office/drawing/2014/main" id="{7A52A7D3-7293-663D-C072-A315F647C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 b="1" dirty="0"/>
              <a:t>Results</a:t>
            </a:r>
            <a:endParaRPr dirty="0"/>
          </a:p>
        </p:txBody>
      </p:sp>
      <p:sp>
        <p:nvSpPr>
          <p:cNvPr id="120" name="Google Shape;120;g34f6f6a9aa8_0_259">
            <a:extLst>
              <a:ext uri="{FF2B5EF4-FFF2-40B4-BE49-F238E27FC236}">
                <a16:creationId xmlns:a16="http://schemas.microsoft.com/office/drawing/2014/main" id="{53B0D78C-2391-06AE-D1D6-5639A65992B1}"/>
              </a:ext>
            </a:extLst>
          </p:cNvPr>
          <p:cNvSpPr txBox="1"/>
          <p:nvPr/>
        </p:nvSpPr>
        <p:spPr>
          <a:xfrm>
            <a:off x="1066799" y="3949617"/>
            <a:ext cx="10058400" cy="231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contrastiveVI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was the best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scGPT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contribution was for batch harmonization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ARI, NMI (clustering match)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K closest neighbors (correct labels)</a:t>
            </a:r>
          </a:p>
          <a:p>
            <a:pPr marL="342900" marR="0" lvl="0" indent="-3683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S-score (how well same labels stick together)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1F82D-FD37-6496-E182-86534881D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87" y="1777614"/>
            <a:ext cx="9850225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06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483</Words>
  <Application>Microsoft Office PowerPoint</Application>
  <PresentationFormat>Widescreen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Retrospect</vt:lpstr>
      <vt:lpstr>EMIL Seminar Paper Presentation</vt:lpstr>
      <vt:lpstr>Paper Details</vt:lpstr>
      <vt:lpstr>Introduction</vt:lpstr>
      <vt:lpstr>Problem Statement</vt:lpstr>
      <vt:lpstr>Dataset</vt:lpstr>
      <vt:lpstr>scRNA-seq</vt:lpstr>
      <vt:lpstr>Models</vt:lpstr>
      <vt:lpstr>Batch Control</vt:lpstr>
      <vt:lpstr>Results</vt:lpstr>
      <vt:lpstr>UMAP – Uniform Manifold Approximation and Projection</vt:lpstr>
      <vt:lpstr>Relevance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Eric Kim</dc:creator>
  <cp:lastModifiedBy>Eric Kim</cp:lastModifiedBy>
  <cp:revision>1</cp:revision>
  <dcterms:created xsi:type="dcterms:W3CDTF">2024-09-23T01:19:48Z</dcterms:created>
  <dcterms:modified xsi:type="dcterms:W3CDTF">2025-09-10T20:23:40Z</dcterms:modified>
</cp:coreProperties>
</file>