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そう思う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設問 4</c:v>
                </c:pt>
                <c:pt idx="1">
                  <c:v>設問 3</c:v>
                </c:pt>
                <c:pt idx="2">
                  <c:v>設問 2</c:v>
                </c:pt>
                <c:pt idx="3">
                  <c:v>設問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CB-42BC-A782-3668CABCB5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ややそう思う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設問 4</c:v>
                </c:pt>
                <c:pt idx="1">
                  <c:v>設問 3</c:v>
                </c:pt>
                <c:pt idx="2">
                  <c:v>設問 2</c:v>
                </c:pt>
                <c:pt idx="3">
                  <c:v>設問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FCB-42BC-A782-3668CABCB5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あまりそう思わない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設問 4</c:v>
                </c:pt>
                <c:pt idx="1">
                  <c:v>設問 3</c:v>
                </c:pt>
                <c:pt idx="2">
                  <c:v>設問 2</c:v>
                </c:pt>
                <c:pt idx="3">
                  <c:v>設問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FCB-42BC-A782-3668CABCB53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そう思わない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設問 4</c:v>
                </c:pt>
                <c:pt idx="1">
                  <c:v>設問 3</c:v>
                </c:pt>
                <c:pt idx="2">
                  <c:v>設問 2</c:v>
                </c:pt>
                <c:pt idx="3">
                  <c:v>設問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FCB-42BC-A782-3668CABCB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6758984"/>
        <c:axId val="556755848"/>
      </c:barChart>
      <c:catAx>
        <c:axId val="556758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755848"/>
        <c:crosses val="autoZero"/>
        <c:auto val="1"/>
        <c:lblAlgn val="ctr"/>
        <c:lblOffset val="100"/>
        <c:noMultiLvlLbl val="0"/>
      </c:catAx>
      <c:valAx>
        <c:axId val="556755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75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設問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C40-44A5-9919-368BAD6ACF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C40-44A5-9919-368BAD6ACF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C40-44A5-9919-368BAD6ACF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C40-44A5-9919-368BAD6ACF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そう思う</c:v>
                </c:pt>
                <c:pt idx="1">
                  <c:v>ややそう思う</c:v>
                </c:pt>
                <c:pt idx="2">
                  <c:v>あまりそう思わない</c:v>
                </c:pt>
                <c:pt idx="3">
                  <c:v>そう思わない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2.8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89-42FE-AACE-5508FD594DD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1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59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8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8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8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3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0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1DF3-57A4-4D84-A932-39FDFA686F85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F444-D464-46DF-AF31-8CF3400E7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5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メニュ</a:t>
            </a:r>
            <a:r>
              <a:rPr lang="ja-JP" altLang="en-US" dirty="0" smtClean="0"/>
              <a:t>ー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91" y="1690688"/>
            <a:ext cx="9360218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先生側：</a:t>
            </a:r>
            <a:r>
              <a:rPr kumimoji="1" lang="ja-JP" altLang="en-US" dirty="0" smtClean="0"/>
              <a:t>設問追加画面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879243"/>
            <a:ext cx="8520113" cy="424410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926926" y="2066795"/>
            <a:ext cx="8534574" cy="405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8330013"/>
              </p:ext>
            </p:extLst>
          </p:nvPr>
        </p:nvGraphicFramePr>
        <p:xfrm>
          <a:off x="941386" y="2120414"/>
          <a:ext cx="8520113" cy="3941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113">
                  <a:extLst>
                    <a:ext uri="{9D8B030D-6E8A-4147-A177-3AD203B41FA5}">
                      <a16:colId xmlns:a16="http://schemas.microsoft.com/office/drawing/2014/main" xmlns="" val="2782844838"/>
                    </a:ext>
                  </a:extLst>
                </a:gridCol>
              </a:tblGrid>
              <a:tr h="394184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設問の新規追加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3305917549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71474" y="2666318"/>
            <a:ext cx="5067112" cy="367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20" name="四角形: 角を丸くする 2"/>
          <p:cNvSpPr/>
          <p:nvPr/>
        </p:nvSpPr>
        <p:spPr>
          <a:xfrm>
            <a:off x="7730892" y="2652282"/>
            <a:ext cx="1121425" cy="3670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追加する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72989"/>
              </p:ext>
            </p:extLst>
          </p:nvPr>
        </p:nvGraphicFramePr>
        <p:xfrm>
          <a:off x="1471474" y="3323413"/>
          <a:ext cx="741842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61">
                  <a:extLst>
                    <a:ext uri="{9D8B030D-6E8A-4147-A177-3AD203B41FA5}">
                      <a16:colId xmlns:a16="http://schemas.microsoft.com/office/drawing/2014/main" xmlns="" val="2482343565"/>
                    </a:ext>
                  </a:extLst>
                </a:gridCol>
                <a:gridCol w="6883761">
                  <a:extLst>
                    <a:ext uri="{9D8B030D-6E8A-4147-A177-3AD203B41FA5}">
                      <a16:colId xmlns:a16="http://schemas.microsoft.com/office/drawing/2014/main" xmlns="" val="3765067294"/>
                    </a:ext>
                  </a:extLst>
                </a:gridCol>
              </a:tblGrid>
              <a:tr h="272611">
                <a:tc grid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現在設定中の設問リスト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7857598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授業の開始・終了時間は守られていますか。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4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毎回の授業の目標が明確に伝わっていますか。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69212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声の大きさや話すスピードはちょうど良いですか。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067877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黒板やスクリーンはわかりやすく工夫されていますか。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26323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授業の内容（難易度）はちょうど良いですか。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85240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685375"/>
                  </a:ext>
                </a:extLst>
              </a:tr>
            </a:tbl>
          </a:graphicData>
        </a:graphic>
      </p:graphicFrame>
      <p:sp>
        <p:nvSpPr>
          <p:cNvPr id="25" name="四角形: 角を丸くする 2"/>
          <p:cNvSpPr/>
          <p:nvPr/>
        </p:nvSpPr>
        <p:spPr>
          <a:xfrm>
            <a:off x="7693313" y="5484823"/>
            <a:ext cx="1159004" cy="3670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次</a:t>
            </a:r>
            <a:r>
              <a:rPr lang="ja-JP" altLang="en-US" dirty="0" smtClean="0"/>
              <a:t>へ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12" y="2666318"/>
            <a:ext cx="533400" cy="35242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121710" y="2689760"/>
            <a:ext cx="46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択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85" y="1899602"/>
            <a:ext cx="3764405" cy="167194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888728" y="1857853"/>
            <a:ext cx="5392890" cy="69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設問</a:t>
            </a:r>
            <a:r>
              <a:rPr lang="ja-JP" altLang="en-US" dirty="0"/>
              <a:t>分</a:t>
            </a:r>
            <a:r>
              <a:rPr lang="ja-JP" altLang="en-US" dirty="0" smtClean="0"/>
              <a:t>を入力し、何択かを選択し、追加ボタンで設問を追加できる（設問の登録）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15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アンケート</a:t>
            </a:r>
            <a:r>
              <a:rPr kumimoji="1" lang="ja-JP" altLang="en-US" dirty="0" smtClean="0"/>
              <a:t>作成</a:t>
            </a:r>
            <a:r>
              <a:rPr kumimoji="1" lang="ja-JP" altLang="en-US" dirty="0"/>
              <a:t>画面</a:t>
            </a:r>
          </a:p>
        </p:txBody>
      </p:sp>
      <p:sp>
        <p:nvSpPr>
          <p:cNvPr id="5" name="コンテンツ プレースホルダー 4" hidden="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コンテンツ プレースホルダー 1" hidden="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コンテンツ プレースホルダー 1" hidden="1"/>
          <p:cNvSpPr>
            <a:spLocks noGrp="1"/>
          </p:cNvSpPr>
          <p:nvPr>
            <p:ph sz="half" idx="1"/>
          </p:nvPr>
        </p:nvSpPr>
        <p:spPr>
          <a:xfrm>
            <a:off x="838200" y="2066795"/>
            <a:ext cx="8613816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879243"/>
            <a:ext cx="8520113" cy="4244101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926926" y="2066795"/>
            <a:ext cx="8534574" cy="405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コンテンツ プレースホルダー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470116"/>
              </p:ext>
            </p:extLst>
          </p:nvPr>
        </p:nvGraphicFramePr>
        <p:xfrm>
          <a:off x="941386" y="2120413"/>
          <a:ext cx="8520113" cy="3941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113">
                  <a:extLst>
                    <a:ext uri="{9D8B030D-6E8A-4147-A177-3AD203B41FA5}">
                      <a16:colId xmlns:a16="http://schemas.microsoft.com/office/drawing/2014/main" xmlns="" val="2782844838"/>
                    </a:ext>
                  </a:extLst>
                </a:gridCol>
              </a:tblGrid>
              <a:tr h="394184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アンケートの作成</a:t>
                      </a:r>
                      <a:endParaRPr kumimoji="1" lang="ja-JP" altLang="en-US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330591754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08172"/>
              </p:ext>
            </p:extLst>
          </p:nvPr>
        </p:nvGraphicFramePr>
        <p:xfrm>
          <a:off x="1485002" y="3622442"/>
          <a:ext cx="741842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61">
                  <a:extLst>
                    <a:ext uri="{9D8B030D-6E8A-4147-A177-3AD203B41FA5}">
                      <a16:colId xmlns:a16="http://schemas.microsoft.com/office/drawing/2014/main" xmlns="" val="2482343565"/>
                    </a:ext>
                  </a:extLst>
                </a:gridCol>
                <a:gridCol w="6883761">
                  <a:extLst>
                    <a:ext uri="{9D8B030D-6E8A-4147-A177-3AD203B41FA5}">
                      <a16:colId xmlns:a16="http://schemas.microsoft.com/office/drawing/2014/main" xmlns="" val="3765067294"/>
                    </a:ext>
                  </a:extLst>
                </a:gridCol>
              </a:tblGrid>
              <a:tr h="272611">
                <a:tc grid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現在設定中の設問リスト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7857598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授業の開始・終了時間は守られていますか。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4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毎回の授業の目標が明確に伝わっていますか。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69212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声の大きさや話すスピードはちょうど良いですか。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067877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黒板やスクリーンはわかりやすく工夫されていますか。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26323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授業の内容（難易度）はちょうど良いですか。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85240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685375"/>
                  </a:ext>
                </a:extLst>
              </a:tr>
            </a:tbl>
          </a:graphicData>
        </a:graphic>
      </p:graphicFrame>
      <p:sp>
        <p:nvSpPr>
          <p:cNvPr id="33" name="四角形: 角を丸くする 2"/>
          <p:cNvSpPr/>
          <p:nvPr/>
        </p:nvSpPr>
        <p:spPr>
          <a:xfrm>
            <a:off x="5512453" y="2818916"/>
            <a:ext cx="1494014" cy="3403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34" name="四角形: 角を丸くする 18"/>
          <p:cNvSpPr/>
          <p:nvPr/>
        </p:nvSpPr>
        <p:spPr>
          <a:xfrm>
            <a:off x="7409410" y="2818916"/>
            <a:ext cx="1494014" cy="3403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リセット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03" y="3855394"/>
            <a:ext cx="1331760" cy="34910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03" y="4140010"/>
            <a:ext cx="1303382" cy="34036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03" y="4392048"/>
            <a:ext cx="1331760" cy="349102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03" y="4661248"/>
            <a:ext cx="1331760" cy="34910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68" y="4957490"/>
            <a:ext cx="1331760" cy="349102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674582" y="2803836"/>
            <a:ext cx="1266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教科</a:t>
            </a:r>
            <a:endParaRPr kumimoji="1" lang="ja-JP" altLang="en-US" dirty="0"/>
          </a:p>
        </p:txBody>
      </p:sp>
      <p:sp>
        <p:nvSpPr>
          <p:cNvPr id="19" name="動作設定ボタン: 戻る/前へ 18">
            <a:hlinkClick r:id="" action="ppaction://noaction" highlightClick="1"/>
          </p:cNvPr>
          <p:cNvSpPr/>
          <p:nvPr/>
        </p:nvSpPr>
        <p:spPr>
          <a:xfrm rot="16200000">
            <a:off x="4955310" y="2803836"/>
            <a:ext cx="369332" cy="369332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85" y="1899602"/>
            <a:ext cx="3764405" cy="167194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4841323" y="2196854"/>
            <a:ext cx="5392890" cy="43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教科を選択し、アンケートで使用する設問を選択する。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02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アンケート</a:t>
            </a:r>
            <a:r>
              <a:rPr kumimoji="1" lang="ja-JP" altLang="en-US" dirty="0" smtClean="0"/>
              <a:t>作成確認画面</a:t>
            </a:r>
            <a:endParaRPr kumimoji="1" lang="ja-JP" altLang="en-US" dirty="0"/>
          </a:p>
        </p:txBody>
      </p:sp>
      <p:sp>
        <p:nvSpPr>
          <p:cNvPr id="5" name="コンテンツ プレースホルダー 4" hidden="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コンテンツ プレースホルダー 1" hidden="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コンテンツ プレースホルダー 1" hidden="1"/>
          <p:cNvSpPr>
            <a:spLocks noGrp="1"/>
          </p:cNvSpPr>
          <p:nvPr>
            <p:ph sz="half" idx="1"/>
          </p:nvPr>
        </p:nvSpPr>
        <p:spPr>
          <a:xfrm>
            <a:off x="838200" y="2066795"/>
            <a:ext cx="8613816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879243"/>
            <a:ext cx="8520113" cy="4244101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926926" y="2066795"/>
            <a:ext cx="8534574" cy="405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コンテンツ プレースホルダー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7057520"/>
              </p:ext>
            </p:extLst>
          </p:nvPr>
        </p:nvGraphicFramePr>
        <p:xfrm>
          <a:off x="941387" y="2120413"/>
          <a:ext cx="8520113" cy="3941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113">
                  <a:extLst>
                    <a:ext uri="{9D8B030D-6E8A-4147-A177-3AD203B41FA5}">
                      <a16:colId xmlns:a16="http://schemas.microsoft.com/office/drawing/2014/main" xmlns="" val="2782844838"/>
                    </a:ext>
                  </a:extLst>
                </a:gridCol>
              </a:tblGrid>
              <a:tr h="3941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アンケートの作成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330591754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72814"/>
              </p:ext>
            </p:extLst>
          </p:nvPr>
        </p:nvGraphicFramePr>
        <p:xfrm>
          <a:off x="1498097" y="3733013"/>
          <a:ext cx="741842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61">
                  <a:extLst>
                    <a:ext uri="{9D8B030D-6E8A-4147-A177-3AD203B41FA5}">
                      <a16:colId xmlns:a16="http://schemas.microsoft.com/office/drawing/2014/main" xmlns="" val="2482343565"/>
                    </a:ext>
                  </a:extLst>
                </a:gridCol>
                <a:gridCol w="6883761">
                  <a:extLst>
                    <a:ext uri="{9D8B030D-6E8A-4147-A177-3AD203B41FA5}">
                      <a16:colId xmlns:a16="http://schemas.microsoft.com/office/drawing/2014/main" xmlns="" val="3765067294"/>
                    </a:ext>
                  </a:extLst>
                </a:gridCol>
              </a:tblGrid>
              <a:tr h="272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この設定で保存しますか？　ドラッグして順番を入れ替えることができます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7857598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授業の開始・終了時間は守られていますか。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4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毎回の授業の目標が明確に伝わっていますか。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69212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声の大きさや話すスピードはちょうど良いですか。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067877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黒板やスクリーンはわかりやすく工夫されていますか。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26323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授業の内容（難易度）はちょうど良いですか。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85240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685375"/>
                  </a:ext>
                </a:extLst>
              </a:tr>
            </a:tbl>
          </a:graphicData>
        </a:graphic>
      </p:graphicFrame>
      <p:sp>
        <p:nvSpPr>
          <p:cNvPr id="33" name="四角形: 角を丸くする 2"/>
          <p:cNvSpPr/>
          <p:nvPr/>
        </p:nvSpPr>
        <p:spPr>
          <a:xfrm>
            <a:off x="5525548" y="2929487"/>
            <a:ext cx="1494014" cy="3403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設定を保存</a:t>
            </a:r>
            <a:endParaRPr kumimoji="1" lang="ja-JP" altLang="en-US" dirty="0"/>
          </a:p>
        </p:txBody>
      </p:sp>
      <p:sp>
        <p:nvSpPr>
          <p:cNvPr id="34" name="四角形: 角を丸くする 18"/>
          <p:cNvSpPr/>
          <p:nvPr/>
        </p:nvSpPr>
        <p:spPr>
          <a:xfrm>
            <a:off x="7422505" y="2929487"/>
            <a:ext cx="1494014" cy="3403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</a:t>
            </a:r>
            <a:r>
              <a:rPr lang="ja-JP" altLang="en-US" dirty="0" smtClean="0"/>
              <a:t>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23615" y="4006534"/>
            <a:ext cx="655061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/>
                </a:solidFill>
              </a:rPr>
              <a:t>生徒からの質問に的確に答えてくれますか。</a:t>
            </a:r>
          </a:p>
        </p:txBody>
      </p:sp>
      <p:sp>
        <p:nvSpPr>
          <p:cNvPr id="19" name="矢印: 右 7"/>
          <p:cNvSpPr/>
          <p:nvPr/>
        </p:nvSpPr>
        <p:spPr>
          <a:xfrm rot="13642630">
            <a:off x="8689771" y="4259629"/>
            <a:ext cx="197846" cy="165356"/>
          </a:xfrm>
          <a:prstGeom prst="rightArrow">
            <a:avLst>
              <a:gd name="adj1" fmla="val 22711"/>
              <a:gd name="adj2" fmla="val 138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45442" y="29150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教科名</a:t>
            </a:r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5" y="1899602"/>
            <a:ext cx="3764405" cy="16719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4725615" y="1454956"/>
            <a:ext cx="5392890" cy="132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確認</a:t>
            </a:r>
            <a:r>
              <a:rPr lang="ja-JP" altLang="en-US" dirty="0" smtClean="0"/>
              <a:t>と適宜並び替えを行い、設定を保存ボタンでアンケートを保存する。</a:t>
            </a:r>
            <a:endParaRPr lang="en-US" altLang="ja-JP" dirty="0" smtClean="0"/>
          </a:p>
          <a:p>
            <a:r>
              <a:rPr kumimoji="1" lang="ja-JP" altLang="en-US" dirty="0"/>
              <a:t>設定</a:t>
            </a:r>
            <a:r>
              <a:rPr kumimoji="1" lang="ja-JP" altLang="en-US" dirty="0" smtClean="0"/>
              <a:t>を保存ボタンを押すと、アンケート実施画面に移行する。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1030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アンケート</a:t>
            </a:r>
            <a:r>
              <a:rPr lang="ja-JP" altLang="en-US" dirty="0" smtClean="0"/>
              <a:t>の実施画面</a:t>
            </a:r>
            <a:endParaRPr kumimoji="1" lang="ja-JP" altLang="en-US" dirty="0"/>
          </a:p>
        </p:txBody>
      </p:sp>
      <p:sp>
        <p:nvSpPr>
          <p:cNvPr id="5" name="コンテンツ プレースホルダー 4" hidden="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コンテンツ プレースホルダー 1" hidden="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コンテンツ プレースホルダー 1" hidden="1"/>
          <p:cNvSpPr>
            <a:spLocks noGrp="1"/>
          </p:cNvSpPr>
          <p:nvPr>
            <p:ph sz="half" idx="1"/>
          </p:nvPr>
        </p:nvSpPr>
        <p:spPr>
          <a:xfrm>
            <a:off x="838200" y="2066795"/>
            <a:ext cx="8613816" cy="435133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879243"/>
            <a:ext cx="8520113" cy="4244101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926926" y="2066795"/>
            <a:ext cx="8534574" cy="405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9" name="コンテンツ プレースホルダー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8020284"/>
              </p:ext>
            </p:extLst>
          </p:nvPr>
        </p:nvGraphicFramePr>
        <p:xfrm>
          <a:off x="954330" y="2066794"/>
          <a:ext cx="8507170" cy="405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7170">
                  <a:extLst>
                    <a:ext uri="{9D8B030D-6E8A-4147-A177-3AD203B41FA5}">
                      <a16:colId xmlns:a16="http://schemas.microsoft.com/office/drawing/2014/main" xmlns="" val="2782844838"/>
                    </a:ext>
                  </a:extLst>
                </a:gridCol>
              </a:tblGrid>
              <a:tr h="405654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3305917549"/>
                  </a:ext>
                </a:extLst>
              </a:tr>
            </a:tbl>
          </a:graphicData>
        </a:graphic>
      </p:graphicFrame>
      <p:sp>
        <p:nvSpPr>
          <p:cNvPr id="33" name="四角形: 角を丸くする 2"/>
          <p:cNvSpPr/>
          <p:nvPr/>
        </p:nvSpPr>
        <p:spPr>
          <a:xfrm>
            <a:off x="5679970" y="2294419"/>
            <a:ext cx="1494014" cy="3403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34" name="四角形: 角を丸くする 18"/>
          <p:cNvSpPr/>
          <p:nvPr/>
        </p:nvSpPr>
        <p:spPr>
          <a:xfrm>
            <a:off x="7576927" y="2294419"/>
            <a:ext cx="1494014" cy="3403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94149" y="2278866"/>
            <a:ext cx="869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65874" y="2278866"/>
            <a:ext cx="3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91135" y="2265449"/>
            <a:ext cx="6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49" y="2163889"/>
            <a:ext cx="1551380" cy="629414"/>
          </a:xfrm>
          <a:prstGeom prst="rect">
            <a:avLst/>
          </a:prstGeom>
        </p:spPr>
      </p:pic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7941"/>
              </p:ext>
            </p:extLst>
          </p:nvPr>
        </p:nvGraphicFramePr>
        <p:xfrm>
          <a:off x="1411862" y="3674142"/>
          <a:ext cx="740947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16">
                  <a:extLst>
                    <a:ext uri="{9D8B030D-6E8A-4147-A177-3AD203B41FA5}">
                      <a16:colId xmlns:a16="http://schemas.microsoft.com/office/drawing/2014/main" xmlns="" val="2482343565"/>
                    </a:ext>
                  </a:extLst>
                </a:gridCol>
                <a:gridCol w="6875463">
                  <a:extLst>
                    <a:ext uri="{9D8B030D-6E8A-4147-A177-3AD203B41FA5}">
                      <a16:colId xmlns:a16="http://schemas.microsoft.com/office/drawing/2014/main" xmlns="" val="3765067294"/>
                    </a:ext>
                  </a:extLst>
                </a:gridCol>
              </a:tblGrid>
              <a:tr h="272611">
                <a:tc gridSpan="2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問題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7857598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授業の開始・終了時間は守られていますか。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4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毎回の授業の目標が明確に伝わっていますか。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69212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声の大きさや話すスピードはちょうど良いですか。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067877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黒板やスクリーンはわかりやすく工夫されていますか。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26323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授業の内容（難易度）はちょうど良いですか。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852401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︙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685375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411862" y="3049057"/>
            <a:ext cx="1266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教科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noaction" highlightClick="1"/>
          </p:cNvPr>
          <p:cNvSpPr/>
          <p:nvPr/>
        </p:nvSpPr>
        <p:spPr>
          <a:xfrm rot="16200000">
            <a:off x="2692590" y="3049057"/>
            <a:ext cx="369332" cy="369332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22937" y="2880986"/>
            <a:ext cx="5373665" cy="121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開始ボタンでタイマーが起動する。</a:t>
            </a:r>
            <a:endParaRPr kumimoji="1" lang="en-US" altLang="ja-JP" dirty="0" smtClean="0"/>
          </a:p>
          <a:p>
            <a:r>
              <a:rPr lang="ja-JP" altLang="en-US" dirty="0" smtClean="0"/>
              <a:t>終了</a:t>
            </a:r>
            <a:r>
              <a:rPr lang="ja-JP" altLang="en-US" dirty="0"/>
              <a:t>ボタン</a:t>
            </a:r>
            <a:r>
              <a:rPr lang="ja-JP" altLang="en-US" dirty="0" smtClean="0"/>
              <a:t>でアンケートが終了し、アンケートの回答が提出出来なくなる。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80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先生側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アンケート結果確認画面</a:t>
            </a:r>
            <a:endParaRPr kumimoji="1" lang="ja-JP" altLang="en-US" dirty="0"/>
          </a:p>
        </p:txBody>
      </p:sp>
      <p:sp>
        <p:nvSpPr>
          <p:cNvPr id="2" name="コンテンツ プレースホルダー 1" hidden="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/>
          </a:p>
        </p:txBody>
      </p:sp>
      <p:graphicFrame>
        <p:nvGraphicFramePr>
          <p:cNvPr id="29" name="コンテンツ プレースホルダー 6" hidden="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1948943"/>
              </p:ext>
            </p:extLst>
          </p:nvPr>
        </p:nvGraphicFramePr>
        <p:xfrm>
          <a:off x="838200" y="1825625"/>
          <a:ext cx="10515600" cy="334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782844838"/>
                    </a:ext>
                  </a:extLst>
                </a:gridCol>
              </a:tblGrid>
              <a:tr h="334652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917549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850"/>
            <a:ext cx="9946710" cy="497595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77030" y="1791222"/>
            <a:ext cx="9682619" cy="4597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39868" y="2229632"/>
            <a:ext cx="3306872" cy="37828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24608" y="2229633"/>
            <a:ext cx="3292258" cy="37828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509348" y="2237293"/>
            <a:ext cx="1824625" cy="3775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259520" y="2380142"/>
            <a:ext cx="686180" cy="262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教科</a:t>
            </a:r>
            <a:endParaRPr kumimoji="1" lang="ja-JP" altLang="en-US" dirty="0"/>
          </a:p>
        </p:txBody>
      </p:sp>
      <p:sp>
        <p:nvSpPr>
          <p:cNvPr id="13" name="動作設定ボタン: 戻る/前へ 12">
            <a:hlinkClick r:id="" action="ppaction://noaction" highlightClick="1"/>
          </p:cNvPr>
          <p:cNvSpPr/>
          <p:nvPr/>
        </p:nvSpPr>
        <p:spPr>
          <a:xfrm rot="16200000">
            <a:off x="3969284" y="2356558"/>
            <a:ext cx="262850" cy="31001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03149" y="2380141"/>
            <a:ext cx="1127671" cy="262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○月</a:t>
            </a:r>
            <a:r>
              <a:rPr lang="en-US" altLang="ja-JP" dirty="0" smtClean="0"/>
              <a:t>×</a:t>
            </a:r>
            <a:r>
              <a:rPr lang="ja-JP" altLang="en-US" dirty="0" smtClean="0"/>
              <a:t>日</a:t>
            </a:r>
            <a:endParaRPr kumimoji="1" lang="ja-JP" altLang="en-US" dirty="0"/>
          </a:p>
        </p:txBody>
      </p:sp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1407081235"/>
              </p:ext>
            </p:extLst>
          </p:nvPr>
        </p:nvGraphicFramePr>
        <p:xfrm>
          <a:off x="1206674" y="2747351"/>
          <a:ext cx="3240066" cy="291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グラフ 16"/>
          <p:cNvGraphicFramePr/>
          <p:nvPr>
            <p:extLst>
              <p:ext uri="{D42A27DB-BD31-4B8C-83A1-F6EECF244321}">
                <p14:modId xmlns:p14="http://schemas.microsoft.com/office/powerpoint/2010/main" val="3683235266"/>
              </p:ext>
            </p:extLst>
          </p:nvPr>
        </p:nvGraphicFramePr>
        <p:xfrm>
          <a:off x="4894721" y="2847558"/>
          <a:ext cx="3152031" cy="271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直線矢印コネクタ 17"/>
          <p:cNvCxnSpPr/>
          <p:nvPr/>
        </p:nvCxnSpPr>
        <p:spPr>
          <a:xfrm>
            <a:off x="3677988" y="3160710"/>
            <a:ext cx="1815164" cy="351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58569"/>
              </p:ext>
            </p:extLst>
          </p:nvPr>
        </p:nvGraphicFramePr>
        <p:xfrm>
          <a:off x="8623242" y="2747351"/>
          <a:ext cx="1596836" cy="256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79">
                  <a:extLst>
                    <a:ext uri="{9D8B030D-6E8A-4147-A177-3AD203B41FA5}">
                      <a16:colId xmlns="" xmlns:a16="http://schemas.microsoft.com/office/drawing/2014/main" val="3272315946"/>
                    </a:ext>
                  </a:extLst>
                </a:gridCol>
                <a:gridCol w="1072577">
                  <a:extLst>
                    <a:ext uri="{9D8B030D-6E8A-4147-A177-3AD203B41FA5}">
                      <a16:colId xmlns="" xmlns:a16="http://schemas.microsoft.com/office/drawing/2014/main" val="251219958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167509121"/>
                    </a:ext>
                  </a:extLst>
                </a:gridCol>
              </a:tblGrid>
              <a:tr h="357612">
                <a:tc grid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未回答者一覧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29369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800" dirty="0" smtClean="0"/>
                        <a:t>１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生徒１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9543937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800" dirty="0" smtClean="0"/>
                        <a:t>２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生徒２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5910668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800" dirty="0" smtClean="0"/>
                        <a:t>５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生徒５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7269787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r"/>
                      <a:r>
                        <a:rPr lang="ja-JP" altLang="en-US" sz="1800" dirty="0" smtClean="0"/>
                        <a:t>８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生徒８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0131438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r"/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7232609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 algn="r"/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362829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02" y="2359904"/>
            <a:ext cx="266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生徒側：質問回答画面</a:t>
            </a:r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7843" y="1825625"/>
            <a:ext cx="8656314" cy="435133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979112" y="2029216"/>
            <a:ext cx="8217074" cy="3933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/>
              <a:t>質問①</a:t>
            </a:r>
            <a:endParaRPr lang="en-US" altLang="ja-JP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67" y="2171309"/>
            <a:ext cx="1676400" cy="28575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67" y="2180834"/>
            <a:ext cx="1028700" cy="26670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113767" y="2447534"/>
            <a:ext cx="4015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質問①</a:t>
            </a:r>
            <a:endParaRPr kumimoji="1"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ja-JP" sz="1600" dirty="0"/>
          </a:p>
          <a:p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授業の開始・終了時間は守られていますか。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四角形: 角を丸くする 8"/>
          <p:cNvSpPr/>
          <p:nvPr/>
        </p:nvSpPr>
        <p:spPr>
          <a:xfrm>
            <a:off x="4855264" y="4360112"/>
            <a:ext cx="2481471" cy="4198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ふつ</a:t>
            </a:r>
            <a:r>
              <a:rPr lang="ja-JP" altLang="en-US" dirty="0"/>
              <a:t>う</a:t>
            </a:r>
            <a:endParaRPr kumimoji="1" lang="ja-JP" altLang="en-US" dirty="0"/>
          </a:p>
        </p:txBody>
      </p:sp>
      <p:sp>
        <p:nvSpPr>
          <p:cNvPr id="21" name="四角形: 角を丸くする 9"/>
          <p:cNvSpPr/>
          <p:nvPr/>
        </p:nvSpPr>
        <p:spPr>
          <a:xfrm>
            <a:off x="4818865" y="5449795"/>
            <a:ext cx="2481471" cy="4117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そう思わない</a:t>
            </a:r>
            <a:endParaRPr kumimoji="1" lang="ja-JP" altLang="en-US" dirty="0"/>
          </a:p>
        </p:txBody>
      </p:sp>
      <p:sp>
        <p:nvSpPr>
          <p:cNvPr id="22" name="四角形: 角を丸くする 10"/>
          <p:cNvSpPr/>
          <p:nvPr/>
        </p:nvSpPr>
        <p:spPr>
          <a:xfrm>
            <a:off x="4855264" y="3812249"/>
            <a:ext cx="2481471" cy="4198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だいたい良い</a:t>
            </a:r>
            <a:endParaRPr kumimoji="1" lang="ja-JP" altLang="en-US" dirty="0"/>
          </a:p>
        </p:txBody>
      </p:sp>
      <p:sp>
        <p:nvSpPr>
          <p:cNvPr id="23" name="四角形: 角を丸くする 11"/>
          <p:cNvSpPr/>
          <p:nvPr/>
        </p:nvSpPr>
        <p:spPr>
          <a:xfrm>
            <a:off x="4855264" y="3264386"/>
            <a:ext cx="2481471" cy="41980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非常</a:t>
            </a:r>
            <a:r>
              <a:rPr lang="ja-JP" altLang="en-US" dirty="0" smtClean="0"/>
              <a:t>に</a:t>
            </a:r>
            <a:r>
              <a:rPr lang="ja-JP" altLang="en-US" dirty="0"/>
              <a:t>良</a:t>
            </a:r>
            <a:r>
              <a:rPr lang="ja-JP" altLang="en-US" dirty="0" smtClean="0"/>
              <a:t>い</a:t>
            </a:r>
            <a:endParaRPr kumimoji="1" lang="ja-JP" altLang="en-US" dirty="0"/>
          </a:p>
        </p:txBody>
      </p:sp>
      <p:sp>
        <p:nvSpPr>
          <p:cNvPr id="24" name="四角形: 角を丸くする 9"/>
          <p:cNvSpPr/>
          <p:nvPr/>
        </p:nvSpPr>
        <p:spPr>
          <a:xfrm>
            <a:off x="4818866" y="4907975"/>
            <a:ext cx="2481471" cy="4117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あまりそう思わない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5617" y="2124554"/>
            <a:ext cx="5392890" cy="80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いずれかのボタンを押すと次の質問に移動する。</a:t>
            </a:r>
            <a:endParaRPr lang="en-US" altLang="ja-JP" dirty="0" smtClean="0"/>
          </a:p>
          <a:p>
            <a:r>
              <a:rPr kumimoji="1" lang="ja-JP" altLang="en-US" dirty="0"/>
              <a:t>全</a:t>
            </a:r>
            <a:r>
              <a:rPr kumimoji="1" lang="ja-JP" altLang="en-US" dirty="0" smtClean="0"/>
              <a:t>ての質問が終了すると確認画面に移動する。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57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生徒側：質問</a:t>
            </a:r>
            <a:r>
              <a:rPr kumimoji="1" lang="ja-JP" altLang="en-US" dirty="0" smtClean="0"/>
              <a:t>回答確認画面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7843" y="1825625"/>
            <a:ext cx="8656314" cy="435133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979112" y="2029216"/>
            <a:ext cx="8217074" cy="3933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/>
              <a:t>質問①</a:t>
            </a:r>
            <a:endParaRPr lang="en-US" altLang="ja-JP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67" y="2171309"/>
            <a:ext cx="1676400" cy="28575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67" y="2180834"/>
            <a:ext cx="1028700" cy="266700"/>
          </a:xfrm>
          <a:prstGeom prst="rect">
            <a:avLst/>
          </a:prstGeom>
        </p:spPr>
      </p:pic>
      <p:sp>
        <p:nvSpPr>
          <p:cNvPr id="25" name="四角形: 角を丸くする 2"/>
          <p:cNvSpPr/>
          <p:nvPr/>
        </p:nvSpPr>
        <p:spPr>
          <a:xfrm>
            <a:off x="8406245" y="2447534"/>
            <a:ext cx="1536194" cy="3399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送信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8346"/>
              </p:ext>
            </p:extLst>
          </p:nvPr>
        </p:nvGraphicFramePr>
        <p:xfrm>
          <a:off x="2113768" y="2991036"/>
          <a:ext cx="7828672" cy="288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30">
                  <a:extLst>
                    <a:ext uri="{9D8B030D-6E8A-4147-A177-3AD203B41FA5}">
                      <a16:colId xmlns="" xmlns:a16="http://schemas.microsoft.com/office/drawing/2014/main" val="3272315946"/>
                    </a:ext>
                  </a:extLst>
                </a:gridCol>
                <a:gridCol w="5205524">
                  <a:extLst>
                    <a:ext uri="{9D8B030D-6E8A-4147-A177-3AD203B41FA5}">
                      <a16:colId xmlns="" xmlns:a16="http://schemas.microsoft.com/office/drawing/2014/main" val="2512199587"/>
                    </a:ext>
                  </a:extLst>
                </a:gridCol>
                <a:gridCol w="2058918">
                  <a:extLst>
                    <a:ext uri="{9D8B030D-6E8A-4147-A177-3AD203B41FA5}">
                      <a16:colId xmlns="" xmlns:a16="http://schemas.microsoft.com/office/drawing/2014/main" val="3167509121"/>
                    </a:ext>
                  </a:extLst>
                </a:gridCol>
              </a:tblGrid>
              <a:tr h="319541">
                <a:tc gridSpan="3">
                  <a:txBody>
                    <a:bodyPr/>
                    <a:lstStyle/>
                    <a:p>
                      <a:r>
                        <a:rPr kumimoji="1" lang="ja-JP" altLang="en-US" sz="1800" dirty="0"/>
                        <a:t>この内容で送信しますか？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293699"/>
                  </a:ext>
                </a:extLst>
              </a:tr>
              <a:tr h="319541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1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授業の開始・終了時間は守られていますか。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そう思う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9543937"/>
                  </a:ext>
                </a:extLst>
              </a:tr>
              <a:tr h="319541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2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毎回の授業の目標が明確に伝わっていますか。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そう思う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5910668"/>
                  </a:ext>
                </a:extLst>
              </a:tr>
              <a:tr h="319541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3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声の大きさや話すスピードはちょうど良いですか。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あまりそう思わない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7269787"/>
                  </a:ext>
                </a:extLst>
              </a:tr>
              <a:tr h="559198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4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黒板やスクリーンはわかりやすく工夫されていますか。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ややそう思う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0131438"/>
                  </a:ext>
                </a:extLst>
              </a:tr>
              <a:tr h="319541"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5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授業の内容（難易度）はちょうど良いですか。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そう思わない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7232609"/>
                  </a:ext>
                </a:extLst>
              </a:tr>
              <a:tr h="412201">
                <a:tc>
                  <a:txBody>
                    <a:bodyPr/>
                    <a:lstStyle/>
                    <a:p>
                      <a:pPr algn="r"/>
                      <a:endParaRPr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36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12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生徒側：質問</a:t>
            </a:r>
            <a:r>
              <a:rPr kumimoji="1" lang="ja-JP" altLang="en-US" dirty="0" smtClean="0"/>
              <a:t>回答</a:t>
            </a:r>
            <a:r>
              <a:rPr lang="ja-JP" altLang="en-US" dirty="0" smtClean="0"/>
              <a:t>終了画面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67" y="2171309"/>
            <a:ext cx="1676400" cy="28575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67" y="2180834"/>
            <a:ext cx="1028700" cy="266700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0441"/>
            <a:ext cx="9219981" cy="46617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956110" y="1944852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12" name="四角形: 角を丸くする 2"/>
          <p:cNvSpPr/>
          <p:nvPr/>
        </p:nvSpPr>
        <p:spPr>
          <a:xfrm>
            <a:off x="8633392" y="1944852"/>
            <a:ext cx="1136910" cy="3670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068" y="2293340"/>
            <a:ext cx="6619445" cy="8382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16580" y="2512385"/>
            <a:ext cx="427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/>
                </a:solidFill>
              </a:rPr>
              <a:t>アンケートが送信されました。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618</Words>
  <Application>Microsoft Office PowerPoint</Application>
  <PresentationFormat>ワイド画面</PresentationFormat>
  <Paragraphs>131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先生側：メニュー画面</vt:lpstr>
      <vt:lpstr>先生側：設問追加画面</vt:lpstr>
      <vt:lpstr>先生側：アンケート作成画面</vt:lpstr>
      <vt:lpstr>先生側：アンケート作成確認画面</vt:lpstr>
      <vt:lpstr>先生側：アンケートの実施画面</vt:lpstr>
      <vt:lpstr>先生側：アンケート結果確認画面</vt:lpstr>
      <vt:lpstr>生徒側：質問回答画面</vt:lpstr>
      <vt:lpstr>生徒側：質問回答確認画面</vt:lpstr>
      <vt:lpstr>生徒側：質問回答終了画面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先生側：設問作成画面</dc:title>
  <dc:creator>sakata.ab</dc:creator>
  <cp:lastModifiedBy>sakata.ab</cp:lastModifiedBy>
  <cp:revision>21</cp:revision>
  <dcterms:created xsi:type="dcterms:W3CDTF">2016-12-05T07:51:38Z</dcterms:created>
  <dcterms:modified xsi:type="dcterms:W3CDTF">2016-12-06T08:43:46Z</dcterms:modified>
</cp:coreProperties>
</file>