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F51E5-581F-44A7-A4F8-F2620BD21689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C1976-02B1-4703-83B6-BFE991543D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685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6F854-FB4D-432F-80BA-F3D82C30DA2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998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6F854-FB4D-432F-80BA-F3D82C30DA2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26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6F854-FB4D-432F-80BA-F3D82C30DA2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31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6F854-FB4D-432F-80BA-F3D82C30DA2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038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6F854-FB4D-432F-80BA-F3D82C30DA2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468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6F854-FB4D-432F-80BA-F3D82C30DA2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660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6F854-FB4D-432F-80BA-F3D82C30DA2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689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6F854-FB4D-432F-80BA-F3D82C30DA2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896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6F854-FB4D-432F-80BA-F3D82C30DA2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804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6F854-FB4D-432F-80BA-F3D82C30DA2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94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F464-A120-47B3-AF86-4CC1F52951BD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BEF5-0682-4B98-B3B5-BE41D1AE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73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F464-A120-47B3-AF86-4CC1F52951BD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BEF5-0682-4B98-B3B5-BE41D1AE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39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F464-A120-47B3-AF86-4CC1F52951BD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BEF5-0682-4B98-B3B5-BE41D1AE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566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200" y="149225"/>
            <a:ext cx="9334500" cy="5238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0500" y="762000"/>
            <a:ext cx="11696700" cy="591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53600" y="215900"/>
            <a:ext cx="2133600" cy="1905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1050" dirty="0" smtClean="0"/>
              <a:t>作成日</a:t>
            </a:r>
            <a:endParaRPr kumimoji="1" lang="ja-JP" altLang="en-US" sz="1050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53600" y="444500"/>
            <a:ext cx="2133600" cy="1905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1050" dirty="0" smtClean="0"/>
              <a:t>更新日</a:t>
            </a:r>
            <a:endParaRPr kumimoji="1" lang="ja-JP" altLang="en-US" sz="1050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90500" y="149225"/>
            <a:ext cx="139700" cy="523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>
          <a:xfrm>
            <a:off x="190500" y="4681538"/>
            <a:ext cx="11696700" cy="19986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90500" y="4681538"/>
            <a:ext cx="11696700" cy="199866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90500" y="762000"/>
            <a:ext cx="11696700" cy="39195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10245725" y="435896"/>
            <a:ext cx="1641475" cy="266700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kumimoji="1" lang="en-US" altLang="ja-JP" dirty="0" smtClean="0"/>
              <a:t>2015</a:t>
            </a:r>
            <a:r>
              <a:rPr kumimoji="1" lang="ja-JP" altLang="en-US" dirty="0" smtClean="0"/>
              <a:t>年１０月３０日</a:t>
            </a:r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12" hasCustomPrompt="1"/>
          </p:nvPr>
        </p:nvSpPr>
        <p:spPr>
          <a:xfrm>
            <a:off x="10245724" y="189886"/>
            <a:ext cx="1641475" cy="266700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kumimoji="1" lang="en-US" altLang="ja-JP" dirty="0" smtClean="0"/>
              <a:t>2015</a:t>
            </a:r>
            <a:r>
              <a:rPr kumimoji="1" lang="ja-JP" altLang="en-US" dirty="0" smtClean="0"/>
              <a:t>年１０月２８日</a:t>
            </a:r>
          </a:p>
        </p:txBody>
      </p:sp>
    </p:spTree>
    <p:extLst>
      <p:ext uri="{BB962C8B-B14F-4D97-AF65-F5344CB8AC3E}">
        <p14:creationId xmlns:p14="http://schemas.microsoft.com/office/powerpoint/2010/main" val="879787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200" y="149225"/>
            <a:ext cx="9334500" cy="5238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0500" y="762000"/>
            <a:ext cx="11696700" cy="591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53600" y="215900"/>
            <a:ext cx="2133600" cy="1905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1050" dirty="0" smtClean="0"/>
              <a:t>作成日</a:t>
            </a:r>
            <a:endParaRPr kumimoji="1" lang="ja-JP" altLang="en-US" sz="1050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53600" y="444500"/>
            <a:ext cx="2133600" cy="1905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1050" dirty="0" smtClean="0"/>
              <a:t>更新日</a:t>
            </a:r>
            <a:endParaRPr kumimoji="1" lang="ja-JP" altLang="en-US" sz="1050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90500" y="149225"/>
            <a:ext cx="139700" cy="523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>
          <a:xfrm>
            <a:off x="190500" y="4681538"/>
            <a:ext cx="11696700" cy="19986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90500" y="4681538"/>
            <a:ext cx="11696700" cy="199866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90500" y="762000"/>
            <a:ext cx="11696700" cy="39195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10245725" y="435896"/>
            <a:ext cx="1641475" cy="266700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kumimoji="1" lang="en-US" altLang="ja-JP" dirty="0" smtClean="0"/>
              <a:t>2015</a:t>
            </a:r>
            <a:r>
              <a:rPr kumimoji="1" lang="ja-JP" altLang="en-US" dirty="0" smtClean="0"/>
              <a:t>年１０月３０日</a:t>
            </a:r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12" hasCustomPrompt="1"/>
          </p:nvPr>
        </p:nvSpPr>
        <p:spPr>
          <a:xfrm>
            <a:off x="10245724" y="189886"/>
            <a:ext cx="1641475" cy="266700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kumimoji="1" lang="en-US" altLang="ja-JP" dirty="0" smtClean="0"/>
              <a:t>2015</a:t>
            </a:r>
            <a:r>
              <a:rPr kumimoji="1" lang="ja-JP" altLang="en-US" dirty="0" smtClean="0"/>
              <a:t>年１０月２８日</a:t>
            </a:r>
          </a:p>
        </p:txBody>
      </p:sp>
    </p:spTree>
    <p:extLst>
      <p:ext uri="{BB962C8B-B14F-4D97-AF65-F5344CB8AC3E}">
        <p14:creationId xmlns:p14="http://schemas.microsoft.com/office/powerpoint/2010/main" val="2675344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F464-A120-47B3-AF86-4CC1F52951BD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BEF5-0682-4B98-B3B5-BE41D1AE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99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F464-A120-47B3-AF86-4CC1F52951BD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BEF5-0682-4B98-B3B5-BE41D1AE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17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F464-A120-47B3-AF86-4CC1F52951BD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BEF5-0682-4B98-B3B5-BE41D1AE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07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F464-A120-47B3-AF86-4CC1F52951BD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BEF5-0682-4B98-B3B5-BE41D1AE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42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F464-A120-47B3-AF86-4CC1F52951BD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BEF5-0682-4B98-B3B5-BE41D1AE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04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F464-A120-47B3-AF86-4CC1F52951BD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BEF5-0682-4B98-B3B5-BE41D1AE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51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F464-A120-47B3-AF86-4CC1F52951BD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BEF5-0682-4B98-B3B5-BE41D1AE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69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F464-A120-47B3-AF86-4CC1F52951BD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BEF5-0682-4B98-B3B5-BE41D1AE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83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6F464-A120-47B3-AF86-4CC1F52951BD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0BEF5-0682-4B98-B3B5-BE41D1AE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4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ログイン　児童・生徒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4779664"/>
            <a:ext cx="11696700" cy="190053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①</a:t>
            </a:r>
            <a:r>
              <a:rPr lang="ja-JP" altLang="en-US" dirty="0"/>
              <a:t>　</a:t>
            </a:r>
            <a:r>
              <a:rPr lang="ja-JP" altLang="en-US" dirty="0" smtClean="0"/>
              <a:t>「生徒ログイン」</a:t>
            </a:r>
            <a:r>
              <a:rPr lang="ja-JP" altLang="en-US" dirty="0"/>
              <a:t>ボタンをクリックすると、ログイン画面が表示される。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②</a:t>
            </a:r>
            <a:r>
              <a:rPr kumimoji="1" lang="ja-JP" altLang="en-US" dirty="0" smtClean="0"/>
              <a:t>　児童・生徒は、所属の学年、クラス、出席番号、性別を設定する。</a:t>
            </a:r>
            <a:endParaRPr lang="en-US" altLang="ja-JP" dirty="0" smtClean="0"/>
          </a:p>
          <a:p>
            <a:pPr>
              <a:lnSpc>
                <a:spcPct val="100000"/>
              </a:lnSpc>
            </a:pPr>
            <a:r>
              <a:rPr lang="ja-JP" altLang="en-US" dirty="0"/>
              <a:t>③</a:t>
            </a:r>
            <a:r>
              <a:rPr lang="ja-JP" altLang="en-US" dirty="0" smtClean="0"/>
              <a:t>　学校名・学年・クラス：種別から、小学校、中学校で絞り込み表示する。</a:t>
            </a:r>
            <a:endParaRPr lang="en-US" altLang="ja-JP" dirty="0" smtClean="0"/>
          </a:p>
          <a:p>
            <a:pPr>
              <a:lnSpc>
                <a:spcPct val="100000"/>
              </a:lnSpc>
            </a:pPr>
            <a:r>
              <a:rPr lang="ja-JP" altLang="en-US" dirty="0"/>
              <a:t>④</a:t>
            </a:r>
            <a:r>
              <a:rPr lang="ja-JP" altLang="en-US" dirty="0" smtClean="0"/>
              <a:t>　「ログイン」ボタンをクリックすると質問のテーマ画面が表示される。</a:t>
            </a:r>
            <a:endParaRPr lang="en-US" altLang="ja-JP" dirty="0" smtClean="0"/>
          </a:p>
          <a:p>
            <a:r>
              <a:rPr lang="ja-JP" altLang="en-US" dirty="0"/>
              <a:t>⑤　エラーの場合は、エラーメッセージを表示する。</a:t>
            </a:r>
            <a:endParaRPr lang="en-US" altLang="ja-JP" dirty="0"/>
          </a:p>
          <a:p>
            <a:pPr>
              <a:lnSpc>
                <a:spcPct val="100000"/>
              </a:lnSpc>
            </a:pPr>
            <a:endParaRPr kumimoji="1" lang="en-US" altLang="ja-JP" dirty="0" smtClean="0"/>
          </a:p>
          <a:p>
            <a:pPr>
              <a:lnSpc>
                <a:spcPct val="100000"/>
              </a:lnSpc>
            </a:pPr>
            <a:endParaRPr lang="en-US" altLang="ja-JP" dirty="0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344592" y="187325"/>
            <a:ext cx="1374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bg1"/>
                </a:solidFill>
              </a:rPr>
              <a:t>2016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年</a:t>
            </a:r>
            <a:r>
              <a:rPr lang="ja-JP" altLang="en-US" sz="1100" dirty="0">
                <a:solidFill>
                  <a:schemeClr val="bg1"/>
                </a:solidFill>
              </a:rPr>
              <a:t>　</a:t>
            </a:r>
            <a:r>
              <a:rPr lang="en-US" altLang="ja-JP" sz="1100" dirty="0" smtClean="0">
                <a:solidFill>
                  <a:schemeClr val="bg1"/>
                </a:solidFill>
              </a:rPr>
              <a:t>12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月　</a:t>
            </a:r>
            <a:r>
              <a:rPr lang="en-US" altLang="ja-JP" sz="1100" dirty="0">
                <a:solidFill>
                  <a:schemeClr val="bg1"/>
                </a:solidFill>
              </a:rPr>
              <a:t>2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日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 rotWithShape="1">
          <a:blip r:embed="rId2"/>
          <a:srcRect l="34520" t="33728" r="34639" b="24374"/>
          <a:stretch/>
        </p:blipFill>
        <p:spPr>
          <a:xfrm>
            <a:off x="4997450" y="1471062"/>
            <a:ext cx="2825154" cy="2188349"/>
          </a:xfrm>
          <a:prstGeom prst="rect">
            <a:avLst/>
          </a:prstGeom>
        </p:spPr>
      </p:pic>
      <p:sp>
        <p:nvSpPr>
          <p:cNvPr id="46" name="右矢印 45"/>
          <p:cNvSpPr/>
          <p:nvPr/>
        </p:nvSpPr>
        <p:spPr>
          <a:xfrm>
            <a:off x="4427653" y="2371707"/>
            <a:ext cx="342589" cy="346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 rotWithShape="1">
          <a:blip r:embed="rId3"/>
          <a:srcRect l="18904" t="10354" r="19342" b="26170"/>
          <a:stretch/>
        </p:blipFill>
        <p:spPr>
          <a:xfrm>
            <a:off x="591500" y="1514073"/>
            <a:ext cx="3710891" cy="2174855"/>
          </a:xfrm>
          <a:prstGeom prst="rect">
            <a:avLst/>
          </a:prstGeom>
        </p:spPr>
      </p:pic>
      <p:sp>
        <p:nvSpPr>
          <p:cNvPr id="48" name="円/楕円 47"/>
          <p:cNvSpPr/>
          <p:nvPr/>
        </p:nvSpPr>
        <p:spPr>
          <a:xfrm>
            <a:off x="1396612" y="1471062"/>
            <a:ext cx="647700" cy="3077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049812" y="1539671"/>
            <a:ext cx="3187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◆初回ログイン</a:t>
            </a:r>
            <a:endParaRPr lang="en-US" altLang="ja-JP" sz="1200" dirty="0" smtClean="0"/>
          </a:p>
          <a:p>
            <a:r>
              <a:rPr lang="ja-JP" altLang="en-US" sz="1200" dirty="0"/>
              <a:t>　</a:t>
            </a:r>
            <a:r>
              <a:rPr lang="ja-JP" altLang="en-US" sz="1200" dirty="0" smtClean="0"/>
              <a:t>　初回ログイン時のみ性別も入力する。</a:t>
            </a:r>
            <a:endParaRPr lang="en-US" altLang="ja-JP" sz="1200" dirty="0"/>
          </a:p>
          <a:p>
            <a:endParaRPr lang="en-US" altLang="ja-JP" sz="1200" dirty="0" smtClean="0"/>
          </a:p>
          <a:p>
            <a:r>
              <a:rPr lang="ja-JP" altLang="en-US" sz="1200" dirty="0" smtClean="0"/>
              <a:t>◆エラーメッセージ</a:t>
            </a:r>
            <a:endParaRPr lang="en-US" altLang="ja-JP" sz="1200" dirty="0" smtClean="0"/>
          </a:p>
          <a:p>
            <a:r>
              <a:rPr lang="ja-JP" altLang="en-US" sz="1200" dirty="0"/>
              <a:t>　</a:t>
            </a:r>
            <a:r>
              <a:rPr lang="ja-JP" altLang="en-US" sz="1200" dirty="0" smtClean="0"/>
              <a:t>　入力されていない項目があれば、エラーメッ　</a:t>
            </a:r>
            <a:endParaRPr lang="en-US" altLang="ja-JP" sz="1200" dirty="0" smtClean="0"/>
          </a:p>
          <a:p>
            <a:r>
              <a:rPr lang="ja-JP" altLang="en-US" sz="1200" dirty="0"/>
              <a:t>　</a:t>
            </a:r>
            <a:r>
              <a:rPr lang="ja-JP" altLang="en-US" sz="1200" dirty="0" smtClean="0"/>
              <a:t>　セージを表示する。</a:t>
            </a:r>
            <a:endParaRPr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21337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健康・生活観察シートの閲覧（回答内容）　管理者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4801442"/>
            <a:ext cx="11696700" cy="187367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①　</a:t>
            </a:r>
            <a:r>
              <a:rPr lang="ja-JP" altLang="en-US" dirty="0" smtClean="0"/>
              <a:t>健康・生活観察シートの一覧が表示される。</a:t>
            </a:r>
            <a:endParaRPr lang="en-US" altLang="ja-JP" dirty="0" smtClean="0"/>
          </a:p>
          <a:p>
            <a:r>
              <a:rPr lang="ja-JP" altLang="en-US" dirty="0" smtClean="0"/>
              <a:t>②　</a:t>
            </a:r>
            <a:r>
              <a:rPr lang="ja-JP" altLang="en-US" dirty="0" smtClean="0"/>
              <a:t>児童・生徒の回答内容に応じて、声かけが必要な数字、様子を見る数字が表示される。（様子を見る回答が３日続いたら声かけが必要な数字になる）</a:t>
            </a:r>
            <a:endParaRPr lang="en-US" altLang="ja-JP" dirty="0" smtClean="0"/>
          </a:p>
          <a:p>
            <a:r>
              <a:rPr lang="ja-JP" altLang="en-US" dirty="0" smtClean="0"/>
              <a:t>③　タブのグラフ（日付別）ボタンを押すと、日付別棒グラフが表示され、グラフ（全期間）ボタンを押すと、全期間グラフが表示される。</a:t>
            </a:r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873779"/>
            <a:ext cx="7337697" cy="373576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0344592" y="187325"/>
            <a:ext cx="1374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bg1"/>
                </a:solidFill>
              </a:rPr>
              <a:t>2016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年</a:t>
            </a:r>
            <a:r>
              <a:rPr lang="ja-JP" altLang="en-US" sz="1100" dirty="0">
                <a:solidFill>
                  <a:schemeClr val="bg1"/>
                </a:solidFill>
              </a:rPr>
              <a:t>　</a:t>
            </a:r>
            <a:r>
              <a:rPr lang="en-US" altLang="ja-JP" sz="1100" dirty="0" smtClean="0">
                <a:solidFill>
                  <a:schemeClr val="bg1"/>
                </a:solidFill>
              </a:rPr>
              <a:t>12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月　</a:t>
            </a:r>
            <a:r>
              <a:rPr lang="en-US" altLang="ja-JP" sz="1100" dirty="0">
                <a:solidFill>
                  <a:schemeClr val="bg1"/>
                </a:solidFill>
              </a:rPr>
              <a:t>2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日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190500" y="976565"/>
            <a:ext cx="2004060" cy="2513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05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健康・生活観察シートの閲覧</a:t>
            </a:r>
            <a:r>
              <a:rPr lang="ja-JP" altLang="en-US" dirty="0" smtClean="0"/>
              <a:t>（グラフ（日付別））</a:t>
            </a:r>
            <a:r>
              <a:rPr lang="ja-JP" altLang="en-US" dirty="0"/>
              <a:t>　管理者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4801442"/>
            <a:ext cx="11696700" cy="187367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①　</a:t>
            </a:r>
            <a:r>
              <a:rPr lang="ja-JP" altLang="en-US" dirty="0" smtClean="0"/>
              <a:t>健康・生活観察シートの日付別グラフが表示される。</a:t>
            </a:r>
            <a:endParaRPr lang="en-US" altLang="ja-JP" dirty="0" smtClean="0"/>
          </a:p>
          <a:p>
            <a:r>
              <a:rPr lang="ja-JP" altLang="en-US" dirty="0" smtClean="0"/>
              <a:t>②　</a:t>
            </a:r>
            <a:r>
              <a:rPr lang="ja-JP" altLang="en-US" dirty="0" smtClean="0"/>
              <a:t>表示日の項目の回答が棒グラフで表示される。</a:t>
            </a:r>
            <a:endParaRPr lang="en-US" altLang="ja-JP" dirty="0" smtClean="0"/>
          </a:p>
          <a:p>
            <a:r>
              <a:rPr lang="ja-JP" altLang="en-US" dirty="0" smtClean="0"/>
              <a:t>③　項目のセレクトタグを変更すると、グラフの項目が変更され、表示される。</a:t>
            </a:r>
            <a:endParaRPr lang="en-US" altLang="ja-JP" dirty="0" smtClean="0"/>
          </a:p>
          <a:p>
            <a:r>
              <a:rPr lang="ja-JP" altLang="en-US" dirty="0" smtClean="0"/>
              <a:t>④　表示日を変更し、表示ボタンを押すと、表示日のグラフが表示される。</a:t>
            </a:r>
            <a:endParaRPr lang="en-US" altLang="ja-JP" dirty="0" smtClean="0"/>
          </a:p>
          <a:p>
            <a:r>
              <a:rPr lang="ja-JP" altLang="en-US" dirty="0" smtClean="0"/>
              <a:t>⑤　タグの回答内容ボタンを押すと、回答内容の項目が表示</a:t>
            </a:r>
            <a:r>
              <a:rPr lang="ja-JP" altLang="en-US" dirty="0"/>
              <a:t>され、グラフ（全期間）ボタンを押すと、全期間グラフが表示される。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1" y="839507"/>
            <a:ext cx="7442200" cy="377721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0344592" y="187325"/>
            <a:ext cx="1374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bg1"/>
                </a:solidFill>
              </a:rPr>
              <a:t>2016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年</a:t>
            </a:r>
            <a:r>
              <a:rPr lang="ja-JP" altLang="en-US" sz="1100" dirty="0">
                <a:solidFill>
                  <a:schemeClr val="bg1"/>
                </a:solidFill>
              </a:rPr>
              <a:t>　</a:t>
            </a:r>
            <a:r>
              <a:rPr lang="en-US" altLang="ja-JP" sz="1100" dirty="0" smtClean="0">
                <a:solidFill>
                  <a:schemeClr val="bg1"/>
                </a:solidFill>
              </a:rPr>
              <a:t>12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月　</a:t>
            </a:r>
            <a:r>
              <a:rPr lang="en-US" altLang="ja-JP" sz="1100" dirty="0">
                <a:solidFill>
                  <a:schemeClr val="bg1"/>
                </a:solidFill>
              </a:rPr>
              <a:t>2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日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90500" y="976565"/>
            <a:ext cx="2004060" cy="212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383280" y="1133319"/>
            <a:ext cx="1450090" cy="238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06650" y="1325778"/>
            <a:ext cx="1787909" cy="267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35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健康・生活観察シートの閲覧（グラフ</a:t>
            </a:r>
            <a:r>
              <a:rPr lang="ja-JP" altLang="en-US" dirty="0" smtClean="0"/>
              <a:t>（</a:t>
            </a:r>
            <a:r>
              <a:rPr lang="ja-JP" altLang="en-US" dirty="0"/>
              <a:t>全期間</a:t>
            </a:r>
            <a:r>
              <a:rPr lang="ja-JP" altLang="en-US" dirty="0" smtClean="0"/>
              <a:t>）</a:t>
            </a:r>
            <a:r>
              <a:rPr lang="ja-JP" altLang="en-US" dirty="0"/>
              <a:t>）　管理者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4654058"/>
            <a:ext cx="11696700" cy="202106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①　</a:t>
            </a:r>
            <a:r>
              <a:rPr lang="ja-JP" altLang="en-US" dirty="0" smtClean="0"/>
              <a:t>健康・生活観察シートの</a:t>
            </a:r>
            <a:r>
              <a:rPr lang="ja-JP" altLang="en-US" dirty="0" smtClean="0"/>
              <a:t>全期間グラフ</a:t>
            </a:r>
            <a:r>
              <a:rPr lang="ja-JP" altLang="en-US" dirty="0" smtClean="0"/>
              <a:t>が表示される。</a:t>
            </a:r>
            <a:endParaRPr lang="en-US" altLang="ja-JP" dirty="0" smtClean="0"/>
          </a:p>
          <a:p>
            <a:r>
              <a:rPr lang="ja-JP" altLang="en-US" dirty="0" smtClean="0"/>
              <a:t>②　</a:t>
            </a:r>
            <a:r>
              <a:rPr lang="ja-JP" altLang="en-US" dirty="0" smtClean="0"/>
              <a:t>全期間の回答の内容が折れ線グラフで表示される。</a:t>
            </a:r>
            <a:endParaRPr lang="en-US" altLang="ja-JP" dirty="0" smtClean="0"/>
          </a:p>
          <a:p>
            <a:r>
              <a:rPr lang="ja-JP" altLang="en-US" dirty="0" smtClean="0"/>
              <a:t>③</a:t>
            </a:r>
            <a:r>
              <a:rPr lang="ja-JP" altLang="en-US" dirty="0"/>
              <a:t>　項目のセレクトタグを変更すると、グラフの項目が変更され、表示される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④　表示対象者を選択し、表示ボタンを押すと、表示対象者のみの表示となる。</a:t>
            </a:r>
            <a:endParaRPr lang="en-US" altLang="ja-JP" dirty="0" smtClean="0"/>
          </a:p>
          <a:p>
            <a:r>
              <a:rPr lang="ja-JP" altLang="en-US" dirty="0" smtClean="0"/>
              <a:t>⑤　グラフにマウスをあて、クリックすると、対象者のみの表示となる。</a:t>
            </a:r>
            <a:endParaRPr lang="en-US" altLang="ja-JP" dirty="0" smtClean="0"/>
          </a:p>
          <a:p>
            <a:r>
              <a:rPr lang="ja-JP" altLang="en-US" dirty="0" smtClean="0"/>
              <a:t>⑥</a:t>
            </a:r>
            <a:r>
              <a:rPr lang="ja-JP" altLang="en-US" dirty="0"/>
              <a:t>　タグの回答内容ボタンを押すと、回答内容の項目が表示され</a:t>
            </a:r>
            <a:r>
              <a:rPr lang="ja-JP" altLang="en-US" dirty="0" smtClean="0"/>
              <a:t>、</a:t>
            </a:r>
            <a:r>
              <a:rPr lang="ja-JP" altLang="en-US" dirty="0"/>
              <a:t>タブのグラフ（日付別）ボタンを押すと、日付別棒グラフが表示され</a:t>
            </a:r>
            <a:r>
              <a:rPr lang="ja-JP" altLang="en-US" dirty="0" smtClean="0"/>
              <a:t>る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822961"/>
            <a:ext cx="7598954" cy="3831098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0344592" y="187325"/>
            <a:ext cx="1374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bg1"/>
                </a:solidFill>
              </a:rPr>
              <a:t>2016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年</a:t>
            </a:r>
            <a:r>
              <a:rPr lang="ja-JP" altLang="en-US" sz="1100" dirty="0">
                <a:solidFill>
                  <a:schemeClr val="bg1"/>
                </a:solidFill>
              </a:rPr>
              <a:t>　</a:t>
            </a:r>
            <a:r>
              <a:rPr lang="en-US" altLang="ja-JP" sz="1100" dirty="0" smtClean="0">
                <a:solidFill>
                  <a:schemeClr val="bg1"/>
                </a:solidFill>
              </a:rPr>
              <a:t>12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月　</a:t>
            </a:r>
            <a:r>
              <a:rPr lang="en-US" altLang="ja-JP" sz="1100" dirty="0" smtClean="0">
                <a:solidFill>
                  <a:schemeClr val="bg1"/>
                </a:solidFill>
              </a:rPr>
              <a:t>2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日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90500" y="976565"/>
            <a:ext cx="2004060" cy="1990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383280" y="1133319"/>
            <a:ext cx="1450090" cy="238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21640" y="1315098"/>
            <a:ext cx="1172029" cy="254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3742565" y="1870456"/>
            <a:ext cx="228544" cy="20653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左矢印 3"/>
          <p:cNvSpPr/>
          <p:nvPr/>
        </p:nvSpPr>
        <p:spPr>
          <a:xfrm>
            <a:off x="4013813" y="1810437"/>
            <a:ext cx="375013" cy="3265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09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17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テーマ選択メニュー　児童・生徒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4801442"/>
            <a:ext cx="11696700" cy="89530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①　</a:t>
            </a:r>
            <a:r>
              <a:rPr lang="ja-JP" altLang="en-US" dirty="0"/>
              <a:t>実施中</a:t>
            </a:r>
            <a:r>
              <a:rPr lang="ja-JP" altLang="en-US" dirty="0" smtClean="0"/>
              <a:t>のテーマがアイコンで表示される。</a:t>
            </a:r>
            <a:endParaRPr lang="en-US" altLang="ja-JP" dirty="0" smtClean="0"/>
          </a:p>
          <a:p>
            <a:r>
              <a:rPr lang="ja-JP" altLang="en-US" dirty="0" smtClean="0"/>
              <a:t>②　</a:t>
            </a:r>
            <a:r>
              <a:rPr lang="ja-JP" altLang="en-US" dirty="0"/>
              <a:t>生活</a:t>
            </a:r>
            <a:r>
              <a:rPr lang="ja-JP" altLang="en-US" dirty="0" smtClean="0"/>
              <a:t>記録</a:t>
            </a:r>
            <a:r>
              <a:rPr lang="ja-JP" altLang="en-US" dirty="0"/>
              <a:t>のアイコンをクリックする</a:t>
            </a:r>
            <a:r>
              <a:rPr lang="ja-JP" altLang="en-US" dirty="0" smtClean="0"/>
              <a:t>と期間、生徒に応じて</a:t>
            </a:r>
            <a:r>
              <a:rPr lang="ja-JP" altLang="en-US" dirty="0" smtClean="0"/>
              <a:t>質問</a:t>
            </a:r>
            <a:r>
              <a:rPr lang="ja-JP" altLang="en-US" dirty="0" smtClean="0"/>
              <a:t>画面へ</a:t>
            </a:r>
            <a:r>
              <a:rPr lang="ja-JP" altLang="en-US" dirty="0"/>
              <a:t>遷移</a:t>
            </a:r>
            <a:r>
              <a:rPr lang="ja-JP" altLang="en-US" dirty="0" smtClean="0"/>
              <a:t>する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3"/>
          <a:srcRect l="12417" t="11162" r="12261" b="22103"/>
          <a:stretch/>
        </p:blipFill>
        <p:spPr>
          <a:xfrm>
            <a:off x="330199" y="868534"/>
            <a:ext cx="7398359" cy="3737473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3426772" y="2737270"/>
            <a:ext cx="1414180" cy="15076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49812" y="1539671"/>
            <a:ext cx="3187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◆</a:t>
            </a:r>
            <a:r>
              <a:rPr lang="ja-JP" altLang="en-US" sz="1200" dirty="0"/>
              <a:t>生活</a:t>
            </a:r>
            <a:r>
              <a:rPr lang="ja-JP" altLang="en-US" sz="1200" dirty="0" smtClean="0"/>
              <a:t>記録</a:t>
            </a:r>
            <a:r>
              <a:rPr lang="ja-JP" altLang="en-US" sz="1200" dirty="0" smtClean="0"/>
              <a:t>のアイコンをクリックする</a:t>
            </a:r>
            <a:endParaRPr lang="en-US" altLang="ja-JP" sz="12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344592" y="187325"/>
            <a:ext cx="1374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bg1"/>
                </a:solidFill>
              </a:rPr>
              <a:t>2016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年</a:t>
            </a:r>
            <a:r>
              <a:rPr lang="ja-JP" altLang="en-US" sz="1100" dirty="0">
                <a:solidFill>
                  <a:schemeClr val="bg1"/>
                </a:solidFill>
              </a:rPr>
              <a:t>　</a:t>
            </a:r>
            <a:r>
              <a:rPr lang="en-US" altLang="ja-JP" sz="1100" dirty="0" smtClean="0">
                <a:solidFill>
                  <a:schemeClr val="bg1"/>
                </a:solidFill>
              </a:rPr>
              <a:t>12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月　</a:t>
            </a:r>
            <a:r>
              <a:rPr lang="en-US" altLang="ja-JP" sz="1100" dirty="0">
                <a:solidFill>
                  <a:schemeClr val="bg1"/>
                </a:solidFill>
              </a:rPr>
              <a:t>2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日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90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質問</a:t>
            </a:r>
            <a:r>
              <a:rPr lang="ja-JP" altLang="en-US" dirty="0"/>
              <a:t>画面</a:t>
            </a:r>
            <a:r>
              <a:rPr lang="ja-JP" altLang="en-US" dirty="0" smtClean="0"/>
              <a:t>　児童・生徒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4801441"/>
            <a:ext cx="11696700" cy="1834489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①　</a:t>
            </a:r>
            <a:r>
              <a:rPr lang="ja-JP" altLang="en-US" dirty="0" smtClean="0"/>
              <a:t>質問画面が表示される。</a:t>
            </a:r>
            <a:endParaRPr lang="en-US" altLang="ja-JP" dirty="0" smtClean="0"/>
          </a:p>
          <a:p>
            <a:r>
              <a:rPr lang="ja-JP" altLang="en-US" dirty="0" smtClean="0"/>
              <a:t>②　左上のカレンダーアイコンを押すと、回答する日付を変更できる。</a:t>
            </a:r>
            <a:endParaRPr lang="en-US" altLang="ja-JP" dirty="0" smtClean="0"/>
          </a:p>
          <a:p>
            <a:r>
              <a:rPr lang="ja-JP" altLang="en-US" dirty="0"/>
              <a:t>③</a:t>
            </a:r>
            <a:r>
              <a:rPr lang="ja-JP" altLang="en-US" dirty="0" smtClean="0"/>
              <a:t>　</a:t>
            </a:r>
            <a:r>
              <a:rPr lang="ja-JP" altLang="en-US" dirty="0" smtClean="0"/>
              <a:t>質問の回答が入力できる。</a:t>
            </a:r>
            <a:endParaRPr lang="en-US" altLang="ja-JP" dirty="0" smtClean="0"/>
          </a:p>
          <a:p>
            <a:r>
              <a:rPr lang="ja-JP" altLang="en-US" dirty="0"/>
              <a:t>④</a:t>
            </a:r>
            <a:r>
              <a:rPr lang="ja-JP" altLang="en-US" dirty="0" smtClean="0"/>
              <a:t>　戻るボタンを押すと、メニュー画面に遷移し、次へボタンを押すと、確認画面に遷移する。</a:t>
            </a:r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99" y="798875"/>
            <a:ext cx="7680133" cy="3825376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3373617" y="1391643"/>
            <a:ext cx="4046086" cy="2840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6005523" y="850290"/>
            <a:ext cx="1414180" cy="5413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43484" y="999758"/>
            <a:ext cx="1564139" cy="2934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44592" y="187325"/>
            <a:ext cx="1374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bg1"/>
                </a:solidFill>
              </a:rPr>
              <a:t>2016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年</a:t>
            </a:r>
            <a:r>
              <a:rPr lang="ja-JP" altLang="en-US" sz="1100" dirty="0">
                <a:solidFill>
                  <a:schemeClr val="bg1"/>
                </a:solidFill>
              </a:rPr>
              <a:t>　</a:t>
            </a:r>
            <a:r>
              <a:rPr lang="en-US" altLang="ja-JP" sz="1100" dirty="0" smtClean="0">
                <a:solidFill>
                  <a:schemeClr val="bg1"/>
                </a:solidFill>
              </a:rPr>
              <a:t>12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月　</a:t>
            </a:r>
            <a:r>
              <a:rPr lang="en-US" altLang="ja-JP" sz="1100" dirty="0">
                <a:solidFill>
                  <a:schemeClr val="bg1"/>
                </a:solidFill>
              </a:rPr>
              <a:t>2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日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6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回答確認</a:t>
            </a:r>
            <a:r>
              <a:rPr lang="ja-JP" altLang="en-US" dirty="0"/>
              <a:t>画面</a:t>
            </a:r>
            <a:r>
              <a:rPr lang="ja-JP" altLang="en-US" dirty="0" smtClean="0"/>
              <a:t>　児童・生徒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4801441"/>
            <a:ext cx="11696700" cy="1834489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①　</a:t>
            </a:r>
            <a:r>
              <a:rPr lang="ja-JP" altLang="en-US" dirty="0" smtClean="0"/>
              <a:t>回答の確認が表示される。</a:t>
            </a:r>
            <a:endParaRPr lang="en-US" altLang="ja-JP" dirty="0" smtClean="0"/>
          </a:p>
          <a:p>
            <a:r>
              <a:rPr lang="ja-JP" altLang="en-US" dirty="0" smtClean="0"/>
              <a:t>②　</a:t>
            </a:r>
            <a:r>
              <a:rPr lang="ja-JP" altLang="en-US" dirty="0" smtClean="0"/>
              <a:t>やりなおすボタン</a:t>
            </a:r>
            <a:r>
              <a:rPr lang="ja-JP" altLang="en-US" dirty="0"/>
              <a:t>を押すと</a:t>
            </a:r>
            <a:r>
              <a:rPr lang="ja-JP" altLang="en-US" dirty="0" smtClean="0"/>
              <a:t>、質問画面</a:t>
            </a:r>
            <a:r>
              <a:rPr lang="ja-JP" altLang="en-US" dirty="0"/>
              <a:t>に遷移し</a:t>
            </a:r>
            <a:r>
              <a:rPr lang="ja-JP" altLang="en-US" dirty="0" smtClean="0"/>
              <a:t>、Ｏ</a:t>
            </a:r>
            <a:r>
              <a:rPr lang="ja-JP" altLang="en-US" dirty="0"/>
              <a:t>Ｋ</a:t>
            </a:r>
            <a:r>
              <a:rPr lang="ja-JP" altLang="en-US" dirty="0" smtClean="0"/>
              <a:t>ボタン</a:t>
            </a:r>
            <a:r>
              <a:rPr lang="ja-JP" altLang="en-US" dirty="0"/>
              <a:t>を押すと</a:t>
            </a:r>
            <a:r>
              <a:rPr lang="ja-JP" altLang="en-US" dirty="0" smtClean="0"/>
              <a:t>、みまもりキャラ画面</a:t>
            </a:r>
            <a:r>
              <a:rPr lang="ja-JP" altLang="en-US" dirty="0"/>
              <a:t>に遷移する。</a:t>
            </a:r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780916"/>
            <a:ext cx="6632303" cy="3872245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0344592" y="187325"/>
            <a:ext cx="1374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bg1"/>
                </a:solidFill>
              </a:rPr>
              <a:t>2016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年</a:t>
            </a:r>
            <a:r>
              <a:rPr lang="ja-JP" altLang="en-US" sz="1100" dirty="0">
                <a:solidFill>
                  <a:schemeClr val="bg1"/>
                </a:solidFill>
              </a:rPr>
              <a:t>　</a:t>
            </a:r>
            <a:r>
              <a:rPr lang="en-US" altLang="ja-JP" sz="1100" dirty="0" smtClean="0">
                <a:solidFill>
                  <a:schemeClr val="bg1"/>
                </a:solidFill>
              </a:rPr>
              <a:t>12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月　</a:t>
            </a:r>
            <a:r>
              <a:rPr lang="en-US" altLang="ja-JP" sz="1100" dirty="0">
                <a:solidFill>
                  <a:schemeClr val="bg1"/>
                </a:solidFill>
              </a:rPr>
              <a:t>2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日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5143375" y="821380"/>
            <a:ext cx="1414180" cy="5413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7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みまもりキャラ画面</a:t>
            </a:r>
            <a:r>
              <a:rPr lang="ja-JP" altLang="en-US" dirty="0" smtClean="0"/>
              <a:t>　児童・生徒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4801441"/>
            <a:ext cx="11696700" cy="1834489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①　</a:t>
            </a:r>
            <a:r>
              <a:rPr lang="ja-JP" altLang="en-US" dirty="0"/>
              <a:t>今日</a:t>
            </a:r>
            <a:r>
              <a:rPr lang="ja-JP" altLang="en-US" dirty="0" smtClean="0"/>
              <a:t>のみまもりキャラが表示される。</a:t>
            </a:r>
            <a:endParaRPr lang="en-US" altLang="ja-JP" dirty="0" smtClean="0"/>
          </a:p>
          <a:p>
            <a:r>
              <a:rPr lang="ja-JP" altLang="en-US" dirty="0" smtClean="0"/>
              <a:t>②　</a:t>
            </a:r>
            <a:r>
              <a:rPr lang="ja-JP" altLang="en-US" dirty="0"/>
              <a:t>スタンプ</a:t>
            </a:r>
            <a:r>
              <a:rPr lang="ja-JP" altLang="en-US" dirty="0" smtClean="0"/>
              <a:t>ボタン</a:t>
            </a:r>
            <a:r>
              <a:rPr lang="ja-JP" altLang="en-US" dirty="0"/>
              <a:t>を押すと</a:t>
            </a:r>
            <a:r>
              <a:rPr lang="ja-JP" altLang="en-US" dirty="0" smtClean="0"/>
              <a:t>、</a:t>
            </a:r>
            <a:r>
              <a:rPr lang="ja-JP" altLang="en-US" dirty="0"/>
              <a:t>スタンプ</a:t>
            </a:r>
            <a:r>
              <a:rPr lang="ja-JP" altLang="en-US" dirty="0" smtClean="0"/>
              <a:t>画面</a:t>
            </a:r>
            <a:r>
              <a:rPr lang="ja-JP" altLang="en-US" dirty="0"/>
              <a:t>に</a:t>
            </a:r>
            <a:r>
              <a:rPr lang="ja-JP" altLang="en-US" dirty="0" smtClean="0"/>
              <a:t>遷移する。</a:t>
            </a:r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99" y="740889"/>
            <a:ext cx="7768771" cy="3884386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0344592" y="187325"/>
            <a:ext cx="1374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bg1"/>
                </a:solidFill>
              </a:rPr>
              <a:t>2016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年</a:t>
            </a:r>
            <a:r>
              <a:rPr lang="ja-JP" altLang="en-US" sz="1100" dirty="0">
                <a:solidFill>
                  <a:schemeClr val="bg1"/>
                </a:solidFill>
              </a:rPr>
              <a:t>　</a:t>
            </a:r>
            <a:r>
              <a:rPr lang="en-US" altLang="ja-JP" sz="1100" dirty="0" smtClean="0">
                <a:solidFill>
                  <a:schemeClr val="bg1"/>
                </a:solidFill>
              </a:rPr>
              <a:t>12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月　</a:t>
            </a:r>
            <a:r>
              <a:rPr lang="en-US" altLang="ja-JP" sz="1100" dirty="0">
                <a:solidFill>
                  <a:schemeClr val="bg1"/>
                </a:solidFill>
              </a:rPr>
              <a:t>2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日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6972174" y="849446"/>
            <a:ext cx="970043" cy="41680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2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スタンプ</a:t>
            </a:r>
            <a:r>
              <a:rPr lang="ja-JP" altLang="en-US" dirty="0"/>
              <a:t>画面</a:t>
            </a:r>
            <a:r>
              <a:rPr lang="ja-JP" altLang="en-US" dirty="0" smtClean="0"/>
              <a:t>　児童・生徒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4801441"/>
            <a:ext cx="11696700" cy="1834489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①　</a:t>
            </a:r>
            <a:r>
              <a:rPr lang="ja-JP" altLang="en-US" dirty="0" smtClean="0"/>
              <a:t>今週</a:t>
            </a:r>
            <a:r>
              <a:rPr lang="ja-JP" altLang="en-US" dirty="0"/>
              <a:t>分</a:t>
            </a:r>
            <a:r>
              <a:rPr lang="ja-JP" altLang="en-US" dirty="0" smtClean="0"/>
              <a:t>の回答のスタンプが表示される。</a:t>
            </a:r>
            <a:endParaRPr lang="en-US" altLang="ja-JP" dirty="0" smtClean="0"/>
          </a:p>
          <a:p>
            <a:r>
              <a:rPr lang="ja-JP" altLang="en-US" dirty="0" smtClean="0"/>
              <a:t>②　</a:t>
            </a:r>
            <a:r>
              <a:rPr lang="ja-JP" altLang="en-US" dirty="0" smtClean="0"/>
              <a:t>前の週ボタンを押すと先週分、次の周ボタンを押すと次週分が表示される。</a:t>
            </a:r>
            <a:endParaRPr lang="en-US" altLang="ja-JP" dirty="0" smtClean="0"/>
          </a:p>
          <a:p>
            <a:r>
              <a:rPr lang="ja-JP" altLang="en-US" dirty="0" smtClean="0"/>
              <a:t>③　メニューボタンを押すと、メニューが表示される。</a:t>
            </a:r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830542"/>
            <a:ext cx="7589418" cy="381313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0344592" y="187325"/>
            <a:ext cx="1374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bg1"/>
                </a:solidFill>
              </a:rPr>
              <a:t>2016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年</a:t>
            </a:r>
            <a:r>
              <a:rPr lang="ja-JP" altLang="en-US" sz="1100" dirty="0">
                <a:solidFill>
                  <a:schemeClr val="bg1"/>
                </a:solidFill>
              </a:rPr>
              <a:t>　</a:t>
            </a:r>
            <a:r>
              <a:rPr lang="en-US" altLang="ja-JP" sz="1100" dirty="0" smtClean="0">
                <a:solidFill>
                  <a:schemeClr val="bg1"/>
                </a:solidFill>
              </a:rPr>
              <a:t>12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月　</a:t>
            </a:r>
            <a:r>
              <a:rPr lang="en-US" altLang="ja-JP" sz="1100" dirty="0">
                <a:solidFill>
                  <a:schemeClr val="bg1"/>
                </a:solidFill>
              </a:rPr>
              <a:t>2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日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6802357" y="963501"/>
            <a:ext cx="891666" cy="38197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3062025" y="963501"/>
            <a:ext cx="2097803" cy="5413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0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ログイン　</a:t>
            </a:r>
            <a:r>
              <a:rPr lang="ja-JP" altLang="en-US" dirty="0" smtClean="0"/>
              <a:t>管理者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4779664"/>
            <a:ext cx="11696700" cy="190053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①</a:t>
            </a:r>
            <a:r>
              <a:rPr lang="ja-JP" altLang="en-US" dirty="0"/>
              <a:t>　</a:t>
            </a:r>
            <a:r>
              <a:rPr lang="ja-JP" altLang="en-US" dirty="0" smtClean="0"/>
              <a:t>管理画面ボタン</a:t>
            </a:r>
            <a:r>
              <a:rPr lang="ja-JP" altLang="en-US" dirty="0"/>
              <a:t>をクリックすると、ログイン画面が表示される。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②</a:t>
            </a:r>
            <a:r>
              <a:rPr kumimoji="1" lang="ja-JP" altLang="en-US" dirty="0" smtClean="0"/>
              <a:t>　</a:t>
            </a:r>
            <a:r>
              <a:rPr kumimoji="1" lang="ja-JP" altLang="en-US" dirty="0" smtClean="0"/>
              <a:t>ユーザ名、パスワードを入力し、ログイン画面を押すと、管理者メニュー画面に遷移する。</a:t>
            </a:r>
            <a:endParaRPr kumimoji="1" lang="en-US" altLang="ja-JP" dirty="0" smtClean="0"/>
          </a:p>
          <a:p>
            <a:pPr>
              <a:lnSpc>
                <a:spcPct val="100000"/>
              </a:lnSpc>
            </a:pPr>
            <a:endParaRPr lang="en-US" altLang="ja-JP" dirty="0" smtClean="0"/>
          </a:p>
        </p:txBody>
      </p:sp>
      <p:sp>
        <p:nvSpPr>
          <p:cNvPr id="46" name="右矢印 45"/>
          <p:cNvSpPr/>
          <p:nvPr/>
        </p:nvSpPr>
        <p:spPr>
          <a:xfrm>
            <a:off x="4427653" y="2371707"/>
            <a:ext cx="342589" cy="346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 rotWithShape="1">
          <a:blip r:embed="rId2"/>
          <a:srcRect l="18904" t="10354" r="19342" b="26170"/>
          <a:stretch/>
        </p:blipFill>
        <p:spPr>
          <a:xfrm>
            <a:off x="591500" y="1514073"/>
            <a:ext cx="3710891" cy="2174855"/>
          </a:xfrm>
          <a:prstGeom prst="rect">
            <a:avLst/>
          </a:prstGeom>
        </p:spPr>
      </p:pic>
      <p:sp>
        <p:nvSpPr>
          <p:cNvPr id="48" name="円/楕円 47"/>
          <p:cNvSpPr/>
          <p:nvPr/>
        </p:nvSpPr>
        <p:spPr>
          <a:xfrm>
            <a:off x="808782" y="1471062"/>
            <a:ext cx="647700" cy="3077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504" y="1642595"/>
            <a:ext cx="2696391" cy="1943409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0344592" y="187325"/>
            <a:ext cx="1374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bg1"/>
                </a:solidFill>
              </a:rPr>
              <a:t>2016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年</a:t>
            </a:r>
            <a:r>
              <a:rPr lang="ja-JP" altLang="en-US" sz="1100" dirty="0">
                <a:solidFill>
                  <a:schemeClr val="bg1"/>
                </a:solidFill>
              </a:rPr>
              <a:t>　</a:t>
            </a:r>
            <a:r>
              <a:rPr lang="en-US" altLang="ja-JP" sz="1100" dirty="0" smtClean="0">
                <a:solidFill>
                  <a:schemeClr val="bg1"/>
                </a:solidFill>
              </a:rPr>
              <a:t>12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月　</a:t>
            </a:r>
            <a:r>
              <a:rPr lang="en-US" altLang="ja-JP" sz="1100" dirty="0">
                <a:solidFill>
                  <a:schemeClr val="bg1"/>
                </a:solidFill>
              </a:rPr>
              <a:t>2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日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997449" y="2232326"/>
            <a:ext cx="2356939" cy="12032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7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メニュー画面　管理者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4801442"/>
            <a:ext cx="11696700" cy="89530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①　</a:t>
            </a:r>
            <a:r>
              <a:rPr lang="ja-JP" altLang="en-US" dirty="0" smtClean="0"/>
              <a:t>管理者メニュー画面が表示される。</a:t>
            </a:r>
            <a:endParaRPr lang="en-US" altLang="ja-JP" dirty="0" smtClean="0"/>
          </a:p>
          <a:p>
            <a:r>
              <a:rPr lang="ja-JP" altLang="en-US" dirty="0" smtClean="0"/>
              <a:t>②　</a:t>
            </a:r>
            <a:r>
              <a:rPr lang="ja-JP" altLang="en-US" dirty="0" smtClean="0"/>
              <a:t>シートの管理ボタンを押すと、生活観察シートの閲覧画面に遷移する。</a:t>
            </a:r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827688"/>
            <a:ext cx="7877748" cy="379656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0344592" y="187325"/>
            <a:ext cx="1374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bg1"/>
                </a:solidFill>
              </a:rPr>
              <a:t>2016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年</a:t>
            </a:r>
            <a:r>
              <a:rPr lang="ja-JP" altLang="en-US" sz="1100" dirty="0">
                <a:solidFill>
                  <a:schemeClr val="bg1"/>
                </a:solidFill>
              </a:rPr>
              <a:t>　</a:t>
            </a:r>
            <a:r>
              <a:rPr lang="en-US" altLang="ja-JP" sz="1100" dirty="0" smtClean="0">
                <a:solidFill>
                  <a:schemeClr val="bg1"/>
                </a:solidFill>
              </a:rPr>
              <a:t>12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月　</a:t>
            </a:r>
            <a:r>
              <a:rPr lang="en-US" altLang="ja-JP" sz="1100" dirty="0">
                <a:solidFill>
                  <a:schemeClr val="bg1"/>
                </a:solidFill>
              </a:rPr>
              <a:t>2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日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3823241" y="2870679"/>
            <a:ext cx="891666" cy="38197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85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健康・生活観察シートの閲覧画面　管理者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4801442"/>
            <a:ext cx="11696700" cy="89530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①　</a:t>
            </a:r>
            <a:r>
              <a:rPr lang="ja-JP" altLang="en-US" dirty="0" smtClean="0"/>
              <a:t>健康・生活観察シートの一覧が表示される。</a:t>
            </a:r>
            <a:endParaRPr lang="en-US" altLang="ja-JP" dirty="0" smtClean="0"/>
          </a:p>
          <a:p>
            <a:r>
              <a:rPr lang="ja-JP" altLang="en-US" dirty="0" smtClean="0"/>
              <a:t>②　</a:t>
            </a:r>
            <a:r>
              <a:rPr lang="ja-JP" altLang="en-US" dirty="0"/>
              <a:t>健康・生活観察シート</a:t>
            </a:r>
            <a:r>
              <a:rPr lang="ja-JP" altLang="en-US" dirty="0" smtClean="0"/>
              <a:t>の閲覧ボタンを押すと、健康・生活観察シートの閲覧画面に遷移する。</a:t>
            </a:r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807912"/>
            <a:ext cx="7796119" cy="385839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0344592" y="187325"/>
            <a:ext cx="1374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bg1"/>
                </a:solidFill>
              </a:rPr>
              <a:t>2016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年</a:t>
            </a:r>
            <a:r>
              <a:rPr lang="ja-JP" altLang="en-US" sz="1100" dirty="0">
                <a:solidFill>
                  <a:schemeClr val="bg1"/>
                </a:solidFill>
              </a:rPr>
              <a:t>　</a:t>
            </a:r>
            <a:r>
              <a:rPr lang="en-US" altLang="ja-JP" sz="1100" dirty="0" smtClean="0">
                <a:solidFill>
                  <a:schemeClr val="bg1"/>
                </a:solidFill>
              </a:rPr>
              <a:t>12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月　</a:t>
            </a:r>
            <a:r>
              <a:rPr lang="en-US" altLang="ja-JP" sz="1100" dirty="0">
                <a:solidFill>
                  <a:schemeClr val="bg1"/>
                </a:solidFill>
              </a:rPr>
              <a:t>2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日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6632540" y="1332411"/>
            <a:ext cx="891666" cy="28738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42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120</Words>
  <Application>Microsoft Office PowerPoint</Application>
  <PresentationFormat>ワイド画面</PresentationFormat>
  <Paragraphs>79</Paragraphs>
  <Slides>13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Office テーマ</vt:lpstr>
      <vt:lpstr>ログイン　児童・生徒</vt:lpstr>
      <vt:lpstr>テーマ選択メニュー　児童・生徒</vt:lpstr>
      <vt:lpstr>質問画面　児童・生徒</vt:lpstr>
      <vt:lpstr>回答確認画面　児童・生徒</vt:lpstr>
      <vt:lpstr>みまもりキャラ画面　児童・生徒</vt:lpstr>
      <vt:lpstr>スタンプ画面　児童・生徒</vt:lpstr>
      <vt:lpstr>ログイン　管理者</vt:lpstr>
      <vt:lpstr>メニュー画面　管理者</vt:lpstr>
      <vt:lpstr>健康・生活観察シートの閲覧画面　管理者</vt:lpstr>
      <vt:lpstr>健康・生活観察シートの閲覧（回答内容）　管理者</vt:lpstr>
      <vt:lpstr>健康・生活観察シートの閲覧（グラフ（日付別））　管理者</vt:lpstr>
      <vt:lpstr>健康・生活観察シートの閲覧（グラフ（全期間））　管理者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ログイン　児童・生徒</dc:title>
  <dc:creator>sakata.ab</dc:creator>
  <cp:lastModifiedBy>sakata.ab</cp:lastModifiedBy>
  <cp:revision>14</cp:revision>
  <dcterms:created xsi:type="dcterms:W3CDTF">2016-12-05T04:14:01Z</dcterms:created>
  <dcterms:modified xsi:type="dcterms:W3CDTF">2016-12-05T07:29:18Z</dcterms:modified>
</cp:coreProperties>
</file>