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49"/>
  </p:notesMasterIdLst>
  <p:sldIdLst>
    <p:sldId id="256" r:id="rId2"/>
    <p:sldId id="394" r:id="rId3"/>
    <p:sldId id="395" r:id="rId4"/>
    <p:sldId id="259" r:id="rId5"/>
    <p:sldId id="257" r:id="rId6"/>
    <p:sldId id="349" r:id="rId7"/>
    <p:sldId id="350" r:id="rId8"/>
    <p:sldId id="351" r:id="rId9"/>
    <p:sldId id="352" r:id="rId10"/>
    <p:sldId id="353" r:id="rId11"/>
    <p:sldId id="354" r:id="rId12"/>
    <p:sldId id="355" r:id="rId13"/>
    <p:sldId id="357" r:id="rId14"/>
    <p:sldId id="358" r:id="rId15"/>
    <p:sldId id="359" r:id="rId16"/>
    <p:sldId id="392" r:id="rId17"/>
    <p:sldId id="361" r:id="rId18"/>
    <p:sldId id="362" r:id="rId19"/>
    <p:sldId id="363" r:id="rId20"/>
    <p:sldId id="364" r:id="rId21"/>
    <p:sldId id="365" r:id="rId22"/>
    <p:sldId id="366" r:id="rId23"/>
    <p:sldId id="369" r:id="rId24"/>
    <p:sldId id="367" r:id="rId25"/>
    <p:sldId id="370" r:id="rId26"/>
    <p:sldId id="371" r:id="rId27"/>
    <p:sldId id="372" r:id="rId28"/>
    <p:sldId id="368" r:id="rId29"/>
    <p:sldId id="373" r:id="rId30"/>
    <p:sldId id="374" r:id="rId31"/>
    <p:sldId id="375" r:id="rId32"/>
    <p:sldId id="376" r:id="rId33"/>
    <p:sldId id="377" r:id="rId34"/>
    <p:sldId id="378" r:id="rId35"/>
    <p:sldId id="379" r:id="rId36"/>
    <p:sldId id="380" r:id="rId37"/>
    <p:sldId id="381" r:id="rId38"/>
    <p:sldId id="382" r:id="rId39"/>
    <p:sldId id="384" r:id="rId40"/>
    <p:sldId id="385" r:id="rId41"/>
    <p:sldId id="386" r:id="rId42"/>
    <p:sldId id="387" r:id="rId43"/>
    <p:sldId id="388" r:id="rId44"/>
    <p:sldId id="389" r:id="rId45"/>
    <p:sldId id="390" r:id="rId46"/>
    <p:sldId id="391" r:id="rId47"/>
    <p:sldId id="393" r:id="rId48"/>
  </p:sldIdLst>
  <p:sldSz cx="9144000" cy="5143500" type="screen16x9"/>
  <p:notesSz cx="6858000" cy="9144000"/>
  <p:embeddedFontLst>
    <p:embeddedFont>
      <p:font typeface="Manjari" panose="020B0604020202020204" charset="0"/>
      <p:regular r:id="rId50"/>
      <p:bold r:id="rId51"/>
    </p:embeddedFont>
    <p:embeddedFont>
      <p:font typeface="Hammersmith One"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AC6E10-74F0-4DCA-A63D-AABE339DA66D}">
  <a:tblStyle styleId="{66AC6E10-74F0-4DCA-A63D-AABE339DA6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716264-582E-4F11-8828-AA6F2C06F9FF}"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F12273E1-2A41-4895-9A17-31737AE52EED}"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1AEFE0B-D66A-4D74-9C9A-F7DF61355B2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154EABBD-3594-4113-A6B9-8D91C6678F8E}"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8DFE8EEB-8538-4928-89A7-AE43C322E2D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93" d="100"/>
          <a:sy n="93" d="100"/>
        </p:scale>
        <p:origin x="8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29157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471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07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65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68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221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49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22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73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93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79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50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666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06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132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097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70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5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53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59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55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130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24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95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49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611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271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36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429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326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007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30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25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08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45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099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071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04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189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5377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2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401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83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37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9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29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85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0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KY3GZ9I8DF8TYvxMrTRpPiVGU7hxEUohya71LLWi970/edit#gid=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file/d/1lT5MY0UmKBaui26zYYAGOafTjAz-71XG/view"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ase-study-ksvzg5ealagjnbzh9bgmvy-s.streamlit.app/"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100"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200" dirty="0" smtClean="0">
                <a:solidFill>
                  <a:schemeClr val="accent2"/>
                </a:solidFill>
              </a:rPr>
              <a:t>Case Study Solution</a:t>
            </a:r>
            <a:endParaRPr sz="5200" dirty="0">
              <a:solidFill>
                <a:schemeClr val="accent2"/>
              </a:solidFill>
            </a:endParaRPr>
          </a:p>
        </p:txBody>
      </p:sp>
      <p:sp>
        <p:nvSpPr>
          <p:cNvPr id="1321" name="Google Shape;1321;p54"/>
          <p:cNvSpPr txBox="1">
            <a:spLocks noGrp="1"/>
          </p:cNvSpPr>
          <p:nvPr>
            <p:ph type="subTitle" idx="1"/>
          </p:nvPr>
        </p:nvSpPr>
        <p:spPr>
          <a:xfrm>
            <a:off x="2052263" y="3394625"/>
            <a:ext cx="5039474" cy="1828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Data Analysis and Machine Learning </a:t>
            </a:r>
            <a:r>
              <a:rPr lang="en-US" dirty="0" smtClean="0"/>
              <a:t>for business venture</a:t>
            </a:r>
          </a:p>
          <a:p>
            <a:pPr marL="0" lvl="0" indent="0">
              <a:buClr>
                <a:schemeClr val="dk1"/>
              </a:buClr>
              <a:buSzPts val="1100"/>
            </a:pPr>
            <a:r>
              <a:rPr lang="en-US" dirty="0" smtClean="0"/>
              <a:t>Submitted by: Abaad Murtaza</a:t>
            </a:r>
          </a:p>
          <a:p>
            <a:pPr marL="0" lvl="0" indent="0">
              <a:buClr>
                <a:schemeClr val="dk1"/>
              </a:buClr>
              <a:buSzPts val="1100"/>
            </a:pPr>
            <a:r>
              <a:rPr lang="en-US" dirty="0" smtClean="0"/>
              <a:t>Source Code</a:t>
            </a:r>
            <a:r>
              <a:rPr lang="en-US" dirty="0"/>
              <a:t>: https://github.com/abaadm1/case-study</a:t>
            </a:r>
            <a:endParaRPr dirty="0"/>
          </a:p>
        </p:txBody>
      </p:sp>
      <p:pic>
        <p:nvPicPr>
          <p:cNvPr id="1026" name="Picture 2" descr="Bykea: Ride Hailing, Mobility &amp; Deliv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90750"/>
            <a:ext cx="4572000" cy="1069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pPr>
              <a:buFont typeface="+mj-lt"/>
              <a:buAutoNum type="arabicPeriod" startAt="3"/>
            </a:pPr>
            <a:r>
              <a:rPr lang="en-US" b="1" dirty="0"/>
              <a:t>Customer Total </a:t>
            </a:r>
            <a:r>
              <a:rPr lang="en-US" b="1" dirty="0" smtClean="0"/>
              <a:t>Value:</a:t>
            </a:r>
            <a:endParaRPr lang="en-US" dirty="0" smtClean="0"/>
          </a:p>
          <a:p>
            <a:pPr lvl="1">
              <a:buFont typeface="Arial" panose="020B0604020202020204" pitchFamily="34" charset="0"/>
              <a:buChar char="•"/>
            </a:pPr>
            <a:r>
              <a:rPr lang="en-US" dirty="0" smtClean="0"/>
              <a:t>The </a:t>
            </a:r>
            <a:r>
              <a:rPr lang="en-US" dirty="0" err="1" smtClean="0"/>
              <a:t>customer_total_value</a:t>
            </a:r>
            <a:r>
              <a:rPr lang="en-US" dirty="0" smtClean="0"/>
              <a:t> column shows the accumulation of each customer's monetary value, with a mean value of 2,935.1. The maximum value reached is 47,133, indicating some customers made high-value transactions.</a:t>
            </a:r>
          </a:p>
          <a:p>
            <a:pPr>
              <a:buAutoNum type="arabicPeriod" startAt="3"/>
            </a:pPr>
            <a:r>
              <a:rPr lang="en-US" b="1" dirty="0" smtClean="0"/>
              <a:t>Acquisition Source Encoding:</a:t>
            </a:r>
            <a:endParaRPr lang="en-US" dirty="0" smtClean="0"/>
          </a:p>
          <a:p>
            <a:pPr lvl="1">
              <a:buFont typeface="Arial" panose="020B0604020202020204" pitchFamily="34" charset="0"/>
              <a:buChar char="•"/>
            </a:pPr>
            <a:r>
              <a:rPr lang="en-US" dirty="0" smtClean="0"/>
              <a:t>The </a:t>
            </a:r>
            <a:r>
              <a:rPr lang="en-US" dirty="0" err="1"/>
              <a:t>acquired_by_encoded</a:t>
            </a:r>
            <a:r>
              <a:rPr lang="en-US" dirty="0"/>
              <a:t> column is a label-encoded representation of the </a:t>
            </a:r>
            <a:r>
              <a:rPr lang="en-US" dirty="0" err="1"/>
              <a:t>acquired_by</a:t>
            </a:r>
            <a:r>
              <a:rPr lang="en-US" dirty="0"/>
              <a:t> feature, indicating different acquisition sources for customers. The most common encoded value is 0, followed by 1</a:t>
            </a:r>
            <a:r>
              <a:rPr lang="en-US" dirty="0" smtClean="0"/>
              <a:t>.</a:t>
            </a:r>
            <a:endParaRPr lang="en-US" dirty="0"/>
          </a:p>
          <a:p>
            <a:pPr>
              <a:buAutoNum type="arabicPeriod" startAt="3"/>
            </a:pPr>
            <a:r>
              <a:rPr lang="en-US" b="1" dirty="0"/>
              <a:t>Product Code Encoding:</a:t>
            </a:r>
            <a:endParaRPr lang="en-US" dirty="0"/>
          </a:p>
          <a:p>
            <a:pPr lvl="1">
              <a:buFont typeface="Arial" panose="020B0604020202020204" pitchFamily="34" charset="0"/>
              <a:buChar char="•"/>
            </a:pPr>
            <a:r>
              <a:rPr lang="en-US" dirty="0"/>
              <a:t>The </a:t>
            </a:r>
            <a:r>
              <a:rPr lang="en-US" dirty="0" err="1"/>
              <a:t>product_code_encoded</a:t>
            </a:r>
            <a:r>
              <a:rPr lang="en-US" dirty="0"/>
              <a:t> column is a label-encoded representation of the </a:t>
            </a:r>
            <a:r>
              <a:rPr lang="en-US" dirty="0" err="1"/>
              <a:t>product_code</a:t>
            </a:r>
            <a:r>
              <a:rPr lang="en-US" dirty="0"/>
              <a:t> feature. The most common encoded value is 2, followed by 0.</a:t>
            </a:r>
          </a:p>
          <a:p>
            <a:pPr>
              <a:buAutoNum type="arabicPeriod" startAt="3"/>
            </a:pPr>
            <a:r>
              <a:rPr lang="en-US" b="1" dirty="0"/>
              <a:t>Parent Region Encoding:</a:t>
            </a:r>
            <a:endParaRPr lang="en-US" dirty="0"/>
          </a:p>
          <a:p>
            <a:pPr lvl="1">
              <a:buFont typeface="Arial" panose="020B0604020202020204" pitchFamily="34" charset="0"/>
              <a:buChar char="•"/>
            </a:pPr>
            <a:r>
              <a:rPr lang="en-US" dirty="0"/>
              <a:t>The </a:t>
            </a:r>
            <a:r>
              <a:rPr lang="en-US" dirty="0" err="1"/>
              <a:t>parent_region_id_encoded</a:t>
            </a:r>
            <a:r>
              <a:rPr lang="en-US" dirty="0"/>
              <a:t> column is a label-encoded representation of the </a:t>
            </a:r>
            <a:r>
              <a:rPr lang="en-US" dirty="0" err="1"/>
              <a:t>parent_region_id</a:t>
            </a:r>
            <a:r>
              <a:rPr lang="en-US" dirty="0"/>
              <a:t> feature. The most common encoded value is 0, followed by 2.</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Tree>
    <p:extLst>
      <p:ext uri="{BB962C8B-B14F-4D97-AF65-F5344CB8AC3E}">
        <p14:creationId xmlns:p14="http://schemas.microsoft.com/office/powerpoint/2010/main" val="161294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2000490" y="3832261"/>
            <a:ext cx="5143020" cy="736614"/>
          </a:xfrm>
          <a:prstGeom prst="rect">
            <a:avLst/>
          </a:prstGeom>
        </p:spPr>
        <p:txBody>
          <a:bodyPr spcFirstLastPara="1" wrap="square" lIns="91425" tIns="91425" rIns="91425" bIns="91425" anchor="t" anchorCtr="0">
            <a:noAutofit/>
          </a:bodyPr>
          <a:lstStyle/>
          <a:p>
            <a:pPr marL="152400" indent="0" algn="ctr">
              <a:buNone/>
            </a:pPr>
            <a:r>
              <a:rPr lang="en-US" dirty="0" smtClean="0"/>
              <a:t>Insight: 	</a:t>
            </a:r>
            <a:r>
              <a:rPr lang="en-US" dirty="0"/>
              <a:t>The skewness of approximately 1.5 indicates a moderate right-skewed distribution. This suggests that there are relatively more lower-value transactions than higher-value ones.</a:t>
            </a: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pic>
        <p:nvPicPr>
          <p:cNvPr id="4" name="Picture 3"/>
          <p:cNvPicPr>
            <a:picLocks noChangeAspect="1"/>
          </p:cNvPicPr>
          <p:nvPr/>
        </p:nvPicPr>
        <p:blipFill>
          <a:blip r:embed="rId3"/>
          <a:stretch>
            <a:fillRect/>
          </a:stretch>
        </p:blipFill>
        <p:spPr>
          <a:xfrm>
            <a:off x="565078" y="1217354"/>
            <a:ext cx="3657600" cy="1968556"/>
          </a:xfrm>
          <a:prstGeom prst="rect">
            <a:avLst/>
          </a:prstGeom>
        </p:spPr>
      </p:pic>
      <p:pic>
        <p:nvPicPr>
          <p:cNvPr id="5" name="Picture 4"/>
          <p:cNvPicPr>
            <a:picLocks noChangeAspect="1"/>
          </p:cNvPicPr>
          <p:nvPr/>
        </p:nvPicPr>
        <p:blipFill>
          <a:blip r:embed="rId4"/>
          <a:stretch>
            <a:fillRect/>
          </a:stretch>
        </p:blipFill>
        <p:spPr>
          <a:xfrm>
            <a:off x="4421571" y="1186800"/>
            <a:ext cx="3657600" cy="1999110"/>
          </a:xfrm>
          <a:prstGeom prst="rect">
            <a:avLst/>
          </a:prstGeom>
        </p:spPr>
      </p:pic>
    </p:spTree>
    <p:extLst>
      <p:ext uri="{BB962C8B-B14F-4D97-AF65-F5344CB8AC3E}">
        <p14:creationId xmlns:p14="http://schemas.microsoft.com/office/powerpoint/2010/main" val="121214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pic>
        <p:nvPicPr>
          <p:cNvPr id="2" name="Picture 1"/>
          <p:cNvPicPr>
            <a:picLocks noChangeAspect="1"/>
          </p:cNvPicPr>
          <p:nvPr/>
        </p:nvPicPr>
        <p:blipFill>
          <a:blip r:embed="rId3"/>
          <a:stretch>
            <a:fillRect/>
          </a:stretch>
        </p:blipFill>
        <p:spPr>
          <a:xfrm>
            <a:off x="1828800" y="1064525"/>
            <a:ext cx="5486400" cy="2975572"/>
          </a:xfrm>
          <a:prstGeom prst="rect">
            <a:avLst/>
          </a:prstGeom>
        </p:spPr>
      </p:pic>
    </p:spTree>
    <p:extLst>
      <p:ext uri="{BB962C8B-B14F-4D97-AF65-F5344CB8AC3E}">
        <p14:creationId xmlns:p14="http://schemas.microsoft.com/office/powerpoint/2010/main" val="2520136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pic>
        <p:nvPicPr>
          <p:cNvPr id="4" name="Picture 3"/>
          <p:cNvPicPr>
            <a:picLocks noChangeAspect="1"/>
          </p:cNvPicPr>
          <p:nvPr/>
        </p:nvPicPr>
        <p:blipFill rotWithShape="1">
          <a:blip r:embed="rId3"/>
          <a:srcRect b="49866"/>
          <a:stretch/>
        </p:blipFill>
        <p:spPr>
          <a:xfrm>
            <a:off x="914400" y="1064525"/>
            <a:ext cx="7315200" cy="2425302"/>
          </a:xfrm>
          <a:prstGeom prst="rect">
            <a:avLst/>
          </a:prstGeom>
        </p:spPr>
      </p:pic>
      <p:sp>
        <p:nvSpPr>
          <p:cNvPr id="5" name="Google Shape;1326;p55"/>
          <p:cNvSpPr txBox="1">
            <a:spLocks noGrp="1"/>
          </p:cNvSpPr>
          <p:nvPr>
            <p:ph type="body" idx="1"/>
          </p:nvPr>
        </p:nvSpPr>
        <p:spPr>
          <a:xfrm>
            <a:off x="2000490" y="3832261"/>
            <a:ext cx="5335258" cy="736614"/>
          </a:xfrm>
          <a:prstGeom prst="rect">
            <a:avLst/>
          </a:prstGeom>
        </p:spPr>
        <p:txBody>
          <a:bodyPr spcFirstLastPara="1" wrap="square" lIns="91425" tIns="91425" rIns="91425" bIns="91425" anchor="t" anchorCtr="0">
            <a:noAutofit/>
          </a:bodyPr>
          <a:lstStyle/>
          <a:p>
            <a:pPr marL="152400" indent="0">
              <a:buNone/>
            </a:pPr>
            <a:r>
              <a:rPr lang="en-US" dirty="0" smtClean="0"/>
              <a:t>Insight: 	</a:t>
            </a:r>
            <a:r>
              <a:rPr lang="en-US" dirty="0"/>
              <a:t>The </a:t>
            </a:r>
            <a:r>
              <a:rPr lang="en-US" dirty="0" smtClean="0"/>
              <a:t>transactions only happened in the month of October 2021</a:t>
            </a:r>
            <a:endParaRPr lang="en-US" dirty="0"/>
          </a:p>
        </p:txBody>
      </p:sp>
    </p:spTree>
    <p:extLst>
      <p:ext uri="{BB962C8B-B14F-4D97-AF65-F5344CB8AC3E}">
        <p14:creationId xmlns:p14="http://schemas.microsoft.com/office/powerpoint/2010/main" val="3828570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
        <p:nvSpPr>
          <p:cNvPr id="5" name="Google Shape;1326;p55"/>
          <p:cNvSpPr txBox="1">
            <a:spLocks noGrp="1"/>
          </p:cNvSpPr>
          <p:nvPr>
            <p:ph type="body" idx="1"/>
          </p:nvPr>
        </p:nvSpPr>
        <p:spPr>
          <a:xfrm>
            <a:off x="2000490" y="3832261"/>
            <a:ext cx="5335258" cy="736614"/>
          </a:xfrm>
          <a:prstGeom prst="rect">
            <a:avLst/>
          </a:prstGeom>
        </p:spPr>
        <p:txBody>
          <a:bodyPr spcFirstLastPara="1" wrap="square" lIns="91425" tIns="91425" rIns="91425" bIns="91425" anchor="t" anchorCtr="0">
            <a:noAutofit/>
          </a:bodyPr>
          <a:lstStyle/>
          <a:p>
            <a:pPr marL="152400" indent="0" algn="ctr">
              <a:buNone/>
            </a:pPr>
            <a:r>
              <a:rPr lang="en-US" dirty="0" smtClean="0"/>
              <a:t>Insight: 	The Acquisition of customer happened in all months through 2016 to 2021.</a:t>
            </a:r>
            <a:endParaRPr lang="en-US" dirty="0"/>
          </a:p>
        </p:txBody>
      </p:sp>
      <p:pic>
        <p:nvPicPr>
          <p:cNvPr id="2" name="Picture 1"/>
          <p:cNvPicPr>
            <a:picLocks noChangeAspect="1"/>
          </p:cNvPicPr>
          <p:nvPr/>
        </p:nvPicPr>
        <p:blipFill>
          <a:blip r:embed="rId3"/>
          <a:stretch>
            <a:fillRect/>
          </a:stretch>
        </p:blipFill>
        <p:spPr>
          <a:xfrm>
            <a:off x="914400" y="1064525"/>
            <a:ext cx="7315200" cy="2425360"/>
          </a:xfrm>
          <a:prstGeom prst="rect">
            <a:avLst/>
          </a:prstGeom>
        </p:spPr>
      </p:pic>
    </p:spTree>
    <p:extLst>
      <p:ext uri="{BB962C8B-B14F-4D97-AF65-F5344CB8AC3E}">
        <p14:creationId xmlns:p14="http://schemas.microsoft.com/office/powerpoint/2010/main" val="375706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
        <p:nvSpPr>
          <p:cNvPr id="5" name="Google Shape;1326;p55"/>
          <p:cNvSpPr txBox="1">
            <a:spLocks noGrp="1"/>
          </p:cNvSpPr>
          <p:nvPr>
            <p:ph type="body" idx="1"/>
          </p:nvPr>
        </p:nvSpPr>
        <p:spPr>
          <a:xfrm>
            <a:off x="2010764" y="4200568"/>
            <a:ext cx="5335258" cy="736614"/>
          </a:xfrm>
          <a:prstGeom prst="rect">
            <a:avLst/>
          </a:prstGeom>
        </p:spPr>
        <p:txBody>
          <a:bodyPr spcFirstLastPara="1" wrap="square" lIns="91425" tIns="91425" rIns="91425" bIns="91425" anchor="t" anchorCtr="0">
            <a:noAutofit/>
          </a:bodyPr>
          <a:lstStyle/>
          <a:p>
            <a:pPr marL="152400" indent="0" algn="ctr">
              <a:buNone/>
            </a:pPr>
            <a:r>
              <a:rPr lang="en-US" dirty="0" smtClean="0"/>
              <a:t>Insight: 	The product with product code ‘78’ was the most ordered product. </a:t>
            </a:r>
            <a:endParaRPr lang="en-US" dirty="0"/>
          </a:p>
        </p:txBody>
      </p:sp>
      <p:pic>
        <p:nvPicPr>
          <p:cNvPr id="3" name="Picture 2"/>
          <p:cNvPicPr>
            <a:picLocks noChangeAspect="1"/>
          </p:cNvPicPr>
          <p:nvPr/>
        </p:nvPicPr>
        <p:blipFill>
          <a:blip r:embed="rId3"/>
          <a:stretch>
            <a:fillRect/>
          </a:stretch>
        </p:blipFill>
        <p:spPr>
          <a:xfrm>
            <a:off x="1828800" y="961689"/>
            <a:ext cx="5486400" cy="3046623"/>
          </a:xfrm>
          <a:prstGeom prst="rect">
            <a:avLst/>
          </a:prstGeom>
        </p:spPr>
      </p:pic>
    </p:spTree>
    <p:extLst>
      <p:ext uri="{BB962C8B-B14F-4D97-AF65-F5344CB8AC3E}">
        <p14:creationId xmlns:p14="http://schemas.microsoft.com/office/powerpoint/2010/main" val="4032912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1939889"/>
            <a:ext cx="6005100" cy="1263722"/>
          </a:xfrm>
          <a:prstGeom prst="rect">
            <a:avLst/>
          </a:prstGeom>
        </p:spPr>
        <p:txBody>
          <a:bodyPr spcFirstLastPara="1" wrap="square" lIns="91425" tIns="91425" rIns="91425" bIns="91425" anchor="b" anchorCtr="0">
            <a:noAutofit/>
          </a:bodyPr>
          <a:lstStyle/>
          <a:p>
            <a:pPr lvl="0"/>
            <a:r>
              <a:rPr lang="en" sz="4400" dirty="0" smtClean="0"/>
              <a:t>Question # 01</a:t>
            </a:r>
            <a:br>
              <a:rPr lang="en" sz="4400" dirty="0" smtClean="0"/>
            </a:b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988050" y="2571750"/>
            <a:ext cx="5167901" cy="1169551"/>
          </a:xfrm>
          <a:prstGeom prst="rect">
            <a:avLst/>
          </a:prstGeom>
          <a:noFill/>
        </p:spPr>
        <p:txBody>
          <a:bodyPr wrap="square" rtlCol="0">
            <a:spAutoFit/>
          </a:bodyPr>
          <a:lstStyle/>
          <a:p>
            <a:pPr marL="152400">
              <a:buClr>
                <a:schemeClr val="accent1"/>
              </a:buClr>
              <a:buSzPts val="1200"/>
            </a:pPr>
            <a:r>
              <a:rPr lang="en-US" dirty="0">
                <a:solidFill>
                  <a:schemeClr val="accent2"/>
                </a:solidFill>
                <a:latin typeface="Manjari"/>
                <a:ea typeface="Manjari"/>
                <a:cs typeface="Manjari"/>
                <a:sym typeface="Manjari"/>
              </a:rPr>
              <a:t>As a Data Analyst, the company requires a way to;</a:t>
            </a:r>
            <a:br>
              <a:rPr lang="en-US" dirty="0">
                <a:solidFill>
                  <a:schemeClr val="accent2"/>
                </a:solidFill>
                <a:latin typeface="Manjari"/>
                <a:ea typeface="Manjari"/>
                <a:cs typeface="Manjari"/>
                <a:sym typeface="Manjari"/>
              </a:rPr>
            </a:br>
            <a:r>
              <a:rPr lang="en-US" dirty="0">
                <a:solidFill>
                  <a:schemeClr val="accent2"/>
                </a:solidFill>
                <a:latin typeface="Manjari"/>
                <a:ea typeface="Manjari"/>
                <a:cs typeface="Manjari"/>
                <a:sym typeface="Manjari"/>
              </a:rPr>
              <a:t>1. Identify User based on Purchase Habits, Spending Ability.</a:t>
            </a:r>
            <a:br>
              <a:rPr lang="en-US" dirty="0">
                <a:solidFill>
                  <a:schemeClr val="accent2"/>
                </a:solidFill>
                <a:latin typeface="Manjari"/>
                <a:ea typeface="Manjari"/>
                <a:cs typeface="Manjari"/>
                <a:sym typeface="Manjari"/>
              </a:rPr>
            </a:br>
            <a:r>
              <a:rPr lang="en-US" dirty="0">
                <a:solidFill>
                  <a:schemeClr val="accent2"/>
                </a:solidFill>
                <a:latin typeface="Manjari"/>
                <a:ea typeface="Manjari"/>
                <a:cs typeface="Manjari"/>
                <a:sym typeface="Manjari"/>
              </a:rPr>
              <a:t>2. Region Based analysis of Transactions and Users.</a:t>
            </a:r>
            <a:br>
              <a:rPr lang="en-US" dirty="0">
                <a:solidFill>
                  <a:schemeClr val="accent2"/>
                </a:solidFill>
                <a:latin typeface="Manjari"/>
                <a:ea typeface="Manjari"/>
                <a:cs typeface="Manjari"/>
                <a:sym typeface="Manjari"/>
              </a:rPr>
            </a:br>
            <a:r>
              <a:rPr lang="en-US" dirty="0">
                <a:solidFill>
                  <a:schemeClr val="accent2"/>
                </a:solidFill>
                <a:latin typeface="Manjari"/>
                <a:ea typeface="Manjari"/>
                <a:cs typeface="Manjari"/>
                <a:sym typeface="Manjari"/>
              </a:rPr>
              <a:t>3. Analysis which will help navigate the direction of this new business.</a:t>
            </a:r>
          </a:p>
        </p:txBody>
      </p:sp>
    </p:spTree>
    <p:extLst>
      <p:ext uri="{BB962C8B-B14F-4D97-AF65-F5344CB8AC3E}">
        <p14:creationId xmlns:p14="http://schemas.microsoft.com/office/powerpoint/2010/main" val="504447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r>
              <a:rPr lang="en-US" dirty="0" smtClean="0"/>
              <a:t>In order to identify user </a:t>
            </a:r>
            <a:r>
              <a:rPr lang="en-US" dirty="0"/>
              <a:t>based on Purchase </a:t>
            </a:r>
            <a:r>
              <a:rPr lang="en-US" dirty="0" smtClean="0"/>
              <a:t>Habits and Spending Ability, Frequency of transactions, monetary value and average spending for </a:t>
            </a:r>
            <a:r>
              <a:rPr lang="en-US" dirty="0"/>
              <a:t>each customer</a:t>
            </a:r>
            <a:r>
              <a:rPr lang="en-US" dirty="0" smtClean="0"/>
              <a:t> were calculated.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52400" indent="0">
              <a:buNone/>
            </a:pPr>
            <a:endParaRPr lang="en-US" dirty="0" smtClean="0"/>
          </a:p>
          <a:p>
            <a:pPr>
              <a:buFont typeface="+mj-lt"/>
              <a:buAutoNum type="arabicPeriod" startAt="2"/>
            </a:pPr>
            <a:endParaRPr lang="en-US" dirty="0" smtClean="0"/>
          </a:p>
          <a:p>
            <a:pPr>
              <a:buFont typeface="+mj-lt"/>
              <a:buAutoNum type="arabicPeriod" startAt="2"/>
            </a:pPr>
            <a:r>
              <a:rPr lang="en-US" dirty="0" smtClean="0"/>
              <a:t>A </a:t>
            </a:r>
            <a:r>
              <a:rPr lang="en-US" dirty="0" err="1" smtClean="0"/>
              <a:t>Kmeans</a:t>
            </a:r>
            <a:r>
              <a:rPr lang="en-US" dirty="0" smtClean="0"/>
              <a:t> algorithm for clustering was implemented to cluster every customer into one of two clusters i.e. K=2</a:t>
            </a:r>
          </a:p>
          <a:p>
            <a:pPr>
              <a:buFont typeface="+mj-lt"/>
              <a:buAutoNum type="arabicPeriod" startAt="2"/>
            </a:pPr>
            <a:r>
              <a:rPr lang="en-US" dirty="0" smtClean="0"/>
              <a:t>The customers were clustered into two clusters:</a:t>
            </a:r>
          </a:p>
          <a:p>
            <a:pPr>
              <a:buAutoNum type="arabicPeriod" startAt="2"/>
            </a:pPr>
            <a:endParaRPr lang="en-US" dirty="0"/>
          </a:p>
        </p:txBody>
      </p:sp>
      <p:pic>
        <p:nvPicPr>
          <p:cNvPr id="6" name="Picture 5"/>
          <p:cNvPicPr>
            <a:picLocks noChangeAspect="1"/>
          </p:cNvPicPr>
          <p:nvPr/>
        </p:nvPicPr>
        <p:blipFill>
          <a:blip r:embed="rId3"/>
          <a:stretch>
            <a:fillRect/>
          </a:stretch>
        </p:blipFill>
        <p:spPr>
          <a:xfrm>
            <a:off x="1771650" y="1751550"/>
            <a:ext cx="5600700" cy="1533525"/>
          </a:xfrm>
          <a:prstGeom prst="rect">
            <a:avLst/>
          </a:prstGeom>
        </p:spPr>
      </p:pic>
      <p:pic>
        <p:nvPicPr>
          <p:cNvPr id="8" name="Picture 7"/>
          <p:cNvPicPr>
            <a:picLocks noChangeAspect="1"/>
          </p:cNvPicPr>
          <p:nvPr/>
        </p:nvPicPr>
        <p:blipFill rotWithShape="1">
          <a:blip r:embed="rId4"/>
          <a:srcRect l="1592" b="8175"/>
          <a:stretch/>
        </p:blipFill>
        <p:spPr>
          <a:xfrm>
            <a:off x="1980262" y="3941313"/>
            <a:ext cx="5183476" cy="918364"/>
          </a:xfrm>
          <a:prstGeom prst="rect">
            <a:avLst/>
          </a:prstGeom>
        </p:spPr>
      </p:pic>
    </p:spTree>
    <p:extLst>
      <p:ext uri="{BB962C8B-B14F-4D97-AF65-F5344CB8AC3E}">
        <p14:creationId xmlns:p14="http://schemas.microsoft.com/office/powerpoint/2010/main" val="930571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244558" y="1670458"/>
            <a:ext cx="3657600" cy="3052726"/>
          </a:xfrm>
          <a:prstGeom prst="rect">
            <a:avLst/>
          </a:prstGeom>
        </p:spPr>
      </p:pic>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customers placed in Cluster 0 were less frequent in transactions.</a:t>
            </a:r>
            <a:endParaRPr lang="en-US" dirty="0"/>
          </a:p>
        </p:txBody>
      </p:sp>
    </p:spTree>
    <p:extLst>
      <p:ext uri="{BB962C8B-B14F-4D97-AF65-F5344CB8AC3E}">
        <p14:creationId xmlns:p14="http://schemas.microsoft.com/office/powerpoint/2010/main" val="2469614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average monetary value of customers placed in Cluster 1 was much higher than the customers in Cluster 0.</a:t>
            </a:r>
            <a:endParaRPr lang="en-US" dirty="0"/>
          </a:p>
        </p:txBody>
      </p:sp>
      <p:pic>
        <p:nvPicPr>
          <p:cNvPr id="3" name="Picture 2"/>
          <p:cNvPicPr>
            <a:picLocks noChangeAspect="1"/>
          </p:cNvPicPr>
          <p:nvPr/>
        </p:nvPicPr>
        <p:blipFill>
          <a:blip r:embed="rId3"/>
          <a:stretch>
            <a:fillRect/>
          </a:stretch>
        </p:blipFill>
        <p:spPr>
          <a:xfrm>
            <a:off x="1256005" y="1693207"/>
            <a:ext cx="3657600" cy="3026383"/>
          </a:xfrm>
          <a:prstGeom prst="rect">
            <a:avLst/>
          </a:prstGeom>
        </p:spPr>
      </p:pic>
    </p:spTree>
    <p:extLst>
      <p:ext uri="{BB962C8B-B14F-4D97-AF65-F5344CB8AC3E}">
        <p14:creationId xmlns:p14="http://schemas.microsoft.com/office/powerpoint/2010/main" val="206236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2160122"/>
            <a:ext cx="6005100" cy="8232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Case Statement</a:t>
            </a: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675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average spending of customers placed in Cluster 1 was higher than the customers in Cluster 0.</a:t>
            </a:r>
            <a:endParaRPr lang="en-US" dirty="0"/>
          </a:p>
        </p:txBody>
      </p:sp>
      <p:pic>
        <p:nvPicPr>
          <p:cNvPr id="2" name="Picture 1"/>
          <p:cNvPicPr>
            <a:picLocks noChangeAspect="1"/>
          </p:cNvPicPr>
          <p:nvPr/>
        </p:nvPicPr>
        <p:blipFill>
          <a:blip r:embed="rId3"/>
          <a:stretch>
            <a:fillRect/>
          </a:stretch>
        </p:blipFill>
        <p:spPr>
          <a:xfrm>
            <a:off x="1356450" y="1738473"/>
            <a:ext cx="3657600" cy="3106335"/>
          </a:xfrm>
          <a:prstGeom prst="rect">
            <a:avLst/>
          </a:prstGeom>
        </p:spPr>
      </p:pic>
    </p:spTree>
    <p:extLst>
      <p:ext uri="{BB962C8B-B14F-4D97-AF65-F5344CB8AC3E}">
        <p14:creationId xmlns:p14="http://schemas.microsoft.com/office/powerpoint/2010/main" val="318809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analysis of these clusters was carried out, which is as follows:</a:t>
            </a:r>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a:buAutoNum type="arabicPeriod" startAt="4"/>
            </a:pPr>
            <a:endParaRPr lang="en-US" dirty="0" smtClean="0"/>
          </a:p>
          <a:p>
            <a:pPr>
              <a:buAutoNum type="arabicPeriod" startAt="4"/>
            </a:pPr>
            <a:endParaRPr lang="en-US" dirty="0"/>
          </a:p>
          <a:p>
            <a:pPr marL="152400" indent="0">
              <a:buNone/>
            </a:pPr>
            <a:endParaRPr lang="en-US" dirty="0" smtClean="0"/>
          </a:p>
          <a:p>
            <a:pPr>
              <a:buAutoNum type="arabicPeriod" startAt="2"/>
            </a:pPr>
            <a:endParaRPr lang="en-US" dirty="0"/>
          </a:p>
        </p:txBody>
      </p:sp>
      <p:sp>
        <p:nvSpPr>
          <p:cNvPr id="7" name="Google Shape;1326;p55"/>
          <p:cNvSpPr txBox="1">
            <a:spLocks/>
          </p:cNvSpPr>
          <p:nvPr/>
        </p:nvSpPr>
        <p:spPr>
          <a:xfrm>
            <a:off x="5260889" y="2472133"/>
            <a:ext cx="2663978" cy="73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number of customers in cluster 0 was way higher then the number of customers in cluster 1.</a:t>
            </a:r>
            <a:endParaRPr lang="en-US" dirty="0"/>
          </a:p>
        </p:txBody>
      </p:sp>
      <p:pic>
        <p:nvPicPr>
          <p:cNvPr id="3" name="Picture 2"/>
          <p:cNvPicPr>
            <a:picLocks noChangeAspect="1"/>
          </p:cNvPicPr>
          <p:nvPr/>
        </p:nvPicPr>
        <p:blipFill>
          <a:blip r:embed="rId3"/>
          <a:stretch>
            <a:fillRect/>
          </a:stretch>
        </p:blipFill>
        <p:spPr>
          <a:xfrm>
            <a:off x="1225508" y="1699033"/>
            <a:ext cx="3657600" cy="2965368"/>
          </a:xfrm>
          <a:prstGeom prst="rect">
            <a:avLst/>
          </a:prstGeom>
        </p:spPr>
      </p:pic>
    </p:spTree>
    <p:extLst>
      <p:ext uri="{BB962C8B-B14F-4D97-AF65-F5344CB8AC3E}">
        <p14:creationId xmlns:p14="http://schemas.microsoft.com/office/powerpoint/2010/main" val="667676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part1</a:t>
            </a:r>
            <a:endParaRPr dirty="0"/>
          </a:p>
        </p:txBody>
      </p:sp>
      <p:sp>
        <p:nvSpPr>
          <p:cNvPr id="5" name="Google Shape;1326;p55"/>
          <p:cNvSpPr txBox="1">
            <a:spLocks noGrp="1"/>
          </p:cNvSpPr>
          <p:nvPr>
            <p:ph type="body" idx="1"/>
          </p:nvPr>
        </p:nvSpPr>
        <p:spPr>
          <a:xfrm>
            <a:off x="914401" y="1263721"/>
            <a:ext cx="7150812" cy="2847016"/>
          </a:xfrm>
          <a:prstGeom prst="rect">
            <a:avLst/>
          </a:prstGeom>
        </p:spPr>
        <p:txBody>
          <a:bodyPr spcFirstLastPara="1" wrap="square" lIns="91425" tIns="91425" rIns="91425" bIns="91425" anchor="t" anchorCtr="0">
            <a:noAutofit/>
          </a:bodyPr>
          <a:lstStyle/>
          <a:p>
            <a:pPr>
              <a:buFont typeface="+mj-lt"/>
              <a:buAutoNum type="arabicPeriod" startAt="5"/>
            </a:pPr>
            <a:r>
              <a:rPr lang="en-US" dirty="0" smtClean="0"/>
              <a:t>Based on the Analysis of these clusters, based on purchase habit and spending ability, users can be identified as one of two type:</a:t>
            </a:r>
          </a:p>
          <a:p>
            <a:pPr>
              <a:buFont typeface="+mj-lt"/>
              <a:buAutoNum type="arabicPeriod" startAt="5"/>
            </a:pPr>
            <a:endParaRPr lang="en-US" dirty="0"/>
          </a:p>
          <a:p>
            <a:pPr>
              <a:buFont typeface="+mj-lt"/>
              <a:buAutoNum type="alphaLcParenR"/>
            </a:pPr>
            <a:r>
              <a:rPr lang="en-US" b="1" dirty="0"/>
              <a:t>Cluster 0 - Low-Value Customers:</a:t>
            </a:r>
            <a:endParaRPr lang="en-US" dirty="0"/>
          </a:p>
          <a:p>
            <a:pPr lvl="1">
              <a:buFont typeface="Arial" panose="020B0604020202020204" pitchFamily="34" charset="0"/>
              <a:buChar char="•"/>
            </a:pPr>
            <a:r>
              <a:rPr lang="en-US" dirty="0"/>
              <a:t>Customers in this cluster have made relatively recent but infrequent purchases with low transactional values. They represent a potential growth opportunity for the company.</a:t>
            </a:r>
          </a:p>
          <a:p>
            <a:pPr lvl="1">
              <a:buFont typeface="Arial" panose="020B0604020202020204" pitchFamily="34" charset="0"/>
              <a:buChar char="•"/>
            </a:pPr>
            <a:r>
              <a:rPr lang="en-US" dirty="0"/>
              <a:t>Targeted marketing strategies can be employed to increase their engagement and encourage more frequent purchases</a:t>
            </a:r>
            <a:r>
              <a:rPr lang="en-US" dirty="0" smtClean="0"/>
              <a:t>.</a:t>
            </a:r>
          </a:p>
          <a:p>
            <a:pPr>
              <a:buAutoNum type="arabicPeriod" startAt="5"/>
            </a:pPr>
            <a:endParaRPr lang="en-US" dirty="0"/>
          </a:p>
          <a:p>
            <a:pPr>
              <a:buFont typeface="+mj-lt"/>
              <a:buAutoNum type="alphaLcParenR" startAt="2"/>
            </a:pPr>
            <a:r>
              <a:rPr lang="en-US" b="1" dirty="0"/>
              <a:t>Cluster </a:t>
            </a:r>
            <a:r>
              <a:rPr lang="en-US" b="1" dirty="0" smtClean="0"/>
              <a:t>1 </a:t>
            </a:r>
            <a:r>
              <a:rPr lang="en-US" b="1" dirty="0"/>
              <a:t>- High-Value Customers:</a:t>
            </a:r>
            <a:endParaRPr lang="en-US" dirty="0"/>
          </a:p>
          <a:p>
            <a:pPr lvl="1">
              <a:buFont typeface="Arial" panose="020B0604020202020204" pitchFamily="34" charset="0"/>
              <a:buChar char="•"/>
            </a:pPr>
            <a:r>
              <a:rPr lang="en-US" dirty="0"/>
              <a:t>This cluster includes customers who have made very recent, frequent, and high-value purchases. They are likely the company's top-tier customers.</a:t>
            </a:r>
          </a:p>
          <a:p>
            <a:pPr lvl="1">
              <a:buFont typeface="Arial" panose="020B0604020202020204" pitchFamily="34" charset="0"/>
              <a:buChar char="•"/>
            </a:pPr>
            <a:r>
              <a:rPr lang="en-US" dirty="0"/>
              <a:t>To retain these valuable customers, special attention should be given to ensure their ongoing satisfaction and loyalty.</a:t>
            </a:r>
          </a:p>
          <a:p>
            <a:pPr>
              <a:buAutoNum type="arabicPeriod" startAt="5"/>
            </a:pPr>
            <a:endParaRPr lang="en-US" dirty="0" smtClean="0"/>
          </a:p>
          <a:p>
            <a:pPr>
              <a:buAutoNum type="arabicPeriod" startAt="5"/>
            </a:pPr>
            <a:endParaRPr lang="en-US" dirty="0"/>
          </a:p>
          <a:p>
            <a:pPr>
              <a:buAutoNum type="arabicPeriod" startAt="5"/>
            </a:pPr>
            <a:endParaRPr lang="en-US" dirty="0" smtClean="0"/>
          </a:p>
          <a:p>
            <a:pPr>
              <a:buAutoNum type="arabicPeriod" startAt="5"/>
            </a:pPr>
            <a:endParaRPr lang="en-US" dirty="0"/>
          </a:p>
          <a:p>
            <a:pPr>
              <a:buAutoNum type="arabicPeriod" startAt="5"/>
            </a:pPr>
            <a:endParaRPr lang="en-US" dirty="0" smtClean="0"/>
          </a:p>
          <a:p>
            <a:pPr>
              <a:buAutoNum type="arabicPeriod" startAt="5"/>
            </a:pPr>
            <a:endParaRPr lang="en-US" dirty="0"/>
          </a:p>
          <a:p>
            <a:pPr marL="152400" indent="0">
              <a:buNone/>
            </a:pPr>
            <a:endParaRPr lang="en-US" dirty="0" smtClean="0"/>
          </a:p>
          <a:p>
            <a:pPr>
              <a:buAutoNum type="arabicPeriod" startAt="2"/>
            </a:pPr>
            <a:endParaRPr lang="en-US" dirty="0"/>
          </a:p>
        </p:txBody>
      </p:sp>
    </p:spTree>
    <p:extLst>
      <p:ext uri="{BB962C8B-B14F-4D97-AF65-F5344CB8AC3E}">
        <p14:creationId xmlns:p14="http://schemas.microsoft.com/office/powerpoint/2010/main" val="4290693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r>
              <a:rPr lang="en-US" dirty="0" smtClean="0"/>
              <a:t>There are three unique parent region namely: 07B, 1EF and 300</a:t>
            </a:r>
          </a:p>
          <a:p>
            <a:r>
              <a:rPr lang="en-US" dirty="0" smtClean="0"/>
              <a:t>The number of Child region within each Parent region is found to be:</a:t>
            </a:r>
          </a:p>
          <a:p>
            <a:endParaRPr lang="en-US" dirty="0"/>
          </a:p>
          <a:p>
            <a:endParaRPr lang="en-US" dirty="0" smtClean="0"/>
          </a:p>
          <a:p>
            <a:pPr>
              <a:buAutoNum type="arabicPeriod" startAt="2"/>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52746659"/>
              </p:ext>
            </p:extLst>
          </p:nvPr>
        </p:nvGraphicFramePr>
        <p:xfrm>
          <a:off x="1614755" y="1998681"/>
          <a:ext cx="5914490" cy="1483360"/>
        </p:xfrm>
        <a:graphic>
          <a:graphicData uri="http://schemas.openxmlformats.org/drawingml/2006/table">
            <a:tbl>
              <a:tblPr firstRow="1" bandRow="1">
                <a:tableStyleId>{66AC6E10-74F0-4DCA-A63D-AABE339DA66D}</a:tableStyleId>
              </a:tblPr>
              <a:tblGrid>
                <a:gridCol w="2957245"/>
                <a:gridCol w="2957245"/>
              </a:tblGrid>
              <a:tr h="370840">
                <a:tc>
                  <a:txBody>
                    <a:bodyPr/>
                    <a:lstStyle/>
                    <a:p>
                      <a:pPr algn="ctr"/>
                      <a:r>
                        <a:rPr lang="en-US" dirty="0" smtClean="0">
                          <a:solidFill>
                            <a:schemeClr val="accent2"/>
                          </a:solidFill>
                        </a:rPr>
                        <a:t>Parent</a:t>
                      </a:r>
                      <a:r>
                        <a:rPr lang="en-US" baseline="0" dirty="0" smtClean="0">
                          <a:solidFill>
                            <a:schemeClr val="accent2"/>
                          </a:solidFill>
                        </a:rPr>
                        <a:t> Region</a:t>
                      </a:r>
                      <a:endParaRPr lang="en-US" dirty="0">
                        <a:solidFill>
                          <a:schemeClr val="accent2"/>
                        </a:solidFill>
                      </a:endParaRPr>
                    </a:p>
                  </a:txBody>
                  <a:tcPr>
                    <a:solidFill>
                      <a:schemeClr val="accent3"/>
                    </a:solidFill>
                  </a:tcPr>
                </a:tc>
                <a:tc>
                  <a:txBody>
                    <a:bodyPr/>
                    <a:lstStyle/>
                    <a:p>
                      <a:pPr algn="ctr"/>
                      <a:r>
                        <a:rPr lang="en-US" dirty="0" smtClean="0">
                          <a:solidFill>
                            <a:schemeClr val="accent2"/>
                          </a:solidFill>
                        </a:rPr>
                        <a:t>Number of</a:t>
                      </a:r>
                      <a:r>
                        <a:rPr lang="en-US" baseline="0" dirty="0" smtClean="0">
                          <a:solidFill>
                            <a:schemeClr val="accent2"/>
                          </a:solidFill>
                        </a:rPr>
                        <a:t> Child Regions</a:t>
                      </a:r>
                      <a:endParaRPr lang="en-US" dirty="0">
                        <a:solidFill>
                          <a:schemeClr val="accent2"/>
                        </a:solidFill>
                      </a:endParaRPr>
                    </a:p>
                  </a:txBody>
                  <a:tcPr>
                    <a:solidFill>
                      <a:schemeClr val="accent3"/>
                    </a:solidFill>
                  </a:tcPr>
                </a:tc>
              </a:tr>
              <a:tr h="370840">
                <a:tc>
                  <a:txBody>
                    <a:bodyPr/>
                    <a:lstStyle/>
                    <a:p>
                      <a:r>
                        <a:rPr lang="en-US" dirty="0" smtClean="0"/>
                        <a:t>300</a:t>
                      </a:r>
                      <a:endParaRPr lang="en-US" dirty="0"/>
                    </a:p>
                  </a:txBody>
                  <a:tcPr/>
                </a:tc>
                <a:tc>
                  <a:txBody>
                    <a:bodyPr/>
                    <a:lstStyle/>
                    <a:p>
                      <a:r>
                        <a:rPr lang="en-US" dirty="0" smtClean="0"/>
                        <a:t>72</a:t>
                      </a:r>
                      <a:endParaRPr lang="en-US" dirty="0"/>
                    </a:p>
                  </a:txBody>
                  <a:tcPr/>
                </a:tc>
              </a:tr>
              <a:tr h="370840">
                <a:tc>
                  <a:txBody>
                    <a:bodyPr/>
                    <a:lstStyle/>
                    <a:p>
                      <a:r>
                        <a:rPr lang="en-US" dirty="0" smtClean="0"/>
                        <a:t>1EF</a:t>
                      </a:r>
                      <a:endParaRPr lang="en-US" dirty="0"/>
                    </a:p>
                  </a:txBody>
                  <a:tcPr/>
                </a:tc>
                <a:tc>
                  <a:txBody>
                    <a:bodyPr/>
                    <a:lstStyle/>
                    <a:p>
                      <a:r>
                        <a:rPr lang="en-US" dirty="0" smtClean="0"/>
                        <a:t>70</a:t>
                      </a:r>
                      <a:endParaRPr lang="en-US" dirty="0"/>
                    </a:p>
                  </a:txBody>
                  <a:tcPr/>
                </a:tc>
              </a:tr>
              <a:tr h="370840">
                <a:tc>
                  <a:txBody>
                    <a:bodyPr/>
                    <a:lstStyle/>
                    <a:p>
                      <a:r>
                        <a:rPr lang="en-US" dirty="0" smtClean="0"/>
                        <a:t>07B</a:t>
                      </a:r>
                      <a:endParaRPr lang="en-US" dirty="0"/>
                    </a:p>
                  </a:txBody>
                  <a:tcPr/>
                </a:tc>
                <a:tc>
                  <a:txBody>
                    <a:bodyPr/>
                    <a:lstStyle/>
                    <a:p>
                      <a:r>
                        <a:rPr lang="en-US" dirty="0" smtClean="0"/>
                        <a:t>60</a:t>
                      </a:r>
                      <a:endParaRPr lang="en-US" dirty="0"/>
                    </a:p>
                  </a:txBody>
                  <a:tcPr/>
                </a:tc>
              </a:tr>
            </a:tbl>
          </a:graphicData>
        </a:graphic>
      </p:graphicFrame>
    </p:spTree>
    <p:extLst>
      <p:ext uri="{BB962C8B-B14F-4D97-AF65-F5344CB8AC3E}">
        <p14:creationId xmlns:p14="http://schemas.microsoft.com/office/powerpoint/2010/main" val="2818351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sp>
        <p:nvSpPr>
          <p:cNvPr id="9" name="Google Shape;1326;p55"/>
          <p:cNvSpPr txBox="1">
            <a:spLocks/>
          </p:cNvSpPr>
          <p:nvPr/>
        </p:nvSpPr>
        <p:spPr>
          <a:xfrm>
            <a:off x="5609690" y="2222021"/>
            <a:ext cx="2455523" cy="123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There are 3 parent regions with highest number of transactions in the order of ‘07B’ , ‘1EF’ followed by ‘300’.</a:t>
            </a:r>
            <a:endParaRPr lang="en-US" dirty="0"/>
          </a:p>
        </p:txBody>
      </p:sp>
      <p:pic>
        <p:nvPicPr>
          <p:cNvPr id="4" name="Picture 3"/>
          <p:cNvPicPr>
            <a:picLocks noChangeAspect="1"/>
          </p:cNvPicPr>
          <p:nvPr/>
        </p:nvPicPr>
        <p:blipFill>
          <a:blip r:embed="rId3"/>
          <a:stretch>
            <a:fillRect/>
          </a:stretch>
        </p:blipFill>
        <p:spPr>
          <a:xfrm>
            <a:off x="1037690" y="1604899"/>
            <a:ext cx="4572000" cy="2471081"/>
          </a:xfrm>
          <a:prstGeom prst="rect">
            <a:avLst/>
          </a:prstGeom>
        </p:spPr>
      </p:pic>
    </p:spTree>
    <p:extLst>
      <p:ext uri="{BB962C8B-B14F-4D97-AF65-F5344CB8AC3E}">
        <p14:creationId xmlns:p14="http://schemas.microsoft.com/office/powerpoint/2010/main" val="1126110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914400" y="1429782"/>
            <a:ext cx="7315200" cy="3606325"/>
          </a:xfrm>
          <a:prstGeom prst="rect">
            <a:avLst/>
          </a:prstGeom>
        </p:spPr>
      </p:pic>
    </p:spTree>
    <p:extLst>
      <p:ext uri="{BB962C8B-B14F-4D97-AF65-F5344CB8AC3E}">
        <p14:creationId xmlns:p14="http://schemas.microsoft.com/office/powerpoint/2010/main" val="386335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3" name="Picture 2"/>
          <p:cNvPicPr>
            <a:picLocks noChangeAspect="1"/>
          </p:cNvPicPr>
          <p:nvPr/>
        </p:nvPicPr>
        <p:blipFill rotWithShape="1">
          <a:blip r:embed="rId3"/>
          <a:srcRect t="2824"/>
          <a:stretch/>
        </p:blipFill>
        <p:spPr>
          <a:xfrm>
            <a:off x="914400" y="1502710"/>
            <a:ext cx="7315200" cy="3640790"/>
          </a:xfrm>
          <a:prstGeom prst="rect">
            <a:avLst/>
          </a:prstGeom>
        </p:spPr>
      </p:pic>
    </p:spTree>
    <p:extLst>
      <p:ext uri="{BB962C8B-B14F-4D97-AF65-F5344CB8AC3E}">
        <p14:creationId xmlns:p14="http://schemas.microsoft.com/office/powerpoint/2010/main" val="3873285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914400" y="1403615"/>
            <a:ext cx="7315200" cy="3683419"/>
          </a:xfrm>
          <a:prstGeom prst="rect">
            <a:avLst/>
          </a:prstGeom>
        </p:spPr>
      </p:pic>
    </p:spTree>
    <p:extLst>
      <p:ext uri="{BB962C8B-B14F-4D97-AF65-F5344CB8AC3E}">
        <p14:creationId xmlns:p14="http://schemas.microsoft.com/office/powerpoint/2010/main" val="462290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914401" y="1535870"/>
            <a:ext cx="4572000" cy="2426261"/>
          </a:xfrm>
          <a:prstGeom prst="rect">
            <a:avLst/>
          </a:prstGeom>
        </p:spPr>
      </p:pic>
      <p:sp>
        <p:nvSpPr>
          <p:cNvPr id="9" name="Google Shape;1326;p55"/>
          <p:cNvSpPr txBox="1">
            <a:spLocks/>
          </p:cNvSpPr>
          <p:nvPr/>
        </p:nvSpPr>
        <p:spPr>
          <a:xfrm>
            <a:off x="5609690" y="2222021"/>
            <a:ext cx="2455523" cy="123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The  most valued transactions was from‘07B’ and the least valued transactions from‘300’.</a:t>
            </a:r>
            <a:endParaRPr lang="en-US" dirty="0"/>
          </a:p>
        </p:txBody>
      </p:sp>
    </p:spTree>
    <p:extLst>
      <p:ext uri="{BB962C8B-B14F-4D97-AF65-F5344CB8AC3E}">
        <p14:creationId xmlns:p14="http://schemas.microsoft.com/office/powerpoint/2010/main" val="2933061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147856" y="1487234"/>
            <a:ext cx="7315200" cy="3602374"/>
          </a:xfrm>
          <a:prstGeom prst="rect">
            <a:avLst/>
          </a:prstGeom>
        </p:spPr>
      </p:pic>
    </p:spTree>
    <p:extLst>
      <p:ext uri="{BB962C8B-B14F-4D97-AF65-F5344CB8AC3E}">
        <p14:creationId xmlns:p14="http://schemas.microsoft.com/office/powerpoint/2010/main" val="3526162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buNone/>
            </a:pPr>
            <a:r>
              <a:rPr lang="en-US" dirty="0"/>
              <a:t>A marketplace has more than a million users, with DAU (daily active </a:t>
            </a:r>
            <a:r>
              <a:rPr lang="en-US" dirty="0" smtClean="0"/>
              <a:t>users) around </a:t>
            </a:r>
            <a:r>
              <a:rPr lang="en-US" dirty="0"/>
              <a:t>10k - 20k. The company has now decided to extend its operations as </a:t>
            </a:r>
            <a:r>
              <a:rPr lang="en-US" dirty="0" smtClean="0"/>
              <a:t>a vendor </a:t>
            </a:r>
            <a:r>
              <a:rPr lang="en-US" dirty="0"/>
              <a:t>of high end products. In order to gain new customers (convert </a:t>
            </a:r>
            <a:r>
              <a:rPr lang="en-US" dirty="0" smtClean="0"/>
              <a:t>old customers </a:t>
            </a:r>
            <a:r>
              <a:rPr lang="en-US" dirty="0"/>
              <a:t>to new business offerings) in this new venture, the company will </a:t>
            </a:r>
            <a:r>
              <a:rPr lang="en-US" dirty="0" smtClean="0"/>
              <a:t>either spend dollars on </a:t>
            </a:r>
            <a:r>
              <a:rPr lang="en-US" dirty="0"/>
              <a:t>marketing or attract business to customers already on its </a:t>
            </a:r>
            <a:r>
              <a:rPr lang="en-US" dirty="0" smtClean="0"/>
              <a:t>parent platform</a:t>
            </a:r>
            <a:r>
              <a:rPr lang="en-US" dirty="0"/>
              <a:t>.</a:t>
            </a:r>
          </a:p>
          <a:p>
            <a:pPr marL="0" lvl="0" indent="0">
              <a:buNone/>
            </a:pPr>
            <a:endParaRPr lang="en-US" dirty="0" smtClean="0"/>
          </a:p>
          <a:p>
            <a:pPr marL="0" lvl="0" indent="0">
              <a:buNone/>
            </a:pPr>
            <a:r>
              <a:rPr lang="en-US" dirty="0" smtClean="0"/>
              <a:t>The </a:t>
            </a:r>
            <a:r>
              <a:rPr lang="en-US" dirty="0"/>
              <a:t>company’s data team has provided you with a sample dataset.</a:t>
            </a:r>
          </a:p>
          <a:p>
            <a:pPr marL="0" lvl="0" indent="0">
              <a:buNone/>
            </a:pPr>
            <a:r>
              <a:rPr lang="en-US" dirty="0">
                <a:hlinkClick r:id="rId3"/>
              </a:rPr>
              <a:t>Sample Dataset - Transaction Details</a:t>
            </a:r>
            <a:endParaRPr lang="en-US" dirty="0"/>
          </a:p>
          <a:p>
            <a:pPr marL="0" lvl="0" indent="0">
              <a:buNone/>
            </a:pPr>
            <a:endParaRPr lang="en-US" dirty="0" smtClean="0"/>
          </a:p>
          <a:p>
            <a:pPr marL="0" lvl="0" indent="0">
              <a:buNone/>
            </a:pPr>
            <a:r>
              <a:rPr lang="en-US" dirty="0" smtClean="0"/>
              <a:t>Upon </a:t>
            </a:r>
            <a:r>
              <a:rPr lang="en-US" dirty="0"/>
              <a:t>examining the initial data, you are required to perform the following </a:t>
            </a:r>
            <a:r>
              <a:rPr lang="en-US" dirty="0" smtClean="0"/>
              <a:t>tasks using </a:t>
            </a:r>
            <a:r>
              <a:rPr lang="en-US" dirty="0"/>
              <a:t>the full dataset,</a:t>
            </a:r>
          </a:p>
          <a:p>
            <a:pPr marL="0" lvl="0" indent="0">
              <a:buNone/>
            </a:pPr>
            <a:r>
              <a:rPr lang="en-US" dirty="0"/>
              <a:t>Link: </a:t>
            </a:r>
            <a:r>
              <a:rPr lang="en-US" dirty="0">
                <a:hlinkClick r:id="rId4"/>
              </a:rPr>
              <a:t>Full Dataset</a:t>
            </a: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Case Statement</a:t>
            </a:r>
            <a:endParaRPr dirty="0"/>
          </a:p>
        </p:txBody>
      </p:sp>
    </p:spTree>
    <p:extLst>
      <p:ext uri="{BB962C8B-B14F-4D97-AF65-F5344CB8AC3E}">
        <p14:creationId xmlns:p14="http://schemas.microsoft.com/office/powerpoint/2010/main" val="2076028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914400" y="1389491"/>
            <a:ext cx="7315200" cy="3628001"/>
          </a:xfrm>
          <a:prstGeom prst="rect">
            <a:avLst/>
          </a:prstGeom>
        </p:spPr>
      </p:pic>
    </p:spTree>
    <p:extLst>
      <p:ext uri="{BB962C8B-B14F-4D97-AF65-F5344CB8AC3E}">
        <p14:creationId xmlns:p14="http://schemas.microsoft.com/office/powerpoint/2010/main" val="3967996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3"/>
            </a:pPr>
            <a:r>
              <a:rPr lang="en-US" dirty="0" smtClean="0"/>
              <a:t>The region based analysis of transactions is shown below:</a:t>
            </a:r>
          </a:p>
          <a:p>
            <a:pPr>
              <a:buAutoNum type="arabicPeriod" startAt="3"/>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914400" y="1372277"/>
            <a:ext cx="7315200" cy="3692270"/>
          </a:xfrm>
          <a:prstGeom prst="rect">
            <a:avLst/>
          </a:prstGeom>
        </p:spPr>
      </p:pic>
    </p:spTree>
    <p:extLst>
      <p:ext uri="{BB962C8B-B14F-4D97-AF65-F5344CB8AC3E}">
        <p14:creationId xmlns:p14="http://schemas.microsoft.com/office/powerpoint/2010/main" val="1063086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914401" y="1606805"/>
            <a:ext cx="4572000" cy="2467269"/>
          </a:xfrm>
          <a:prstGeom prst="rect">
            <a:avLst/>
          </a:prstGeom>
        </p:spPr>
      </p:pic>
      <p:sp>
        <p:nvSpPr>
          <p:cNvPr id="6" name="Google Shape;1326;p55"/>
          <p:cNvSpPr txBox="1">
            <a:spLocks/>
          </p:cNvSpPr>
          <p:nvPr/>
        </p:nvSpPr>
        <p:spPr>
          <a:xfrm>
            <a:off x="5609690" y="2222021"/>
            <a:ext cx="2455523" cy="1236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r">
              <a:buFont typeface="Manjari"/>
              <a:buNone/>
            </a:pPr>
            <a:r>
              <a:rPr lang="en-US" dirty="0" smtClean="0"/>
              <a:t>Insight: 	Region ‘07B’ has the most customers while ‘300’ has the least.</a:t>
            </a:r>
            <a:endParaRPr lang="en-US" dirty="0"/>
          </a:p>
        </p:txBody>
      </p:sp>
    </p:spTree>
    <p:extLst>
      <p:ext uri="{BB962C8B-B14F-4D97-AF65-F5344CB8AC3E}">
        <p14:creationId xmlns:p14="http://schemas.microsoft.com/office/powerpoint/2010/main" val="1934225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2060932" y="1426716"/>
            <a:ext cx="4857750" cy="276225"/>
          </a:xfrm>
          <a:prstGeom prst="rect">
            <a:avLst/>
          </a:prstGeom>
        </p:spPr>
      </p:pic>
      <p:pic>
        <p:nvPicPr>
          <p:cNvPr id="4" name="Picture 3"/>
          <p:cNvPicPr>
            <a:picLocks noChangeAspect="1"/>
          </p:cNvPicPr>
          <p:nvPr/>
        </p:nvPicPr>
        <p:blipFill>
          <a:blip r:embed="rId4"/>
          <a:stretch>
            <a:fillRect/>
          </a:stretch>
        </p:blipFill>
        <p:spPr>
          <a:xfrm>
            <a:off x="2089507" y="1675329"/>
            <a:ext cx="4829175" cy="571500"/>
          </a:xfrm>
          <a:prstGeom prst="rect">
            <a:avLst/>
          </a:prstGeom>
        </p:spPr>
      </p:pic>
      <p:pic>
        <p:nvPicPr>
          <p:cNvPr id="7" name="Picture 6"/>
          <p:cNvPicPr>
            <a:picLocks noChangeAspect="1"/>
          </p:cNvPicPr>
          <p:nvPr/>
        </p:nvPicPr>
        <p:blipFill>
          <a:blip r:embed="rId5"/>
          <a:stretch>
            <a:fillRect/>
          </a:stretch>
        </p:blipFill>
        <p:spPr>
          <a:xfrm>
            <a:off x="2089507" y="2246829"/>
            <a:ext cx="4572000" cy="2477340"/>
          </a:xfrm>
          <a:prstGeom prst="rect">
            <a:avLst/>
          </a:prstGeom>
        </p:spPr>
      </p:pic>
    </p:spTree>
    <p:extLst>
      <p:ext uri="{BB962C8B-B14F-4D97-AF65-F5344CB8AC3E}">
        <p14:creationId xmlns:p14="http://schemas.microsoft.com/office/powerpoint/2010/main" val="1724511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3" name="Picture 2"/>
          <p:cNvPicPr>
            <a:picLocks noChangeAspect="1"/>
          </p:cNvPicPr>
          <p:nvPr/>
        </p:nvPicPr>
        <p:blipFill>
          <a:blip r:embed="rId3"/>
          <a:stretch>
            <a:fillRect/>
          </a:stretch>
        </p:blipFill>
        <p:spPr>
          <a:xfrm>
            <a:off x="1584682" y="1443893"/>
            <a:ext cx="5810250" cy="3324225"/>
          </a:xfrm>
          <a:prstGeom prst="rect">
            <a:avLst/>
          </a:prstGeom>
        </p:spPr>
      </p:pic>
    </p:spTree>
    <p:extLst>
      <p:ext uri="{BB962C8B-B14F-4D97-AF65-F5344CB8AC3E}">
        <p14:creationId xmlns:p14="http://schemas.microsoft.com/office/powerpoint/2010/main" val="715354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dirty="0" smtClean="0"/>
              <a:t>The region based analysis of users is shown below:</a:t>
            </a:r>
          </a:p>
          <a:p>
            <a:pPr>
              <a:buAutoNum type="arabicPeriod" startAt="4"/>
            </a:pPr>
            <a:endParaRPr lang="en-US" dirty="0" smtClean="0"/>
          </a:p>
          <a:p>
            <a:pPr>
              <a:buAutoNum type="arabicPeriod" startAt="2"/>
            </a:pPr>
            <a:endParaRPr lang="en-US" dirty="0"/>
          </a:p>
        </p:txBody>
      </p:sp>
      <p:pic>
        <p:nvPicPr>
          <p:cNvPr id="2" name="Picture 1"/>
          <p:cNvPicPr>
            <a:picLocks noChangeAspect="1"/>
          </p:cNvPicPr>
          <p:nvPr/>
        </p:nvPicPr>
        <p:blipFill>
          <a:blip r:embed="rId3"/>
          <a:stretch>
            <a:fillRect/>
          </a:stretch>
        </p:blipFill>
        <p:spPr>
          <a:xfrm>
            <a:off x="1606835" y="1903133"/>
            <a:ext cx="6191250" cy="581499"/>
          </a:xfrm>
          <a:prstGeom prst="rect">
            <a:avLst/>
          </a:prstGeom>
        </p:spPr>
      </p:pic>
      <p:sp>
        <p:nvSpPr>
          <p:cNvPr id="6" name="Google Shape;1326;p55"/>
          <p:cNvSpPr txBox="1">
            <a:spLocks/>
          </p:cNvSpPr>
          <p:nvPr/>
        </p:nvSpPr>
        <p:spPr>
          <a:xfrm>
            <a:off x="2183259" y="2732925"/>
            <a:ext cx="4777483" cy="725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152400" indent="0" algn="ctr">
              <a:buFont typeface="Manjari"/>
              <a:buNone/>
            </a:pPr>
            <a:r>
              <a:rPr lang="en-US" dirty="0" smtClean="0"/>
              <a:t>Insight: 	Top 3 customers with highest number of transactions.</a:t>
            </a:r>
            <a:endParaRPr lang="en-US" dirty="0"/>
          </a:p>
        </p:txBody>
      </p:sp>
    </p:spTree>
    <p:extLst>
      <p:ext uri="{BB962C8B-B14F-4D97-AF65-F5344CB8AC3E}">
        <p14:creationId xmlns:p14="http://schemas.microsoft.com/office/powerpoint/2010/main" val="3750267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5"/>
            </a:pPr>
            <a:r>
              <a:rPr lang="en-US" dirty="0"/>
              <a:t>In conclusion, the region-based analysis of users and transactions reveals the significant importance of different regions in terms of both user engagement and transaction volume.</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Region '07B' consistently exhibits the highest number and value of transactions, followed by '1EF' and '300.' This suggests that '07B' is a key area for transactional activity, attracting numerous users and generating substantial value. Additionally, specific child regions within each parent region emerge as transactional activity leaders. </a:t>
            </a: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Particularly</a:t>
            </a:r>
            <a:r>
              <a:rPr lang="en-US" dirty="0"/>
              <a:t>, 'EEDD0125ADF9CD4325E56C39462533F5' in '07B,' '08379264459A6EF0F8052CC20B9DD41F' in '300,' and '740CB1CA2BD83B3276B092195A6EB883' in '1EF' have the highest number and value of transactions, highlighting their significance within their respective parent regions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In user analysis, '07B' has the highest number of customers, followed by '1EF,' and '300' has the lowest number. This indicates that '07B' boasts a larger customer base, suggesting greater user engagement and potential market opportunities. </a:t>
            </a: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827546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5"/>
            </a:pPr>
            <a:r>
              <a:rPr lang="en-US" dirty="0"/>
              <a:t>In conclusion, the region-based analysis of users and transactions reveals the significant importance of different regions in terms of both user engagement and transaction volume.</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Out of 166,756 unique customers, the majority (164,409) conducted transactions within one parent region, while a smaller group (2,286) engaged with transactions in two different parent regions, and an even smaller subset (61) interacted with transactions across all three parent regions</a:t>
            </a:r>
            <a:r>
              <a:rPr lang="en-US" dirty="0" smtClean="0"/>
              <a:t>.</a:t>
            </a:r>
            <a:endParaRPr lang="en-US" dirty="0"/>
          </a:p>
          <a:p>
            <a:pPr marL="152400" indent="0">
              <a:buNone/>
            </a:pPr>
            <a:endParaRPr lang="en-US" dirty="0" smtClean="0"/>
          </a:p>
          <a:p>
            <a:pPr>
              <a:buFont typeface="Arial" panose="020B0604020202020204" pitchFamily="34" charset="0"/>
              <a:buChar char="•"/>
            </a:pPr>
            <a:r>
              <a:rPr lang="en-US" dirty="0"/>
              <a:t>Among the child regions, 'EEDD0125ADF9CD4325E56C39462533F5' has the highest number of customers, followed by '294B021232C509826A57AC3136B8ABDD' and '4E8E60427140A514537C374BAA698D32.' These regions demonstrate concentrated user activity, underscoring their significance in driving transactional engagement</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The analysis highlights three customers with remarkable transactional activity. Customers with IDs '551d6431af45ada6a2f0ebe6a697ac16,' 'd25f9db28aab0c036901f608c0dd58f2,' and '039f55a883b1c2ebc73b09b6180bcc9f' exhibit the highest number of transactions. Notably, these customers are linked to specific child regions within '300' and '1EF,' underscoring the impact of certain regions in attracting active and valuable users.</a:t>
            </a:r>
            <a:endParaRPr lang="en-US" dirty="0" smtClean="0"/>
          </a:p>
        </p:txBody>
      </p:sp>
    </p:spTree>
    <p:extLst>
      <p:ext uri="{BB962C8B-B14F-4D97-AF65-F5344CB8AC3E}">
        <p14:creationId xmlns:p14="http://schemas.microsoft.com/office/powerpoint/2010/main" val="1551395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a:pPr>
            <a:r>
              <a:rPr lang="en-US" dirty="0"/>
              <a:t>Based on the </a:t>
            </a:r>
            <a:r>
              <a:rPr lang="en-US" dirty="0" smtClean="0"/>
              <a:t>insights </a:t>
            </a:r>
            <a:r>
              <a:rPr lang="en-US" dirty="0"/>
              <a:t>from </a:t>
            </a:r>
            <a:r>
              <a:rPr lang="en-US" dirty="0" smtClean="0"/>
              <a:t>Question 1 part 1 and 2, the </a:t>
            </a:r>
            <a:r>
              <a:rPr lang="en-US" dirty="0"/>
              <a:t>region-based analysis and the difference between customers acquired offline and online, we can derive the following analysis that will help navigate the direction of the new high-end products business</a:t>
            </a:r>
            <a:r>
              <a:rPr lang="en-US" dirty="0" smtClean="0"/>
              <a:t>:</a:t>
            </a:r>
            <a:endParaRPr lang="en-US" dirty="0"/>
          </a:p>
          <a:p>
            <a:pPr>
              <a:buFont typeface="+mj-lt"/>
              <a:buAutoNum type="arabicPeriod"/>
            </a:pPr>
            <a:endParaRPr lang="en-US" dirty="0" smtClean="0"/>
          </a:p>
          <a:p>
            <a:pPr>
              <a:buFont typeface="Arial" panose="020B0604020202020204" pitchFamily="34" charset="0"/>
              <a:buChar char="•"/>
            </a:pPr>
            <a:r>
              <a:rPr lang="en-US" b="1" dirty="0"/>
              <a:t>Targeting High-Value Customers: </a:t>
            </a:r>
            <a:r>
              <a:rPr lang="en-US" dirty="0"/>
              <a:t>The analysis revealed the presence of a cluster of high-value customers who make frequent and substantial purchases. To navigate the direction of the new business, the company should focus on retaining and nurturing these high-value customers. Tailored marketing strategies, loyalty programs, and personalized offers can be designed to keep them engaged and encourage repeat purchases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b="1" dirty="0"/>
              <a:t>Region Selection for Expansion</a:t>
            </a:r>
            <a:r>
              <a:rPr lang="en-US" dirty="0"/>
              <a:t>: </a:t>
            </a:r>
            <a:r>
              <a:rPr lang="en-US" dirty="0"/>
              <a:t>Region '07B' stands out as a key area for transactions and customer base, showing high-end product demand and user engagement. As the company expands as a high-end product vendor, it should prioritize '07B' for initial expansion. Success in this region will provide valuable insights and a strong foundation for further expansion to other regions.</a:t>
            </a:r>
            <a:endParaRPr lang="en-US" dirty="0" smtClean="0"/>
          </a:p>
          <a:p>
            <a:pPr>
              <a:buAutoNum type="arabicPeriod" startAt="2"/>
            </a:pPr>
            <a:endParaRPr lang="en-US" dirty="0"/>
          </a:p>
        </p:txBody>
      </p:sp>
    </p:spTree>
    <p:extLst>
      <p:ext uri="{BB962C8B-B14F-4D97-AF65-F5344CB8AC3E}">
        <p14:creationId xmlns:p14="http://schemas.microsoft.com/office/powerpoint/2010/main" val="1220095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Answer for Q1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a:pPr>
            <a:r>
              <a:rPr lang="en-US" dirty="0"/>
              <a:t>Based on the </a:t>
            </a:r>
            <a:r>
              <a:rPr lang="en-US" dirty="0" smtClean="0"/>
              <a:t>insights </a:t>
            </a:r>
            <a:r>
              <a:rPr lang="en-US" dirty="0"/>
              <a:t>from </a:t>
            </a:r>
            <a:r>
              <a:rPr lang="en-US" dirty="0" smtClean="0"/>
              <a:t>Question 1 part 1 and 2, the </a:t>
            </a:r>
            <a:r>
              <a:rPr lang="en-US" dirty="0"/>
              <a:t>region-based analysis and the difference between customers acquired offline and online, we can derive the following analysis that will help navigate the direction of the new high-end products business</a:t>
            </a:r>
            <a:r>
              <a:rPr lang="en-US" dirty="0" smtClean="0"/>
              <a:t>:</a:t>
            </a:r>
            <a:endParaRPr lang="en-US" dirty="0"/>
          </a:p>
          <a:p>
            <a:pPr>
              <a:buFont typeface="+mj-lt"/>
              <a:buAutoNum type="arabicPeriod"/>
            </a:pPr>
            <a:endParaRPr lang="en-US" dirty="0" smtClean="0"/>
          </a:p>
          <a:p>
            <a:pPr>
              <a:buFont typeface="Arial" panose="020B0604020202020204" pitchFamily="34" charset="0"/>
              <a:buChar char="•"/>
            </a:pPr>
            <a:r>
              <a:rPr lang="en-US" b="1" dirty="0"/>
              <a:t>Targeting Online Customers: </a:t>
            </a:r>
            <a:r>
              <a:rPr lang="en-US" dirty="0" smtClean="0"/>
              <a:t>The </a:t>
            </a:r>
            <a:r>
              <a:rPr lang="en-US" dirty="0"/>
              <a:t>analysis shows a significant difference between customers acquired offline and online, with a large number coming from offline acquisition. This indicates that the parent platform is attracting many users, making it an ideal channel to promote and market the new high-end products. By leveraging the existing user base, the company can save on marketing expenses and take advantage of the trust and familiarity customers already have with the platform</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b="1" dirty="0"/>
              <a:t>Focus on Active Child Regions: </a:t>
            </a:r>
            <a:r>
              <a:rPr lang="en-US" dirty="0"/>
              <a:t>The analysis found active child regions within the parent regions, showing high transactional activity and user engagement. These regions present growth opportunities for the high-end product business. The company should concentrate marketing efforts on these specific child regions to cater to the demand and preferences of active users.</a:t>
            </a:r>
            <a:endParaRPr lang="en-US" dirty="0"/>
          </a:p>
        </p:txBody>
      </p:sp>
    </p:spTree>
    <p:extLst>
      <p:ext uri="{BB962C8B-B14F-4D97-AF65-F5344CB8AC3E}">
        <p14:creationId xmlns:p14="http://schemas.microsoft.com/office/powerpoint/2010/main" val="1344002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2160122"/>
            <a:ext cx="6005100" cy="8232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Dataset Exploration</a:t>
            </a: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1541112"/>
            <a:ext cx="6005100" cy="770562"/>
          </a:xfrm>
          <a:prstGeom prst="rect">
            <a:avLst/>
          </a:prstGeom>
        </p:spPr>
        <p:txBody>
          <a:bodyPr spcFirstLastPara="1" wrap="square" lIns="91425" tIns="91425" rIns="91425" bIns="91425" anchor="b" anchorCtr="0">
            <a:noAutofit/>
          </a:bodyPr>
          <a:lstStyle/>
          <a:p>
            <a:pPr lvl="0"/>
            <a:r>
              <a:rPr lang="en" sz="4400" dirty="0" smtClean="0"/>
              <a:t>Question # 02</a:t>
            </a:r>
            <a:br>
              <a:rPr lang="en" sz="4400" dirty="0" smtClean="0"/>
            </a:b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280862" y="1582549"/>
            <a:ext cx="5661061" cy="2462213"/>
          </a:xfrm>
          <a:prstGeom prst="rect">
            <a:avLst/>
          </a:prstGeom>
          <a:noFill/>
        </p:spPr>
        <p:txBody>
          <a:bodyPr wrap="square" rtlCol="0">
            <a:spAutoFit/>
          </a:bodyPr>
          <a:lstStyle/>
          <a:p>
            <a:pPr marL="152400">
              <a:buClr>
                <a:schemeClr val="accent1"/>
              </a:buClr>
              <a:buSzPts val="1200"/>
            </a:pPr>
            <a:r>
              <a:rPr lang="en-US" dirty="0">
                <a:solidFill>
                  <a:schemeClr val="accent2"/>
                </a:solidFill>
                <a:latin typeface="Manjari"/>
                <a:ea typeface="Manjari"/>
                <a:cs typeface="Manjari"/>
                <a:sym typeface="Manjari"/>
              </a:rPr>
              <a:t>As a Data Scientist, the company want to utilize Machine Learning to </a:t>
            </a:r>
            <a:r>
              <a:rPr lang="en-US" dirty="0" smtClean="0">
                <a:solidFill>
                  <a:schemeClr val="accent2"/>
                </a:solidFill>
                <a:latin typeface="Manjari"/>
                <a:ea typeface="Manjari"/>
                <a:cs typeface="Manjari"/>
                <a:sym typeface="Manjari"/>
              </a:rPr>
              <a:t>help:</a:t>
            </a:r>
            <a:endParaRPr lang="en-US" dirty="0">
              <a:solidFill>
                <a:schemeClr val="accent2"/>
              </a:solidFill>
              <a:latin typeface="Manjari"/>
              <a:ea typeface="Manjari"/>
              <a:cs typeface="Manjari"/>
              <a:sym typeface="Manjari"/>
            </a:endParaRPr>
          </a:p>
          <a:p>
            <a:pPr marL="152400">
              <a:buClr>
                <a:schemeClr val="accent1"/>
              </a:buClr>
              <a:buSzPts val="1200"/>
            </a:pPr>
            <a:r>
              <a:rPr lang="en-US" dirty="0">
                <a:solidFill>
                  <a:schemeClr val="accent2"/>
                </a:solidFill>
                <a:latin typeface="Manjari"/>
                <a:ea typeface="Manjari"/>
                <a:cs typeface="Manjari"/>
                <a:sym typeface="Manjari"/>
              </a:rPr>
              <a:t>1. Identify the types of Users who will be a perfect target for the new</a:t>
            </a:r>
          </a:p>
          <a:p>
            <a:pPr marL="152400">
              <a:buClr>
                <a:schemeClr val="accent1"/>
              </a:buClr>
              <a:buSzPts val="1200"/>
            </a:pPr>
            <a:r>
              <a:rPr lang="en-US" dirty="0">
                <a:solidFill>
                  <a:schemeClr val="accent2"/>
                </a:solidFill>
                <a:latin typeface="Manjari"/>
                <a:ea typeface="Manjari"/>
                <a:cs typeface="Manjari"/>
                <a:sym typeface="Manjari"/>
              </a:rPr>
              <a:t>company.</a:t>
            </a:r>
          </a:p>
          <a:p>
            <a:pPr marL="152400">
              <a:buClr>
                <a:schemeClr val="accent1"/>
              </a:buClr>
              <a:buSzPts val="1200"/>
            </a:pPr>
            <a:r>
              <a:rPr lang="en-US" dirty="0">
                <a:solidFill>
                  <a:schemeClr val="accent2"/>
                </a:solidFill>
                <a:latin typeface="Manjari"/>
                <a:ea typeface="Manjari"/>
                <a:cs typeface="Manjari"/>
                <a:sym typeface="Manjari"/>
              </a:rPr>
              <a:t>2. Identify the susceptible conditions to target and acquire the user.</a:t>
            </a:r>
          </a:p>
          <a:p>
            <a:pPr marL="152400">
              <a:buClr>
                <a:schemeClr val="accent1"/>
              </a:buClr>
              <a:buSzPts val="1200"/>
            </a:pPr>
            <a:r>
              <a:rPr lang="en-US" dirty="0">
                <a:solidFill>
                  <a:schemeClr val="accent2"/>
                </a:solidFill>
                <a:latin typeface="Manjari"/>
                <a:ea typeface="Manjari"/>
                <a:cs typeface="Manjari"/>
                <a:sym typeface="Manjari"/>
              </a:rPr>
              <a:t>3. A Predictor which helps tag newly acquired users according to the</a:t>
            </a:r>
          </a:p>
          <a:p>
            <a:pPr marL="152400">
              <a:buClr>
                <a:schemeClr val="accent1"/>
              </a:buClr>
              <a:buSzPts val="1200"/>
            </a:pPr>
            <a:r>
              <a:rPr lang="en-US" dirty="0">
                <a:solidFill>
                  <a:schemeClr val="accent2"/>
                </a:solidFill>
                <a:latin typeface="Manjari"/>
                <a:ea typeface="Manjari"/>
                <a:cs typeface="Manjari"/>
                <a:sym typeface="Manjari"/>
              </a:rPr>
              <a:t>a. </a:t>
            </a:r>
            <a:r>
              <a:rPr lang="en-US" dirty="0" smtClean="0">
                <a:solidFill>
                  <a:schemeClr val="accent2"/>
                </a:solidFill>
                <a:latin typeface="Manjari"/>
                <a:ea typeface="Manjari"/>
                <a:cs typeface="Manjari"/>
                <a:sym typeface="Manjari"/>
              </a:rPr>
              <a:t>Location b</a:t>
            </a:r>
            <a:r>
              <a:rPr lang="en-US" dirty="0">
                <a:solidFill>
                  <a:schemeClr val="accent2"/>
                </a:solidFill>
                <a:latin typeface="Manjari"/>
                <a:ea typeface="Manjari"/>
                <a:cs typeface="Manjari"/>
                <a:sym typeface="Manjari"/>
              </a:rPr>
              <a:t>. </a:t>
            </a:r>
            <a:r>
              <a:rPr lang="en-US" dirty="0" smtClean="0">
                <a:solidFill>
                  <a:schemeClr val="accent2"/>
                </a:solidFill>
                <a:latin typeface="Manjari"/>
                <a:ea typeface="Manjari"/>
                <a:cs typeface="Manjari"/>
                <a:sym typeface="Manjari"/>
              </a:rPr>
              <a:t>Time c</a:t>
            </a:r>
            <a:r>
              <a:rPr lang="en-US" dirty="0">
                <a:solidFill>
                  <a:schemeClr val="accent2"/>
                </a:solidFill>
                <a:latin typeface="Manjari"/>
                <a:ea typeface="Manjari"/>
                <a:cs typeface="Manjari"/>
                <a:sym typeface="Manjari"/>
              </a:rPr>
              <a:t>. Purchase </a:t>
            </a:r>
            <a:r>
              <a:rPr lang="en-US" dirty="0" smtClean="0">
                <a:solidFill>
                  <a:schemeClr val="accent2"/>
                </a:solidFill>
                <a:latin typeface="Manjari"/>
                <a:ea typeface="Manjari"/>
                <a:cs typeface="Manjari"/>
                <a:sym typeface="Manjari"/>
              </a:rPr>
              <a:t>Amount d</a:t>
            </a:r>
            <a:r>
              <a:rPr lang="en-US" dirty="0">
                <a:solidFill>
                  <a:schemeClr val="accent2"/>
                </a:solidFill>
                <a:latin typeface="Manjari"/>
                <a:ea typeface="Manjari"/>
                <a:cs typeface="Manjari"/>
                <a:sym typeface="Manjari"/>
              </a:rPr>
              <a:t>. Acquired </a:t>
            </a:r>
            <a:r>
              <a:rPr lang="en-US" dirty="0" smtClean="0">
                <a:solidFill>
                  <a:schemeClr val="accent2"/>
                </a:solidFill>
                <a:latin typeface="Manjari"/>
                <a:ea typeface="Manjari"/>
                <a:cs typeface="Manjari"/>
                <a:sym typeface="Manjari"/>
              </a:rPr>
              <a:t>By </a:t>
            </a:r>
          </a:p>
          <a:p>
            <a:pPr marL="152400">
              <a:buClr>
                <a:schemeClr val="accent1"/>
              </a:buClr>
              <a:buSzPts val="1200"/>
            </a:pPr>
            <a:r>
              <a:rPr lang="en-US" dirty="0" smtClean="0">
                <a:solidFill>
                  <a:schemeClr val="accent2"/>
                </a:solidFill>
                <a:latin typeface="Manjari"/>
                <a:ea typeface="Manjari"/>
                <a:cs typeface="Manjari"/>
                <a:sym typeface="Manjari"/>
              </a:rPr>
              <a:t>e</a:t>
            </a:r>
            <a:r>
              <a:rPr lang="en-US" dirty="0">
                <a:solidFill>
                  <a:schemeClr val="accent2"/>
                </a:solidFill>
                <a:latin typeface="Manjari"/>
                <a:ea typeface="Manjari"/>
                <a:cs typeface="Manjari"/>
                <a:sym typeface="Manjari"/>
              </a:rPr>
              <a:t>. Acquisition Time</a:t>
            </a:r>
          </a:p>
        </p:txBody>
      </p:sp>
    </p:spTree>
    <p:extLst>
      <p:ext uri="{BB962C8B-B14F-4D97-AF65-F5344CB8AC3E}">
        <p14:creationId xmlns:p14="http://schemas.microsoft.com/office/powerpoint/2010/main" val="2446152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part1</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marL="152400" indent="0">
              <a:buNone/>
            </a:pPr>
            <a:r>
              <a:rPr lang="en-US" dirty="0"/>
              <a:t>To identify the types of users who will be a perfect target for the new company, </a:t>
            </a:r>
            <a:r>
              <a:rPr lang="en-US" dirty="0" smtClean="0"/>
              <a:t>I have </a:t>
            </a:r>
            <a:r>
              <a:rPr lang="en-US" dirty="0"/>
              <a:t>employed a supervised classification approach using data labeled as low value and high-value customers (Cluster 0 and 1). Here is a summarized strategy</a:t>
            </a:r>
            <a:r>
              <a:rPr lang="en-US" dirty="0" smtClean="0"/>
              <a:t>:</a:t>
            </a:r>
          </a:p>
          <a:p>
            <a:pPr marL="152400" indent="0">
              <a:buNone/>
            </a:pPr>
            <a:endParaRPr lang="en-US" dirty="0"/>
          </a:p>
          <a:p>
            <a:r>
              <a:rPr lang="en-US" b="1" dirty="0"/>
              <a:t>Data Preprocessing:</a:t>
            </a:r>
            <a:endParaRPr lang="en-US" dirty="0"/>
          </a:p>
          <a:p>
            <a:pPr lvl="1">
              <a:buFont typeface="Arial" panose="020B0604020202020204" pitchFamily="34" charset="0"/>
              <a:buChar char="•"/>
            </a:pPr>
            <a:r>
              <a:rPr lang="en-US" dirty="0"/>
              <a:t>Ensured the data is free of anomalies or missing values.</a:t>
            </a:r>
          </a:p>
          <a:p>
            <a:pPr lvl="1">
              <a:buFont typeface="Arial" panose="020B0604020202020204" pitchFamily="34" charset="0"/>
              <a:buChar char="•"/>
            </a:pPr>
            <a:r>
              <a:rPr lang="en-US" dirty="0"/>
              <a:t>Split the data into training (80%) and testing (20%) sets for model evaluation.</a:t>
            </a:r>
          </a:p>
          <a:p>
            <a:pPr lvl="1">
              <a:buFont typeface="Arial" panose="020B0604020202020204" pitchFamily="34" charset="0"/>
              <a:buChar char="•"/>
            </a:pPr>
            <a:r>
              <a:rPr lang="en-US" dirty="0"/>
              <a:t>Standardized the features to bring them to a common scale, avoiding dominance by any particular feature.</a:t>
            </a:r>
          </a:p>
          <a:p>
            <a:r>
              <a:rPr lang="en-US" b="1" dirty="0"/>
              <a:t>Model Selection:</a:t>
            </a:r>
            <a:endParaRPr lang="en-US" dirty="0"/>
          </a:p>
          <a:p>
            <a:pPr lvl="1">
              <a:buFont typeface="Arial" panose="020B0604020202020204" pitchFamily="34" charset="0"/>
              <a:buChar char="•"/>
            </a:pPr>
            <a:r>
              <a:rPr lang="en-US" dirty="0"/>
              <a:t>Chose three classification algorithms - Logistic Regression, KNN Classifier, and Random Forest - for the task.</a:t>
            </a:r>
          </a:p>
          <a:p>
            <a:r>
              <a:rPr lang="en-US" b="1" dirty="0"/>
              <a:t>Model Training and Evaluation:</a:t>
            </a:r>
            <a:endParaRPr lang="en-US" dirty="0"/>
          </a:p>
          <a:p>
            <a:pPr lvl="1">
              <a:buFont typeface="Arial" panose="020B0604020202020204" pitchFamily="34" charset="0"/>
              <a:buChar char="•"/>
            </a:pPr>
            <a:r>
              <a:rPr lang="en-US" dirty="0"/>
              <a:t>Trained the selected models on the training set.</a:t>
            </a:r>
          </a:p>
          <a:p>
            <a:pPr lvl="1">
              <a:buFont typeface="Arial" panose="020B0604020202020204" pitchFamily="34" charset="0"/>
              <a:buChar char="•"/>
            </a:pPr>
            <a:r>
              <a:rPr lang="en-US" dirty="0"/>
              <a:t>Evaluated the performance of each model on the test set using accuracy as the evaluation metric.</a:t>
            </a:r>
          </a:p>
          <a:p>
            <a:pPr>
              <a:buAutoNum type="arabicPeriod" startAt="2"/>
            </a:pPr>
            <a:endParaRPr lang="en-US" dirty="0"/>
          </a:p>
        </p:txBody>
      </p:sp>
    </p:spTree>
    <p:extLst>
      <p:ext uri="{BB962C8B-B14F-4D97-AF65-F5344CB8AC3E}">
        <p14:creationId xmlns:p14="http://schemas.microsoft.com/office/powerpoint/2010/main" val="939132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part1</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b="1" dirty="0"/>
              <a:t>Model Performance:</a:t>
            </a:r>
            <a:endParaRPr lang="en-US" dirty="0"/>
          </a:p>
          <a:p>
            <a:pPr lvl="1">
              <a:buFont typeface="Arial" panose="020B0604020202020204" pitchFamily="34" charset="0"/>
              <a:buChar char="•"/>
            </a:pPr>
            <a:r>
              <a:rPr lang="en-US" dirty="0"/>
              <a:t>Found that the Random Forest model outperformed the other two algorithms, achieving an accuracy of 66.66%.</a:t>
            </a:r>
          </a:p>
          <a:p>
            <a:pPr lvl="1">
              <a:buFont typeface="Arial" panose="020B0604020202020204" pitchFamily="34" charset="0"/>
              <a:buChar char="•"/>
            </a:pPr>
            <a:r>
              <a:rPr lang="en-US" dirty="0"/>
              <a:t>The model's </a:t>
            </a:r>
            <a:r>
              <a:rPr lang="en-US" dirty="0" smtClean="0"/>
              <a:t>hyper parameters </a:t>
            </a:r>
            <a:r>
              <a:rPr lang="en-US" dirty="0"/>
              <a:t>were tuned to improve its performance.</a:t>
            </a:r>
          </a:p>
          <a:p>
            <a:pPr>
              <a:buAutoNum type="arabicPeriod" startAt="4"/>
            </a:pPr>
            <a:r>
              <a:rPr lang="en-US" b="1" dirty="0"/>
              <a:t>Saving the Model:</a:t>
            </a:r>
            <a:endParaRPr lang="en-US" dirty="0"/>
          </a:p>
          <a:p>
            <a:pPr lvl="1">
              <a:buFont typeface="Arial" panose="020B0604020202020204" pitchFamily="34" charset="0"/>
              <a:buChar char="•"/>
            </a:pPr>
            <a:r>
              <a:rPr lang="en-US" dirty="0"/>
              <a:t>Saved the trained Random Forest model and its associated scaler instance in a pickle file for future use.</a:t>
            </a:r>
          </a:p>
          <a:p>
            <a:pPr>
              <a:buAutoNum type="arabicPeriod" startAt="2"/>
            </a:pPr>
            <a:endParaRPr lang="en-US" dirty="0"/>
          </a:p>
        </p:txBody>
      </p:sp>
    </p:spTree>
    <p:extLst>
      <p:ext uri="{BB962C8B-B14F-4D97-AF65-F5344CB8AC3E}">
        <p14:creationId xmlns:p14="http://schemas.microsoft.com/office/powerpoint/2010/main" val="4151294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marL="152400" indent="0">
              <a:buNone/>
            </a:pPr>
            <a:r>
              <a:rPr lang="en-US" dirty="0"/>
              <a:t>The analysis aimed to identify the susceptible conditions influencing user acquisition for the new company's high-end products. The following conclusions were drawn from the preprocessing, class imbalance </a:t>
            </a:r>
            <a:r>
              <a:rPr lang="en-US" dirty="0" smtClean="0"/>
              <a:t>resolution</a:t>
            </a:r>
            <a:r>
              <a:rPr lang="en-US" dirty="0"/>
              <a:t>, correlation analysis, and model training</a:t>
            </a:r>
            <a:r>
              <a:rPr lang="en-US" dirty="0" smtClean="0"/>
              <a:t>:</a:t>
            </a:r>
          </a:p>
          <a:p>
            <a:pPr marL="152400" indent="0">
              <a:buNone/>
            </a:pPr>
            <a:endParaRPr lang="en-US" dirty="0" smtClean="0"/>
          </a:p>
          <a:p>
            <a:r>
              <a:rPr lang="en-US" b="1" dirty="0"/>
              <a:t>Class Imbalance Resolution:</a:t>
            </a:r>
            <a:endParaRPr lang="en-US" dirty="0"/>
          </a:p>
          <a:p>
            <a:pPr lvl="1">
              <a:buFont typeface="Arial" panose="020B0604020202020204" pitchFamily="34" charset="0"/>
              <a:buChar char="•"/>
            </a:pPr>
            <a:r>
              <a:rPr lang="en-US" dirty="0"/>
              <a:t>The '</a:t>
            </a:r>
            <a:r>
              <a:rPr lang="en-US" dirty="0" err="1"/>
              <a:t>acquired_by</a:t>
            </a:r>
            <a:r>
              <a:rPr lang="en-US" dirty="0"/>
              <a:t>' feature, representing user acquisition, showed class imbalance. To tackle this, the dataset was </a:t>
            </a:r>
            <a:r>
              <a:rPr lang="en-US" dirty="0" smtClean="0"/>
              <a:t>balanced and the </a:t>
            </a:r>
            <a:r>
              <a:rPr lang="en-US" dirty="0"/>
              <a:t>resulting dataset was reduced to 286,560 instances.</a:t>
            </a:r>
          </a:p>
          <a:p>
            <a:r>
              <a:rPr lang="en-US" b="1" dirty="0"/>
              <a:t>Correlation Analysis:</a:t>
            </a:r>
            <a:endParaRPr lang="en-US" dirty="0"/>
          </a:p>
          <a:p>
            <a:pPr lvl="1">
              <a:buFont typeface="Arial" panose="020B0604020202020204" pitchFamily="34" charset="0"/>
              <a:buChar char="•"/>
            </a:pPr>
            <a:r>
              <a:rPr lang="en-US" dirty="0"/>
              <a:t>Correlation analysis revealed that '</a:t>
            </a:r>
            <a:r>
              <a:rPr lang="en-US" dirty="0" err="1"/>
              <a:t>acquired_year</a:t>
            </a:r>
            <a:r>
              <a:rPr lang="en-US" dirty="0"/>
              <a:t>' and '</a:t>
            </a:r>
            <a:r>
              <a:rPr lang="en-US" dirty="0" err="1"/>
              <a:t>parent_region_id</a:t>
            </a:r>
            <a:r>
              <a:rPr lang="en-US" dirty="0"/>
              <a:t>' significantly influenced the '</a:t>
            </a:r>
            <a:r>
              <a:rPr lang="en-US" dirty="0" err="1"/>
              <a:t>acquired_by</a:t>
            </a:r>
            <a:r>
              <a:rPr lang="en-US" dirty="0"/>
              <a:t>' feature. These two factors play a vital role in user acquisition.</a:t>
            </a:r>
          </a:p>
          <a:p>
            <a:r>
              <a:rPr lang="en-US" b="1" dirty="0"/>
              <a:t>Model Training and Selection:</a:t>
            </a:r>
            <a:endParaRPr lang="en-US" dirty="0"/>
          </a:p>
          <a:p>
            <a:pPr lvl="1">
              <a:buFont typeface="Arial" panose="020B0604020202020204" pitchFamily="34" charset="0"/>
              <a:buChar char="•"/>
            </a:pPr>
            <a:r>
              <a:rPr lang="en-US" dirty="0"/>
              <a:t>The dataset was split into training (80%) and testing (20%) sets.</a:t>
            </a:r>
          </a:p>
          <a:p>
            <a:pPr lvl="1">
              <a:buFont typeface="Arial" panose="020B0604020202020204" pitchFamily="34" charset="0"/>
              <a:buChar char="•"/>
            </a:pPr>
            <a:r>
              <a:rPr lang="en-US" dirty="0"/>
              <a:t>Features were standardized to prevent bias during model training.</a:t>
            </a:r>
          </a:p>
          <a:p>
            <a:pPr lvl="1">
              <a:buFont typeface="Arial" panose="020B0604020202020204" pitchFamily="34" charset="0"/>
              <a:buChar char="•"/>
            </a:pPr>
            <a:r>
              <a:rPr lang="en-US" dirty="0"/>
              <a:t>Logistic Regression was selected as the classification model.</a:t>
            </a:r>
          </a:p>
          <a:p>
            <a:pPr marL="152400" indent="0">
              <a:buNone/>
            </a:pPr>
            <a:endParaRPr lang="en-US" dirty="0"/>
          </a:p>
        </p:txBody>
      </p:sp>
    </p:spTree>
    <p:extLst>
      <p:ext uri="{BB962C8B-B14F-4D97-AF65-F5344CB8AC3E}">
        <p14:creationId xmlns:p14="http://schemas.microsoft.com/office/powerpoint/2010/main" val="8058550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part2</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b="1" dirty="0" smtClean="0"/>
              <a:t>Model </a:t>
            </a:r>
            <a:r>
              <a:rPr lang="en-US" b="1" dirty="0"/>
              <a:t>Performance:</a:t>
            </a:r>
            <a:endParaRPr lang="en-US" dirty="0"/>
          </a:p>
          <a:p>
            <a:pPr lvl="1">
              <a:buFont typeface="Arial" panose="020B0604020202020204" pitchFamily="34" charset="0"/>
              <a:buChar char="•"/>
            </a:pPr>
            <a:r>
              <a:rPr lang="en-US" dirty="0"/>
              <a:t>The Logistic Regression model achieved an accuracy of 80.23% on the testing set.</a:t>
            </a:r>
          </a:p>
          <a:p>
            <a:pPr lvl="1">
              <a:buFont typeface="Arial" panose="020B0604020202020204" pitchFamily="34" charset="0"/>
              <a:buChar char="•"/>
            </a:pPr>
            <a:r>
              <a:rPr lang="en-US" dirty="0"/>
              <a:t>This accuracy indicates the model's ability to predict susceptible conditions affecting user acquisition.</a:t>
            </a:r>
          </a:p>
          <a:p>
            <a:pPr marL="152400" indent="0">
              <a:buNone/>
            </a:pPr>
            <a:endParaRPr lang="en-US" dirty="0"/>
          </a:p>
        </p:txBody>
      </p:sp>
    </p:spTree>
    <p:extLst>
      <p:ext uri="{BB962C8B-B14F-4D97-AF65-F5344CB8AC3E}">
        <p14:creationId xmlns:p14="http://schemas.microsoft.com/office/powerpoint/2010/main" val="2546344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marL="152400" indent="0">
              <a:buNone/>
            </a:pPr>
            <a:r>
              <a:rPr lang="en-US" dirty="0"/>
              <a:t>In this phase, the previously trained Logistic Regression model, saved in Q2 Part 1, is utilized to tag newly acquired users based on specific attributes: Location, Time, Purchase Amount, Acquired By, and Acquisition Time. The following steps outline the process</a:t>
            </a:r>
            <a:r>
              <a:rPr lang="en-US" dirty="0" smtClean="0"/>
              <a:t>:</a:t>
            </a:r>
          </a:p>
          <a:p>
            <a:pPr marL="152400" indent="0">
              <a:buNone/>
            </a:pPr>
            <a:endParaRPr lang="en-US" dirty="0"/>
          </a:p>
          <a:p>
            <a:r>
              <a:rPr lang="en-US" b="1" dirty="0"/>
              <a:t>Model Utilization:</a:t>
            </a:r>
            <a:endParaRPr lang="en-US" dirty="0"/>
          </a:p>
          <a:p>
            <a:pPr lvl="1">
              <a:buFont typeface="Arial" panose="020B0604020202020204" pitchFamily="34" charset="0"/>
              <a:buChar char="•"/>
            </a:pPr>
            <a:r>
              <a:rPr lang="en-US" dirty="0"/>
              <a:t>The saved Logistic Regression model is loaded and integrated into a Streamlit application. Streamlit is a Python library used for building interactive web applications for data analysis and visualization.</a:t>
            </a:r>
          </a:p>
          <a:p>
            <a:r>
              <a:rPr lang="en-US" b="1" dirty="0"/>
              <a:t>Streamlit Application:</a:t>
            </a:r>
            <a:endParaRPr lang="en-US" dirty="0"/>
          </a:p>
          <a:p>
            <a:pPr lvl="1">
              <a:buFont typeface="Arial" panose="020B0604020202020204" pitchFamily="34" charset="0"/>
              <a:buChar char="•"/>
            </a:pPr>
            <a:r>
              <a:rPr lang="en-US" dirty="0"/>
              <a:t>A user-friendly Streamlit application is created to gather required inputs from users, such as Location, Time, Purchase Amount, Acquired By, and Acquisition Time. Users can input information for newly acquired customers through this application.</a:t>
            </a:r>
          </a:p>
          <a:p>
            <a:r>
              <a:rPr lang="en-US" b="1" dirty="0"/>
              <a:t>Tagging Low-Value or High-Value Customer:</a:t>
            </a:r>
            <a:endParaRPr lang="en-US" dirty="0"/>
          </a:p>
          <a:p>
            <a:pPr lvl="1">
              <a:buFont typeface="Arial" panose="020B0604020202020204" pitchFamily="34" charset="0"/>
              <a:buChar char="•"/>
            </a:pPr>
            <a:r>
              <a:rPr lang="en-US" dirty="0"/>
              <a:t>Based on the user-provided information, the </a:t>
            </a:r>
            <a:r>
              <a:rPr lang="en-US" dirty="0" smtClean="0"/>
              <a:t>Random Forest model </a:t>
            </a:r>
            <a:r>
              <a:rPr lang="en-US" dirty="0"/>
              <a:t>is employed to make predictions. The model will classify the newly acquired customer as either a low-value customer or a high-value </a:t>
            </a:r>
            <a:r>
              <a:rPr lang="en-US" dirty="0" smtClean="0"/>
              <a:t>customer.</a:t>
            </a:r>
            <a:endParaRPr lang="en-US" dirty="0"/>
          </a:p>
          <a:p>
            <a:pPr marL="152400" indent="0">
              <a:buNone/>
            </a:pPr>
            <a:endParaRPr lang="en-US" dirty="0"/>
          </a:p>
        </p:txBody>
      </p:sp>
    </p:spTree>
    <p:extLst>
      <p:ext uri="{BB962C8B-B14F-4D97-AF65-F5344CB8AC3E}">
        <p14:creationId xmlns:p14="http://schemas.microsoft.com/office/powerpoint/2010/main" val="2714365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Strategy for Q2 part3</a:t>
            </a:r>
            <a:endParaRPr dirty="0"/>
          </a:p>
        </p:txBody>
      </p:sp>
      <p:sp>
        <p:nvSpPr>
          <p:cNvPr id="5" name="Google Shape;1326;p55"/>
          <p:cNvSpPr txBox="1">
            <a:spLocks noGrp="1"/>
          </p:cNvSpPr>
          <p:nvPr>
            <p:ph type="body" idx="1"/>
          </p:nvPr>
        </p:nvSpPr>
        <p:spPr>
          <a:xfrm>
            <a:off x="914401" y="1119883"/>
            <a:ext cx="7150812" cy="3739794"/>
          </a:xfrm>
          <a:prstGeom prst="rect">
            <a:avLst/>
          </a:prstGeom>
        </p:spPr>
        <p:txBody>
          <a:bodyPr spcFirstLastPara="1" wrap="square" lIns="91425" tIns="91425" rIns="91425" bIns="91425" anchor="t" anchorCtr="0">
            <a:noAutofit/>
          </a:bodyPr>
          <a:lstStyle/>
          <a:p>
            <a:pPr>
              <a:buFont typeface="+mj-lt"/>
              <a:buAutoNum type="arabicPeriod" startAt="4"/>
            </a:pPr>
            <a:r>
              <a:rPr lang="en-US" b="1" dirty="0"/>
              <a:t>Model Deployment:</a:t>
            </a:r>
            <a:endParaRPr lang="en-US" dirty="0"/>
          </a:p>
          <a:p>
            <a:pPr lvl="1">
              <a:buFont typeface="Arial" panose="020B0604020202020204" pitchFamily="34" charset="0"/>
              <a:buChar char="•"/>
            </a:pPr>
            <a:r>
              <a:rPr lang="en-US" dirty="0"/>
              <a:t>The Streamlit application is deployed and hosted, making it accessible through a specific link: </a:t>
            </a:r>
            <a:endParaRPr lang="en-US" dirty="0" smtClean="0"/>
          </a:p>
          <a:p>
            <a:pPr marL="1066800" lvl="2" indent="0">
              <a:buNone/>
            </a:pPr>
            <a:r>
              <a:rPr lang="en-US" dirty="0" smtClean="0">
                <a:hlinkClick r:id="rId3"/>
              </a:rPr>
              <a:t>https</a:t>
            </a:r>
            <a:r>
              <a:rPr lang="en-US" dirty="0">
                <a:hlinkClick r:id="rId3"/>
              </a:rPr>
              <a:t>://</a:t>
            </a:r>
            <a:r>
              <a:rPr lang="en-US" dirty="0" smtClean="0">
                <a:hlinkClick r:id="rId3"/>
              </a:rPr>
              <a:t>case-study-ksvzg5ealagjnbzh9bgmvy-s.streamlit.app/</a:t>
            </a:r>
            <a:endParaRPr lang="en-US" dirty="0" smtClean="0"/>
          </a:p>
          <a:p>
            <a:pPr marL="1066800" lvl="2" indent="0">
              <a:buNone/>
            </a:pPr>
            <a:endParaRPr lang="en-US" dirty="0"/>
          </a:p>
          <a:p>
            <a:pPr marL="152400" indent="0">
              <a:buNone/>
            </a:pPr>
            <a:endParaRPr lang="en-US" dirty="0"/>
          </a:p>
        </p:txBody>
      </p:sp>
    </p:spTree>
    <p:extLst>
      <p:ext uri="{BB962C8B-B14F-4D97-AF65-F5344CB8AC3E}">
        <p14:creationId xmlns:p14="http://schemas.microsoft.com/office/powerpoint/2010/main" val="38749960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2160122"/>
            <a:ext cx="6005100" cy="8232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Thank You</a:t>
            </a:r>
            <a:endParaRPr sz="44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134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dataset provided had eight fields. Their description is given below:</a:t>
            </a:r>
          </a:p>
          <a:p>
            <a:pPr marL="0" lvl="0" indent="0" algn="l" rtl="0">
              <a:spcBef>
                <a:spcPts val="0"/>
              </a:spcBef>
              <a:spcAft>
                <a:spcPts val="0"/>
              </a:spcAft>
              <a:buNone/>
            </a:pPr>
            <a:endParaRPr lang="en-US" dirty="0"/>
          </a:p>
          <a:p>
            <a:pPr>
              <a:lnSpc>
                <a:spcPct val="150000"/>
              </a:lnSpc>
            </a:pPr>
            <a:r>
              <a:rPr lang="en-US" b="1" dirty="0" err="1"/>
              <a:t>customer_id</a:t>
            </a:r>
            <a:r>
              <a:rPr lang="en-US" b="1" dirty="0"/>
              <a:t>:</a:t>
            </a:r>
            <a:r>
              <a:rPr lang="en-US" dirty="0"/>
              <a:t> Unique ID of the Customer</a:t>
            </a:r>
          </a:p>
          <a:p>
            <a:pPr>
              <a:lnSpc>
                <a:spcPct val="150000"/>
              </a:lnSpc>
            </a:pPr>
            <a:r>
              <a:rPr lang="en-US" b="1" dirty="0" err="1"/>
              <a:t>acquired_by</a:t>
            </a:r>
            <a:r>
              <a:rPr lang="en-US" b="1" dirty="0"/>
              <a:t>:</a:t>
            </a:r>
            <a:r>
              <a:rPr lang="en-US" dirty="0"/>
              <a:t> How the Customer was acquired in the Parent Product</a:t>
            </a:r>
          </a:p>
          <a:p>
            <a:pPr>
              <a:lnSpc>
                <a:spcPct val="150000"/>
              </a:lnSpc>
            </a:pPr>
            <a:r>
              <a:rPr lang="en-US" b="1" dirty="0" err="1"/>
              <a:t>acquired_date</a:t>
            </a:r>
            <a:r>
              <a:rPr lang="en-US" b="1" dirty="0"/>
              <a:t>:</a:t>
            </a:r>
            <a:r>
              <a:rPr lang="en-US" dirty="0"/>
              <a:t> Date Time of Acquisition</a:t>
            </a:r>
          </a:p>
          <a:p>
            <a:pPr>
              <a:lnSpc>
                <a:spcPct val="150000"/>
              </a:lnSpc>
            </a:pPr>
            <a:r>
              <a:rPr lang="en-US" b="1" dirty="0" err="1"/>
              <a:t>transaction_time</a:t>
            </a:r>
            <a:r>
              <a:rPr lang="en-US" b="1" dirty="0"/>
              <a:t>:</a:t>
            </a:r>
            <a:r>
              <a:rPr lang="en-US" dirty="0"/>
              <a:t> First Completed Transaction</a:t>
            </a:r>
          </a:p>
          <a:p>
            <a:pPr>
              <a:lnSpc>
                <a:spcPct val="150000"/>
              </a:lnSpc>
            </a:pPr>
            <a:r>
              <a:rPr lang="en-US" b="1" dirty="0" err="1"/>
              <a:t>product_type</a:t>
            </a:r>
            <a:r>
              <a:rPr lang="en-US" b="1" dirty="0"/>
              <a:t>:</a:t>
            </a:r>
            <a:r>
              <a:rPr lang="en-US" dirty="0"/>
              <a:t> Type of Product Sold (represented by numbers)</a:t>
            </a:r>
          </a:p>
          <a:p>
            <a:pPr>
              <a:lnSpc>
                <a:spcPct val="150000"/>
              </a:lnSpc>
            </a:pPr>
            <a:r>
              <a:rPr lang="en-US" b="1" dirty="0" err="1"/>
              <a:t>parent_region_id</a:t>
            </a:r>
            <a:r>
              <a:rPr lang="en-US" b="1" dirty="0"/>
              <a:t>:</a:t>
            </a:r>
            <a:r>
              <a:rPr lang="en-US" dirty="0"/>
              <a:t> Higher Region (City/Town)</a:t>
            </a:r>
          </a:p>
          <a:p>
            <a:pPr>
              <a:lnSpc>
                <a:spcPct val="150000"/>
              </a:lnSpc>
            </a:pPr>
            <a:r>
              <a:rPr lang="en-US" b="1" dirty="0"/>
              <a:t>value:</a:t>
            </a:r>
            <a:r>
              <a:rPr lang="en-US" dirty="0"/>
              <a:t> Transactional Amount</a:t>
            </a:r>
          </a:p>
          <a:p>
            <a:pPr>
              <a:lnSpc>
                <a:spcPct val="150000"/>
              </a:lnSpc>
            </a:pPr>
            <a:r>
              <a:rPr lang="en-US" b="1" dirty="0" err="1"/>
              <a:t>child_region_id</a:t>
            </a:r>
            <a:r>
              <a:rPr lang="en-US" b="1" dirty="0"/>
              <a:t>:</a:t>
            </a:r>
            <a:r>
              <a:rPr lang="en-US" dirty="0"/>
              <a:t> Lower Region (Area/Sector)</a:t>
            </a:r>
          </a:p>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Description</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pPr marL="152400" indent="0">
              <a:buNone/>
            </a:pPr>
            <a:endParaRPr lang="en" dirty="0"/>
          </a:p>
          <a:p>
            <a:pPr>
              <a:lnSpc>
                <a:spcPct val="150000"/>
              </a:lnSpc>
            </a:pPr>
            <a:r>
              <a:rPr lang="en-US" dirty="0" smtClean="0"/>
              <a:t>The </a:t>
            </a:r>
            <a:r>
              <a:rPr lang="en-US" dirty="0"/>
              <a:t>dataset contains </a:t>
            </a:r>
            <a:r>
              <a:rPr lang="en-US" b="1" dirty="0"/>
              <a:t>1,734,054 observations </a:t>
            </a:r>
            <a:r>
              <a:rPr lang="en-US" dirty="0"/>
              <a:t>with </a:t>
            </a:r>
            <a:r>
              <a:rPr lang="en-US" b="1" dirty="0"/>
              <a:t>8 features </a:t>
            </a:r>
            <a:r>
              <a:rPr lang="en-US" dirty="0"/>
              <a:t>each, providing a comprehensive view of the marketplace's transactions and customer information.</a:t>
            </a:r>
          </a:p>
          <a:p>
            <a:pPr>
              <a:lnSpc>
                <a:spcPct val="150000"/>
              </a:lnSpc>
            </a:pPr>
            <a:r>
              <a:rPr lang="en-US" dirty="0"/>
              <a:t>Notably, </a:t>
            </a:r>
            <a:r>
              <a:rPr lang="en-US" b="1" dirty="0"/>
              <a:t>no duplicates </a:t>
            </a:r>
            <a:r>
              <a:rPr lang="en-US" dirty="0"/>
              <a:t>were identified in the dataset, ensuring data integrity and accuracy in the analysis.</a:t>
            </a:r>
          </a:p>
          <a:p>
            <a:pPr>
              <a:lnSpc>
                <a:spcPct val="150000"/>
              </a:lnSpc>
            </a:pPr>
            <a:r>
              <a:rPr lang="en-US" dirty="0"/>
              <a:t>Among the features, all columns, except </a:t>
            </a:r>
            <a:r>
              <a:rPr lang="en-US" dirty="0" err="1"/>
              <a:t>product_code</a:t>
            </a:r>
            <a:r>
              <a:rPr lang="en-US" dirty="0"/>
              <a:t> and value, were of </a:t>
            </a:r>
            <a:r>
              <a:rPr lang="en-US" b="1" dirty="0"/>
              <a:t>object datatype</a:t>
            </a:r>
            <a:r>
              <a:rPr lang="en-US" dirty="0"/>
              <a:t>, while </a:t>
            </a:r>
            <a:r>
              <a:rPr lang="en-US" dirty="0" err="1"/>
              <a:t>product_code</a:t>
            </a:r>
            <a:r>
              <a:rPr lang="en-US" dirty="0"/>
              <a:t> and value were represented as </a:t>
            </a:r>
            <a:r>
              <a:rPr lang="en-US" b="1" dirty="0"/>
              <a:t>integers</a:t>
            </a:r>
            <a:r>
              <a:rPr lang="en-US" dirty="0"/>
              <a:t>.</a:t>
            </a:r>
          </a:p>
          <a:p>
            <a:pPr>
              <a:lnSpc>
                <a:spcPct val="150000"/>
              </a:lnSpc>
            </a:pPr>
            <a:r>
              <a:rPr lang="en-US" dirty="0"/>
              <a:t>During data exploration, it was observed that there were </a:t>
            </a:r>
            <a:r>
              <a:rPr lang="en-US" b="1" dirty="0"/>
              <a:t>70 missing </a:t>
            </a:r>
            <a:r>
              <a:rPr lang="en-US" dirty="0"/>
              <a:t>values in the </a:t>
            </a:r>
            <a:r>
              <a:rPr lang="en-US" dirty="0" err="1"/>
              <a:t>acquired_date</a:t>
            </a:r>
            <a:r>
              <a:rPr lang="en-US" dirty="0"/>
              <a:t> field, which may require attention during data preprocessing to ensure completeness in the analysis.</a:t>
            </a:r>
          </a:p>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Key Findings of Dataset</a:t>
            </a:r>
            <a:endParaRPr dirty="0"/>
          </a:p>
        </p:txBody>
      </p:sp>
    </p:spTree>
    <p:extLst>
      <p:ext uri="{BB962C8B-B14F-4D97-AF65-F5344CB8AC3E}">
        <p14:creationId xmlns:p14="http://schemas.microsoft.com/office/powerpoint/2010/main" val="3939411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Preparation</a:t>
            </a:r>
            <a:endParaRPr dirty="0"/>
          </a:p>
        </p:txBody>
      </p:sp>
      <p:sp>
        <p:nvSpPr>
          <p:cNvPr id="10" name="Text Placeholder 9"/>
          <p:cNvSpPr>
            <a:spLocks noGrp="1" noChangeArrowheads="1"/>
          </p:cNvSpPr>
          <p:nvPr>
            <p:ph type="body" idx="1"/>
          </p:nvPr>
        </p:nvSpPr>
        <p:spPr bwMode="auto">
          <a:xfrm>
            <a:off x="713250" y="1310746"/>
            <a:ext cx="7027714" cy="263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lvl="0" defTabSz="914400" eaLnBrk="0" fontAlgn="base" latinLnBrk="0" hangingPunct="0">
              <a:spcBef>
                <a:spcPts val="0"/>
              </a:spcBef>
              <a:spcAft>
                <a:spcPts val="0"/>
              </a:spcAft>
              <a:tabLst/>
            </a:pPr>
            <a:r>
              <a:rPr lang="en-US" altLang="en-US" b="1" dirty="0" err="1">
                <a:solidFill>
                  <a:schemeClr val="accent2"/>
                </a:solidFill>
                <a:latin typeface="Manjari"/>
              </a:rPr>
              <a:t>Datetime</a:t>
            </a:r>
            <a:r>
              <a:rPr lang="en-US" altLang="en-US" b="1" dirty="0">
                <a:solidFill>
                  <a:schemeClr val="accent2"/>
                </a:solidFill>
                <a:latin typeface="Manjari"/>
              </a:rPr>
              <a:t> Conversion for Time-based Analysis:</a:t>
            </a:r>
          </a:p>
          <a:p>
            <a:pPr marL="914400" lvl="1" defTabSz="914400" eaLnBrk="0" fontAlgn="base" latinLnBrk="0" hangingPunct="0">
              <a:spcBef>
                <a:spcPts val="0"/>
              </a:spcBef>
              <a:spcAft>
                <a:spcPts val="0"/>
              </a:spcAft>
              <a:buFont typeface="Arial" panose="020B0604020202020204" pitchFamily="34" charset="0"/>
              <a:buChar char="•"/>
              <a:tabLst/>
            </a:pPr>
            <a:r>
              <a:rPr lang="en-US" altLang="en-US" dirty="0">
                <a:solidFill>
                  <a:schemeClr val="accent2"/>
                </a:solidFill>
                <a:latin typeface="Manjari"/>
              </a:rPr>
              <a:t>To ensure consistency and enable time-based analysis, the data types of "</a:t>
            </a:r>
            <a:r>
              <a:rPr lang="en-US" altLang="en-US" dirty="0" err="1">
                <a:solidFill>
                  <a:schemeClr val="accent2"/>
                </a:solidFill>
                <a:latin typeface="Manjari"/>
              </a:rPr>
              <a:t>transaction_time</a:t>
            </a:r>
            <a:r>
              <a:rPr lang="en-US" altLang="en-US" dirty="0">
                <a:solidFill>
                  <a:schemeClr val="accent2"/>
                </a:solidFill>
                <a:latin typeface="Manjari"/>
              </a:rPr>
              <a:t>" and "</a:t>
            </a:r>
            <a:r>
              <a:rPr lang="en-US" altLang="en-US" dirty="0" err="1">
                <a:solidFill>
                  <a:schemeClr val="accent2"/>
                </a:solidFill>
                <a:latin typeface="Manjari"/>
              </a:rPr>
              <a:t>acquired_date</a:t>
            </a:r>
            <a:r>
              <a:rPr lang="en-US" altLang="en-US" dirty="0">
                <a:solidFill>
                  <a:schemeClr val="accent2"/>
                </a:solidFill>
                <a:latin typeface="Manjari"/>
              </a:rPr>
              <a:t>" were converted into the </a:t>
            </a:r>
            <a:r>
              <a:rPr lang="en-US" altLang="en-US" dirty="0" err="1">
                <a:solidFill>
                  <a:schemeClr val="accent2"/>
                </a:solidFill>
                <a:latin typeface="Manjari"/>
              </a:rPr>
              <a:t>datetime</a:t>
            </a:r>
            <a:r>
              <a:rPr lang="en-US" altLang="en-US" dirty="0">
                <a:solidFill>
                  <a:schemeClr val="accent2"/>
                </a:solidFill>
                <a:latin typeface="Manjari"/>
              </a:rPr>
              <a:t> format. This transformation allows for accurate temporal data exploration.</a:t>
            </a:r>
          </a:p>
          <a:p>
            <a:pPr>
              <a:spcBef>
                <a:spcPts val="0"/>
              </a:spcBef>
              <a:spcAft>
                <a:spcPts val="0"/>
              </a:spcAft>
            </a:pPr>
            <a:r>
              <a:rPr lang="en-US" altLang="en-US" b="1" dirty="0">
                <a:solidFill>
                  <a:schemeClr val="accent2"/>
                </a:solidFill>
                <a:latin typeface="Manjari"/>
              </a:rPr>
              <a:t>Handling Missing Values:</a:t>
            </a:r>
          </a:p>
          <a:p>
            <a:pPr marL="914400" lvl="1">
              <a:spcBef>
                <a:spcPts val="0"/>
              </a:spcBef>
              <a:spcAft>
                <a:spcPts val="0"/>
              </a:spcAft>
              <a:buFont typeface="Arial" panose="020B0604020202020204" pitchFamily="34" charset="0"/>
              <a:buChar char="•"/>
            </a:pPr>
            <a:r>
              <a:rPr lang="en-US" altLang="en-US" dirty="0">
                <a:solidFill>
                  <a:schemeClr val="accent2"/>
                </a:solidFill>
                <a:latin typeface="Manjari"/>
              </a:rPr>
              <a:t>During the data exploration process, it was observed that 70 observations for 8 unique customers contained missing values.</a:t>
            </a:r>
          </a:p>
          <a:p>
            <a:pPr marL="914400" lvl="1">
              <a:spcBef>
                <a:spcPts val="0"/>
              </a:spcBef>
              <a:spcAft>
                <a:spcPts val="0"/>
              </a:spcAft>
              <a:buFont typeface="Arial" panose="020B0604020202020204" pitchFamily="34" charset="0"/>
              <a:buChar char="•"/>
            </a:pPr>
            <a:r>
              <a:rPr lang="en-US" altLang="en-US" dirty="0">
                <a:solidFill>
                  <a:schemeClr val="accent2"/>
                </a:solidFill>
                <a:latin typeface="Manjari"/>
              </a:rPr>
              <a:t>With a total of 166,764 unique customers in the dataset, a decision was made to remove these 70 rows. </a:t>
            </a: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2207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r>
              <a:rPr lang="en-US" b="1" dirty="0"/>
              <a:t>Temporal Data Enhancement:</a:t>
            </a:r>
            <a:endParaRPr lang="en-US" dirty="0"/>
          </a:p>
          <a:p>
            <a:pPr lvl="1">
              <a:buFont typeface="Arial" panose="020B0604020202020204" pitchFamily="34" charset="0"/>
              <a:buChar char="•"/>
            </a:pPr>
            <a:r>
              <a:rPr lang="en-US" dirty="0"/>
              <a:t>To gain more insights from time-related features, we extracted the day, month, year, and number of the weekday from both "</a:t>
            </a:r>
            <a:r>
              <a:rPr lang="en-US" dirty="0" err="1"/>
              <a:t>acquired_date</a:t>
            </a:r>
            <a:r>
              <a:rPr lang="en-US" dirty="0"/>
              <a:t>" and "</a:t>
            </a:r>
            <a:r>
              <a:rPr lang="en-US" dirty="0" err="1"/>
              <a:t>transaction_time</a:t>
            </a:r>
            <a:r>
              <a:rPr lang="en-US" dirty="0"/>
              <a:t>" columns. </a:t>
            </a:r>
            <a:endParaRPr lang="en-US" dirty="0" smtClean="0"/>
          </a:p>
          <a:p>
            <a:pPr marL="609600" lvl="1" indent="0">
              <a:buNone/>
            </a:pPr>
            <a:endParaRPr lang="en-US" dirty="0"/>
          </a:p>
          <a:p>
            <a:r>
              <a:rPr lang="en-US" b="1" dirty="0"/>
              <a:t>Customer Monetary Value Calculation:</a:t>
            </a:r>
            <a:endParaRPr lang="en-US" dirty="0"/>
          </a:p>
          <a:p>
            <a:pPr lvl="1">
              <a:buFont typeface="Arial" panose="020B0604020202020204" pitchFamily="34" charset="0"/>
              <a:buChar char="•"/>
            </a:pPr>
            <a:r>
              <a:rPr lang="en-US" dirty="0"/>
              <a:t>In order to comprehend the spending behavior of each customer, the total spending from the "value" column was accumulated. This specific monetary value for each customer plays a vital role in our analysis</a:t>
            </a:r>
            <a:r>
              <a:rPr lang="en-US" dirty="0" smtClean="0"/>
              <a:t>.</a:t>
            </a:r>
          </a:p>
          <a:p>
            <a:pPr marL="609600" lvl="1" indent="0">
              <a:buNone/>
            </a:pPr>
            <a:endParaRPr lang="en-US" dirty="0"/>
          </a:p>
          <a:p>
            <a:r>
              <a:rPr lang="en-US" b="1" dirty="0"/>
              <a:t>Label Encoding of Categorical Variables:</a:t>
            </a:r>
            <a:endParaRPr lang="en-US" dirty="0"/>
          </a:p>
          <a:p>
            <a:pPr lvl="1">
              <a:buFont typeface="Arial" panose="020B0604020202020204" pitchFamily="34" charset="0"/>
              <a:buChar char="•"/>
            </a:pPr>
            <a:r>
              <a:rPr lang="en-US" dirty="0"/>
              <a:t>The categorical variables were prepared for feeding into machine learning models by performing label encoding on the "</a:t>
            </a:r>
            <a:r>
              <a:rPr lang="en-US" dirty="0" err="1"/>
              <a:t>acquired_by</a:t>
            </a:r>
            <a:r>
              <a:rPr lang="en-US" dirty="0"/>
              <a:t>," "</a:t>
            </a:r>
            <a:r>
              <a:rPr lang="en-US" dirty="0" err="1"/>
              <a:t>product_code</a:t>
            </a:r>
            <a:r>
              <a:rPr lang="en-US" dirty="0"/>
              <a:t>," and "</a:t>
            </a:r>
            <a:r>
              <a:rPr lang="en-US" dirty="0" err="1"/>
              <a:t>parent_region_id</a:t>
            </a:r>
            <a:r>
              <a:rPr lang="en-US" dirty="0"/>
              <a:t>" columns</a:t>
            </a:r>
            <a:r>
              <a:rPr lang="en-US" dirty="0" smtClean="0"/>
              <a:t>.</a:t>
            </a:r>
            <a:endParaRPr lang="en-US"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Feature Engineering</a:t>
            </a:r>
            <a:endParaRPr dirty="0"/>
          </a:p>
        </p:txBody>
      </p:sp>
    </p:spTree>
    <p:extLst>
      <p:ext uri="{BB962C8B-B14F-4D97-AF65-F5344CB8AC3E}">
        <p14:creationId xmlns:p14="http://schemas.microsoft.com/office/powerpoint/2010/main" val="3437981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475253" cy="3416400"/>
          </a:xfrm>
          <a:prstGeom prst="rect">
            <a:avLst/>
          </a:prstGeom>
        </p:spPr>
        <p:txBody>
          <a:bodyPr spcFirstLastPara="1" wrap="square" lIns="91425" tIns="91425" rIns="91425" bIns="91425" anchor="t" anchorCtr="0">
            <a:noAutofit/>
          </a:bodyPr>
          <a:lstStyle/>
          <a:p>
            <a:r>
              <a:rPr lang="en-US" b="1" dirty="0"/>
              <a:t>Product Code Distribution:</a:t>
            </a:r>
            <a:endParaRPr lang="en-US" dirty="0"/>
          </a:p>
          <a:p>
            <a:pPr lvl="1">
              <a:buFont typeface="Arial" panose="020B0604020202020204" pitchFamily="34" charset="0"/>
              <a:buChar char="•"/>
            </a:pPr>
            <a:r>
              <a:rPr lang="en-US" dirty="0"/>
              <a:t>The dataset comprises 1,733,984 observations with various product codes. The most common product code is </a:t>
            </a:r>
            <a:r>
              <a:rPr lang="en-US" dirty="0" smtClean="0"/>
              <a:t>78.</a:t>
            </a:r>
            <a:endParaRPr lang="en-US" dirty="0" smtClean="0"/>
          </a:p>
          <a:p>
            <a:pPr marL="609600" lvl="1" indent="0">
              <a:buNone/>
            </a:pPr>
            <a:endParaRPr lang="en-US" dirty="0"/>
          </a:p>
          <a:p>
            <a:r>
              <a:rPr lang="en-US" b="1" dirty="0"/>
              <a:t>Transaction and Acquisition Time Insights:</a:t>
            </a:r>
            <a:endParaRPr lang="en-US" dirty="0"/>
          </a:p>
          <a:p>
            <a:pPr lvl="1">
              <a:buFont typeface="Arial" panose="020B0604020202020204" pitchFamily="34" charset="0"/>
              <a:buChar char="•"/>
            </a:pPr>
            <a:r>
              <a:rPr lang="en-US" dirty="0"/>
              <a:t>The transactions took place predominantly during October 2021, with a mean transaction day of 15.3. The majority of acquisitions also occurred in October 2021, with a mean acquired day of 15.5.</a:t>
            </a:r>
          </a:p>
          <a:p>
            <a:pPr lvl="1">
              <a:buFont typeface="Arial" panose="020B0604020202020204" pitchFamily="34" charset="0"/>
              <a:buChar char="•"/>
            </a:pPr>
            <a:r>
              <a:rPr lang="en-US" dirty="0"/>
              <a:t>Transactions are evenly distributed throughout the week, with the highest frequency on the third day of the week (Tuesday). Acquisitions are also well-distributed across the week, with the highest frequency on the third day of the week (Tuesday</a:t>
            </a:r>
            <a:r>
              <a:rPr lang="en-US" dirty="0" smtClean="0"/>
              <a:t>).</a:t>
            </a:r>
            <a:endParaRPr lang="en-US"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Statistical Analysis</a:t>
            </a:r>
            <a:endParaRPr dirty="0"/>
          </a:p>
        </p:txBody>
      </p:sp>
    </p:spTree>
    <p:extLst>
      <p:ext uri="{BB962C8B-B14F-4D97-AF65-F5344CB8AC3E}">
        <p14:creationId xmlns:p14="http://schemas.microsoft.com/office/powerpoint/2010/main" val="884986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DEF1E8"/>
      </a:lt1>
      <a:dk2>
        <a:srgbClr val="91DB92"/>
      </a:dk2>
      <a:lt2>
        <a:srgbClr val="FFFFFF"/>
      </a:lt2>
      <a:accent1>
        <a:srgbClr val="BBACAC"/>
      </a:accent1>
      <a:accent2>
        <a:srgbClr val="40474B"/>
      </a:accent2>
      <a:accent3>
        <a:srgbClr val="91DB92"/>
      </a:accent3>
      <a:accent4>
        <a:srgbClr val="DEF1E8"/>
      </a:accent4>
      <a:accent5>
        <a:srgbClr val="BBACAC"/>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2665</Words>
  <Application>Microsoft Office PowerPoint</Application>
  <PresentationFormat>On-screen Show (16:9)</PresentationFormat>
  <Paragraphs>266</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Roboto Condensed Light</vt:lpstr>
      <vt:lpstr>Manjari</vt:lpstr>
      <vt:lpstr>Hammersmith One</vt:lpstr>
      <vt:lpstr>Arial</vt:lpstr>
      <vt:lpstr>Söhne</vt:lpstr>
      <vt:lpstr>Elegant Education Pack for Students by Slidesgo</vt:lpstr>
      <vt:lpstr>Case Study Solution</vt:lpstr>
      <vt:lpstr>Case Statement</vt:lpstr>
      <vt:lpstr>Case Statement</vt:lpstr>
      <vt:lpstr>Dataset Exploration</vt:lpstr>
      <vt:lpstr>Data Description</vt:lpstr>
      <vt:lpstr>Key Findings of Dataset</vt:lpstr>
      <vt:lpstr>Data Preparation</vt:lpstr>
      <vt:lpstr>Feature Engineering</vt:lpstr>
      <vt:lpstr>Statistical Analysis</vt:lpstr>
      <vt:lpstr>Statistical Analysis</vt:lpstr>
      <vt:lpstr>Statistical Analysis</vt:lpstr>
      <vt:lpstr>Statistical Analysis</vt:lpstr>
      <vt:lpstr>Statistical Analysis</vt:lpstr>
      <vt:lpstr>Statistical Analysis</vt:lpstr>
      <vt:lpstr>Statistical Analysis</vt:lpstr>
      <vt:lpstr>Question # 01 </vt:lpstr>
      <vt:lpstr>Strategy for Q1 part1</vt:lpstr>
      <vt:lpstr>Strategy for Q1 part1</vt:lpstr>
      <vt:lpstr>Strategy for Q1 part1</vt:lpstr>
      <vt:lpstr>Strategy for Q1 part1</vt:lpstr>
      <vt:lpstr>Strategy for Q1 part1</vt:lpstr>
      <vt:lpstr>Answer for Q1 part1</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Strategy for Q1 part2</vt:lpstr>
      <vt:lpstr>Answer for Q1 part2</vt:lpstr>
      <vt:lpstr>Answer for Q1 part2</vt:lpstr>
      <vt:lpstr>Answer for Q1 part3</vt:lpstr>
      <vt:lpstr>Answer for Q1 part3</vt:lpstr>
      <vt:lpstr>Question # 02 </vt:lpstr>
      <vt:lpstr>Strategy for Q2 part1</vt:lpstr>
      <vt:lpstr>Strategy for Q2 part1</vt:lpstr>
      <vt:lpstr>Strategy for Q2 part2</vt:lpstr>
      <vt:lpstr>Strategy for Q2 part2</vt:lpstr>
      <vt:lpstr>Strategy for Q2 part3</vt:lpstr>
      <vt:lpstr>Strategy for Q2 part3</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Solution</dc:title>
  <cp:lastModifiedBy>Microsoft account</cp:lastModifiedBy>
  <cp:revision>31</cp:revision>
  <dcterms:modified xsi:type="dcterms:W3CDTF">2023-08-07T02:40:03Z</dcterms:modified>
</cp:coreProperties>
</file>