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4630400" cy="8229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000000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381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381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Arial"/>
      </a:defRPr>
    </a:lvl1pPr>
    <a:lvl2pPr indent="228600" latinLnBrk="0">
      <a:defRPr sz="1200">
        <a:latin typeface="+mn-lt"/>
        <a:ea typeface="+mn-ea"/>
        <a:cs typeface="+mn-cs"/>
        <a:sym typeface="Arial"/>
      </a:defRPr>
    </a:lvl2pPr>
    <a:lvl3pPr indent="457200" latinLnBrk="0">
      <a:defRPr sz="1200">
        <a:latin typeface="+mn-lt"/>
        <a:ea typeface="+mn-ea"/>
        <a:cs typeface="+mn-cs"/>
        <a:sym typeface="Arial"/>
      </a:defRPr>
    </a:lvl3pPr>
    <a:lvl4pPr indent="685800" latinLnBrk="0">
      <a:defRPr sz="1200">
        <a:latin typeface="+mn-lt"/>
        <a:ea typeface="+mn-ea"/>
        <a:cs typeface="+mn-cs"/>
        <a:sym typeface="Arial"/>
      </a:defRPr>
    </a:lvl4pPr>
    <a:lvl5pPr indent="914400" latinLnBrk="0">
      <a:defRPr sz="1200">
        <a:latin typeface="+mn-lt"/>
        <a:ea typeface="+mn-ea"/>
        <a:cs typeface="+mn-cs"/>
        <a:sym typeface="Arial"/>
      </a:defRPr>
    </a:lvl5pPr>
    <a:lvl6pPr indent="1143000" latinLnBrk="0">
      <a:defRPr sz="1200">
        <a:latin typeface="+mn-lt"/>
        <a:ea typeface="+mn-ea"/>
        <a:cs typeface="+mn-cs"/>
        <a:sym typeface="Arial"/>
      </a:defRPr>
    </a:lvl6pPr>
    <a:lvl7pPr indent="1371600" latinLnBrk="0">
      <a:defRPr sz="1200">
        <a:latin typeface="+mn-lt"/>
        <a:ea typeface="+mn-ea"/>
        <a:cs typeface="+mn-cs"/>
        <a:sym typeface="Arial"/>
      </a:defRPr>
    </a:lvl7pPr>
    <a:lvl8pPr indent="1600200" latinLnBrk="0">
      <a:defRPr sz="1200">
        <a:latin typeface="+mn-lt"/>
        <a:ea typeface="+mn-ea"/>
        <a:cs typeface="+mn-cs"/>
        <a:sym typeface="Arial"/>
      </a:defRPr>
    </a:lvl8pPr>
    <a:lvl9pPr indent="1828800" latinLnBrk="0">
      <a:defRPr sz="12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2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3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4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5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6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9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70" name="Image 0" descr="Image 0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39213" y="7749540"/>
            <a:ext cx="1722610" cy="411484"/>
          </a:xfrm>
          <a:prstGeom prst="rect">
            <a:avLst/>
          </a:prstGeom>
          <a:ln w="12700">
            <a:miter lim="400000"/>
          </a:ln>
        </p:spPr>
      </p:pic>
      <p:sp>
        <p:nvSpPr>
          <p:cNvPr id="7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2192020" y="923925"/>
            <a:ext cx="11704320" cy="20021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/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166100" y="2926079"/>
            <a:ext cx="5730240" cy="53035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0211469" y="7495494"/>
            <a:ext cx="273652" cy="264251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3488" y="1655085"/>
            <a:ext cx="4919425" cy="4919430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Text 0"/>
          <p:cNvSpPr txBox="1"/>
          <p:nvPr/>
        </p:nvSpPr>
        <p:spPr>
          <a:xfrm>
            <a:off x="6280189" y="2910719"/>
            <a:ext cx="4018438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ShifaLink</a:t>
            </a:r>
          </a:p>
        </p:txBody>
      </p:sp>
      <p:sp>
        <p:nvSpPr>
          <p:cNvPr id="83" name="Text 1"/>
          <p:cNvSpPr txBox="1"/>
          <p:nvPr/>
        </p:nvSpPr>
        <p:spPr>
          <a:xfrm>
            <a:off x="6280189" y="3959662"/>
            <a:ext cx="7556422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Connecting frontline medical staff in conflict zones with global expertise through asynchronous consultation</a:t>
            </a:r>
          </a:p>
        </p:txBody>
      </p:sp>
      <p:sp>
        <p:nvSpPr>
          <p:cNvPr id="84" name="Text 2"/>
          <p:cNvSpPr txBox="1"/>
          <p:nvPr/>
        </p:nvSpPr>
        <p:spPr>
          <a:xfrm>
            <a:off x="6280189" y="4940617"/>
            <a:ext cx="4264640" cy="3658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ts val="2800"/>
              </a:lnSpc>
              <a:defRPr sz="1700"/>
            </a:pPr>
            <a:r>
              <a:t>🇵🇸</a:t>
            </a:r>
            <a:r>
              <a:rPr>
                <a:solidFill>
                  <a:srgbClr val="405449"/>
                </a:solidFill>
              </a:rPr>
              <a:t> Built with Palestinian resilience and hope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 0"/>
          <p:cNvSpPr txBox="1"/>
          <p:nvPr/>
        </p:nvSpPr>
        <p:spPr>
          <a:xfrm>
            <a:off x="793788" y="2379821"/>
            <a:ext cx="3397152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The Problem</a:t>
            </a:r>
          </a:p>
        </p:txBody>
      </p:sp>
      <p:sp>
        <p:nvSpPr>
          <p:cNvPr id="87" name="Text 1"/>
          <p:cNvSpPr txBox="1"/>
          <p:nvPr/>
        </p:nvSpPr>
        <p:spPr>
          <a:xfrm>
            <a:off x="793787" y="3542226"/>
            <a:ext cx="3825002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In regions affected by conflict like Gaza:</a:t>
            </a:r>
          </a:p>
        </p:txBody>
      </p:sp>
      <p:sp>
        <p:nvSpPr>
          <p:cNvPr id="88" name="Text 2"/>
          <p:cNvSpPr txBox="1"/>
          <p:nvPr/>
        </p:nvSpPr>
        <p:spPr>
          <a:xfrm>
            <a:off x="793790" y="4160282"/>
            <a:ext cx="5552170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Severe shortage of experienced medical professionals</a:t>
            </a:r>
          </a:p>
        </p:txBody>
      </p:sp>
      <p:sp>
        <p:nvSpPr>
          <p:cNvPr id="89" name="Text 3"/>
          <p:cNvSpPr txBox="1"/>
          <p:nvPr/>
        </p:nvSpPr>
        <p:spPr>
          <a:xfrm>
            <a:off x="793787" y="4602479"/>
            <a:ext cx="6051334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Minimally trained staff forced to treat complex trauma cases</a:t>
            </a:r>
          </a:p>
        </p:txBody>
      </p:sp>
      <p:sp>
        <p:nvSpPr>
          <p:cNvPr id="90" name="Text 4"/>
          <p:cNvSpPr txBox="1"/>
          <p:nvPr/>
        </p:nvSpPr>
        <p:spPr>
          <a:xfrm>
            <a:off x="793790" y="5044678"/>
            <a:ext cx="3295762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Unreliable internet connectivity</a:t>
            </a:r>
          </a:p>
        </p:txBody>
      </p:sp>
      <p:sp>
        <p:nvSpPr>
          <p:cNvPr id="91" name="Text 5"/>
          <p:cNvSpPr txBox="1"/>
          <p:nvPr/>
        </p:nvSpPr>
        <p:spPr>
          <a:xfrm>
            <a:off x="793788" y="5486875"/>
            <a:ext cx="4951699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marL="342900" indent="-342900">
              <a:lnSpc>
                <a:spcPts val="2800"/>
              </a:lnSpc>
              <a:buSzPct val="100000"/>
              <a:buChar char="•"/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Overwhelming pressure on healthcare providers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 0"/>
          <p:cNvSpPr txBox="1"/>
          <p:nvPr/>
        </p:nvSpPr>
        <p:spPr>
          <a:xfrm>
            <a:off x="793787" y="1935956"/>
            <a:ext cx="6252271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Our Solution: ShifaLink</a:t>
            </a:r>
          </a:p>
        </p:txBody>
      </p:sp>
      <p:sp>
        <p:nvSpPr>
          <p:cNvPr id="94" name="Text 1"/>
          <p:cNvSpPr txBox="1"/>
          <p:nvPr/>
        </p:nvSpPr>
        <p:spPr>
          <a:xfrm>
            <a:off x="793789" y="3098363"/>
            <a:ext cx="8101993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A progressive web application enabling asynchronous medical consultation between:</a:t>
            </a:r>
          </a:p>
        </p:txBody>
      </p:sp>
      <p:pic>
        <p:nvPicPr>
          <p:cNvPr id="95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93790" y="3716416"/>
            <a:ext cx="6521410" cy="90726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Text 2"/>
          <p:cNvSpPr txBox="1"/>
          <p:nvPr/>
        </p:nvSpPr>
        <p:spPr>
          <a:xfrm>
            <a:off x="1020602" y="4850486"/>
            <a:ext cx="3908613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Internal Doctors (On-Ground)</a:t>
            </a:r>
          </a:p>
        </p:txBody>
      </p:sp>
      <p:sp>
        <p:nvSpPr>
          <p:cNvPr id="97" name="Text 3"/>
          <p:cNvSpPr txBox="1"/>
          <p:nvPr/>
        </p:nvSpPr>
        <p:spPr>
          <a:xfrm>
            <a:off x="1020604" y="5340906"/>
            <a:ext cx="6067782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Medical students, nurses and doctors in conflict zones who need guidance with complex cases</a:t>
            </a:r>
          </a:p>
        </p:txBody>
      </p:sp>
      <p:pic>
        <p:nvPicPr>
          <p:cNvPr id="98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15200" y="3716416"/>
            <a:ext cx="6521410" cy="90726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ext 4"/>
          <p:cNvSpPr txBox="1"/>
          <p:nvPr/>
        </p:nvSpPr>
        <p:spPr>
          <a:xfrm>
            <a:off x="7542013" y="4850486"/>
            <a:ext cx="4639581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External Doctors (Remote Experts)</a:t>
            </a:r>
          </a:p>
        </p:txBody>
      </p:sp>
      <p:sp>
        <p:nvSpPr>
          <p:cNvPr id="100" name="Text 5"/>
          <p:cNvSpPr txBox="1"/>
          <p:nvPr/>
        </p:nvSpPr>
        <p:spPr>
          <a:xfrm>
            <a:off x="7542013" y="5340906"/>
            <a:ext cx="6067787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Experienced specialists worldwide who volunteer their expertise to review cases and provide guidance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0"/>
          <p:cNvSpPr txBox="1"/>
          <p:nvPr/>
        </p:nvSpPr>
        <p:spPr>
          <a:xfrm>
            <a:off x="793787" y="676630"/>
            <a:ext cx="4878463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Key MVP Features</a:t>
            </a:r>
          </a:p>
        </p:txBody>
      </p:sp>
      <p:sp>
        <p:nvSpPr>
          <p:cNvPr id="103" name="Shape 1"/>
          <p:cNvSpPr/>
          <p:nvPr/>
        </p:nvSpPr>
        <p:spPr>
          <a:xfrm>
            <a:off x="793790" y="2148720"/>
            <a:ext cx="6407945" cy="121924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4" name="Shape 2"/>
          <p:cNvSpPr/>
          <p:nvPr/>
        </p:nvSpPr>
        <p:spPr>
          <a:xfrm>
            <a:off x="3657539" y="1839036"/>
            <a:ext cx="680446" cy="680446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" name="Text 3"/>
          <p:cNvSpPr txBox="1"/>
          <p:nvPr/>
        </p:nvSpPr>
        <p:spPr>
          <a:xfrm>
            <a:off x="3861613" y="2009180"/>
            <a:ext cx="161026" cy="40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6" name="Text 4"/>
          <p:cNvSpPr txBox="1"/>
          <p:nvPr/>
        </p:nvSpPr>
        <p:spPr>
          <a:xfrm>
            <a:off x="1051082" y="2746175"/>
            <a:ext cx="2595786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Role-Based Access</a:t>
            </a:r>
          </a:p>
        </p:txBody>
      </p:sp>
      <p:sp>
        <p:nvSpPr>
          <p:cNvPr id="107" name="Text 5"/>
          <p:cNvSpPr txBox="1"/>
          <p:nvPr/>
        </p:nvSpPr>
        <p:spPr>
          <a:xfrm>
            <a:off x="1051080" y="3236595"/>
            <a:ext cx="5893363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Separate dashboards for internal and external doctors with appropriate functionality for each role</a:t>
            </a:r>
          </a:p>
        </p:txBody>
      </p:sp>
      <p:sp>
        <p:nvSpPr>
          <p:cNvPr id="108" name="Shape 6"/>
          <p:cNvSpPr/>
          <p:nvPr/>
        </p:nvSpPr>
        <p:spPr>
          <a:xfrm>
            <a:off x="7428548" y="2148720"/>
            <a:ext cx="6408066" cy="121924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Shape 7"/>
          <p:cNvSpPr/>
          <p:nvPr/>
        </p:nvSpPr>
        <p:spPr>
          <a:xfrm>
            <a:off x="10292298" y="1839036"/>
            <a:ext cx="680446" cy="680446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Text 8"/>
          <p:cNvSpPr txBox="1"/>
          <p:nvPr/>
        </p:nvSpPr>
        <p:spPr>
          <a:xfrm>
            <a:off x="10496370" y="2009180"/>
            <a:ext cx="161026" cy="40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111" name="Text 9"/>
          <p:cNvSpPr txBox="1"/>
          <p:nvPr/>
        </p:nvSpPr>
        <p:spPr>
          <a:xfrm>
            <a:off x="7685840" y="2746175"/>
            <a:ext cx="2341762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Case Submission</a:t>
            </a:r>
          </a:p>
        </p:txBody>
      </p:sp>
      <p:sp>
        <p:nvSpPr>
          <p:cNvPr id="112" name="Text 10"/>
          <p:cNvSpPr txBox="1"/>
          <p:nvPr/>
        </p:nvSpPr>
        <p:spPr>
          <a:xfrm>
            <a:off x="7685840" y="3236595"/>
            <a:ext cx="5893479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Structured forms for detailed patient information with voice-to-text capability for rapid input in emergency situations</a:t>
            </a:r>
          </a:p>
        </p:txBody>
      </p:sp>
      <p:sp>
        <p:nvSpPr>
          <p:cNvPr id="113" name="Shape 11"/>
          <p:cNvSpPr/>
          <p:nvPr/>
        </p:nvSpPr>
        <p:spPr>
          <a:xfrm>
            <a:off x="793790" y="5119092"/>
            <a:ext cx="6407945" cy="121924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Shape 12"/>
          <p:cNvSpPr/>
          <p:nvPr/>
        </p:nvSpPr>
        <p:spPr>
          <a:xfrm>
            <a:off x="3657539" y="4809411"/>
            <a:ext cx="680446" cy="680446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Text 13"/>
          <p:cNvSpPr txBox="1"/>
          <p:nvPr/>
        </p:nvSpPr>
        <p:spPr>
          <a:xfrm>
            <a:off x="3861613" y="4979551"/>
            <a:ext cx="161026" cy="40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3</a:t>
            </a:r>
          </a:p>
        </p:txBody>
      </p:sp>
      <p:sp>
        <p:nvSpPr>
          <p:cNvPr id="116" name="Text 14"/>
          <p:cNvSpPr txBox="1"/>
          <p:nvPr/>
        </p:nvSpPr>
        <p:spPr>
          <a:xfrm>
            <a:off x="1051083" y="5716547"/>
            <a:ext cx="2466045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Case Management</a:t>
            </a:r>
          </a:p>
        </p:txBody>
      </p:sp>
      <p:sp>
        <p:nvSpPr>
          <p:cNvPr id="117" name="Text 15"/>
          <p:cNvSpPr txBox="1"/>
          <p:nvPr/>
        </p:nvSpPr>
        <p:spPr>
          <a:xfrm>
            <a:off x="1051080" y="6206966"/>
            <a:ext cx="5893363" cy="6858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Tools for internal doctors to track submitted cases, manage drafts, and review received feedback</a:t>
            </a:r>
          </a:p>
        </p:txBody>
      </p:sp>
      <p:sp>
        <p:nvSpPr>
          <p:cNvPr id="118" name="Shape 16"/>
          <p:cNvSpPr/>
          <p:nvPr/>
        </p:nvSpPr>
        <p:spPr>
          <a:xfrm>
            <a:off x="7428548" y="5119092"/>
            <a:ext cx="6408066" cy="121924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9" name="Shape 17"/>
          <p:cNvSpPr/>
          <p:nvPr/>
        </p:nvSpPr>
        <p:spPr>
          <a:xfrm>
            <a:off x="10292298" y="4809411"/>
            <a:ext cx="680446" cy="680446"/>
          </a:xfrm>
          <a:prstGeom prst="roundRect">
            <a:avLst>
              <a:gd name="adj" fmla="val 50000"/>
            </a:avLst>
          </a:prstGeom>
          <a:solidFill>
            <a:srgbClr val="43895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0" name="Text 18"/>
          <p:cNvSpPr txBox="1"/>
          <p:nvPr/>
        </p:nvSpPr>
        <p:spPr>
          <a:xfrm>
            <a:off x="10496370" y="4979551"/>
            <a:ext cx="161026" cy="4019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3400"/>
              </a:lnSpc>
              <a:defRPr b="1" sz="2100">
                <a:solidFill>
                  <a:srgbClr val="FFFFFF"/>
                </a:solidFill>
              </a:defRPr>
            </a:lvl1pPr>
          </a:lstStyle>
          <a:p>
            <a:pPr/>
            <a:r>
              <a:t>4</a:t>
            </a:r>
          </a:p>
        </p:txBody>
      </p:sp>
      <p:sp>
        <p:nvSpPr>
          <p:cNvPr id="121" name="Text 19"/>
          <p:cNvSpPr txBox="1"/>
          <p:nvPr/>
        </p:nvSpPr>
        <p:spPr>
          <a:xfrm>
            <a:off x="7685840" y="5716547"/>
            <a:ext cx="2248856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Expert Feedback</a:t>
            </a:r>
          </a:p>
        </p:txBody>
      </p:sp>
      <p:sp>
        <p:nvSpPr>
          <p:cNvPr id="122" name="Text 20"/>
          <p:cNvSpPr txBox="1"/>
          <p:nvPr/>
        </p:nvSpPr>
        <p:spPr>
          <a:xfrm>
            <a:off x="7685840" y="6206966"/>
            <a:ext cx="5893479" cy="104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Interface for external doctors to browse cases, assign themselves, provide answers, and upvote the treatment provided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4630400" cy="283523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 0"/>
          <p:cNvSpPr txBox="1"/>
          <p:nvPr/>
        </p:nvSpPr>
        <p:spPr>
          <a:xfrm>
            <a:off x="793788" y="4150995"/>
            <a:ext cx="4392515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User Experience</a:t>
            </a:r>
          </a:p>
        </p:txBody>
      </p:sp>
      <p:pic>
        <p:nvPicPr>
          <p:cNvPr id="126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93790" y="5199936"/>
            <a:ext cx="566980" cy="566980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Text 1"/>
          <p:cNvSpPr txBox="1"/>
          <p:nvPr/>
        </p:nvSpPr>
        <p:spPr>
          <a:xfrm>
            <a:off x="1644250" y="5334594"/>
            <a:ext cx="2403700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Search &amp; Filtering</a:t>
            </a:r>
          </a:p>
        </p:txBody>
      </p:sp>
      <p:sp>
        <p:nvSpPr>
          <p:cNvPr id="128" name="Text 2"/>
          <p:cNvSpPr txBox="1"/>
          <p:nvPr/>
        </p:nvSpPr>
        <p:spPr>
          <a:xfrm>
            <a:off x="1644250" y="5825013"/>
            <a:ext cx="3308158" cy="104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Keyword search and tag-based filtering to quickly find relevant cases</a:t>
            </a:r>
          </a:p>
        </p:txBody>
      </p:sp>
      <p:pic>
        <p:nvPicPr>
          <p:cNvPr id="129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235892" y="5199936"/>
            <a:ext cx="566980" cy="566980"/>
          </a:xfrm>
          <a:prstGeom prst="rect">
            <a:avLst/>
          </a:prstGeom>
          <a:ln w="12700">
            <a:miter lim="400000"/>
          </a:ln>
        </p:spPr>
      </p:pic>
      <p:sp>
        <p:nvSpPr>
          <p:cNvPr id="130" name="Text 3"/>
          <p:cNvSpPr txBox="1"/>
          <p:nvPr/>
        </p:nvSpPr>
        <p:spPr>
          <a:xfrm>
            <a:off x="6086354" y="5334594"/>
            <a:ext cx="1710110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Voice to Text</a:t>
            </a:r>
          </a:p>
        </p:txBody>
      </p:sp>
      <p:sp>
        <p:nvSpPr>
          <p:cNvPr id="131" name="Text 4"/>
          <p:cNvSpPr txBox="1"/>
          <p:nvPr/>
        </p:nvSpPr>
        <p:spPr>
          <a:xfrm>
            <a:off x="6086356" y="5825013"/>
            <a:ext cx="3308152" cy="104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Hands-free data entry for busy medical staff in emergency situations</a:t>
            </a:r>
          </a:p>
        </p:txBody>
      </p:sp>
      <p:pic>
        <p:nvPicPr>
          <p:cNvPr id="132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9677995" y="5199936"/>
            <a:ext cx="566980" cy="566980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Text 5"/>
          <p:cNvSpPr txBox="1"/>
          <p:nvPr/>
        </p:nvSpPr>
        <p:spPr>
          <a:xfrm>
            <a:off x="10528458" y="5334594"/>
            <a:ext cx="2590193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Responsive Design</a:t>
            </a:r>
          </a:p>
        </p:txBody>
      </p:sp>
      <p:sp>
        <p:nvSpPr>
          <p:cNvPr id="134" name="Text 6"/>
          <p:cNvSpPr txBox="1"/>
          <p:nvPr/>
        </p:nvSpPr>
        <p:spPr>
          <a:xfrm>
            <a:off x="10528458" y="5825013"/>
            <a:ext cx="3308156" cy="10414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Clean, intuitive interface optimised for mobile devices in challenging environments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0"/>
          <p:cNvSpPr txBox="1"/>
          <p:nvPr/>
        </p:nvSpPr>
        <p:spPr>
          <a:xfrm>
            <a:off x="793789" y="977977"/>
            <a:ext cx="3572868" cy="677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5500"/>
              </a:lnSpc>
              <a:defRPr b="1" sz="4400">
                <a:solidFill>
                  <a:srgbClr val="3B4540"/>
                </a:solidFill>
              </a:defRPr>
            </a:lvl1pPr>
          </a:lstStyle>
          <a:p>
            <a:pPr/>
            <a:r>
              <a:t>Future Vision</a:t>
            </a:r>
          </a:p>
        </p:txBody>
      </p:sp>
      <p:sp>
        <p:nvSpPr>
          <p:cNvPr id="137" name="Text 1"/>
          <p:cNvSpPr txBox="1"/>
          <p:nvPr/>
        </p:nvSpPr>
        <p:spPr>
          <a:xfrm>
            <a:off x="793790" y="2140386"/>
            <a:ext cx="5757559" cy="3302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800"/>
              </a:lnSpc>
              <a:defRPr sz="1700">
                <a:solidFill>
                  <a:srgbClr val="405449"/>
                </a:solidFill>
              </a:defRPr>
            </a:lvl1pPr>
          </a:lstStyle>
          <a:p>
            <a:pPr/>
            <a:r>
              <a:t>Beyond this 24-hour hackathon MVP, our roadmap includes:</a:t>
            </a:r>
          </a:p>
        </p:txBody>
      </p:sp>
      <p:sp>
        <p:nvSpPr>
          <p:cNvPr id="138" name="Shape 2"/>
          <p:cNvSpPr/>
          <p:nvPr/>
        </p:nvSpPr>
        <p:spPr>
          <a:xfrm>
            <a:off x="3402329" y="2758438"/>
            <a:ext cx="1304215" cy="807963"/>
          </a:xfrm>
          <a:prstGeom prst="roundRect">
            <a:avLst>
              <a:gd name="adj" fmla="val 25267"/>
            </a:avLst>
          </a:prstGeom>
          <a:solidFill>
            <a:srgbClr val="E8F3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39" name="Image 0" descr="Image 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94892" y="2963108"/>
            <a:ext cx="318972" cy="398625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Text 3"/>
          <p:cNvSpPr txBox="1"/>
          <p:nvPr/>
        </p:nvSpPr>
        <p:spPr>
          <a:xfrm>
            <a:off x="4933353" y="2985254"/>
            <a:ext cx="2424026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Native Mobile App</a:t>
            </a:r>
          </a:p>
        </p:txBody>
      </p:sp>
      <p:sp>
        <p:nvSpPr>
          <p:cNvPr id="141" name="Shape 4"/>
          <p:cNvSpPr/>
          <p:nvPr/>
        </p:nvSpPr>
        <p:spPr>
          <a:xfrm>
            <a:off x="4819886" y="3551158"/>
            <a:ext cx="8903380" cy="15244"/>
          </a:xfrm>
          <a:prstGeom prst="roundRect">
            <a:avLst>
              <a:gd name="adj" fmla="val 50000"/>
            </a:avLst>
          </a:prstGeom>
          <a:solidFill>
            <a:srgbClr val="CED9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2" name="Shape 5"/>
          <p:cNvSpPr/>
          <p:nvPr/>
        </p:nvSpPr>
        <p:spPr>
          <a:xfrm>
            <a:off x="2750105" y="3679745"/>
            <a:ext cx="2608541" cy="807962"/>
          </a:xfrm>
          <a:prstGeom prst="roundRect">
            <a:avLst>
              <a:gd name="adj" fmla="val 25267"/>
            </a:avLst>
          </a:prstGeom>
          <a:solidFill>
            <a:srgbClr val="E8F3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3" name="Image 1" descr="Image 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894892" y="3884414"/>
            <a:ext cx="318972" cy="398625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 6"/>
          <p:cNvSpPr txBox="1"/>
          <p:nvPr/>
        </p:nvSpPr>
        <p:spPr>
          <a:xfrm>
            <a:off x="5585459" y="3906558"/>
            <a:ext cx="3537124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Secure Patient File Upload</a:t>
            </a:r>
          </a:p>
        </p:txBody>
      </p:sp>
      <p:sp>
        <p:nvSpPr>
          <p:cNvPr id="145" name="Shape 7"/>
          <p:cNvSpPr/>
          <p:nvPr/>
        </p:nvSpPr>
        <p:spPr>
          <a:xfrm>
            <a:off x="5471993" y="4472463"/>
            <a:ext cx="8251271" cy="15244"/>
          </a:xfrm>
          <a:prstGeom prst="roundRect">
            <a:avLst>
              <a:gd name="adj" fmla="val 50000"/>
            </a:avLst>
          </a:prstGeom>
          <a:solidFill>
            <a:srgbClr val="CED9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46" name="Shape 8"/>
          <p:cNvSpPr/>
          <p:nvPr/>
        </p:nvSpPr>
        <p:spPr>
          <a:xfrm>
            <a:off x="2098000" y="4601050"/>
            <a:ext cx="3912752" cy="807962"/>
          </a:xfrm>
          <a:prstGeom prst="roundRect">
            <a:avLst>
              <a:gd name="adj" fmla="val 25267"/>
            </a:avLst>
          </a:prstGeom>
          <a:solidFill>
            <a:srgbClr val="E8F3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47" name="Image 2" descr="Imag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94892" y="4805719"/>
            <a:ext cx="318972" cy="398625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Text 9"/>
          <p:cNvSpPr txBox="1"/>
          <p:nvPr/>
        </p:nvSpPr>
        <p:spPr>
          <a:xfrm>
            <a:off x="6237563" y="4827863"/>
            <a:ext cx="3319798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Clinical Knowledge Base</a:t>
            </a:r>
          </a:p>
        </p:txBody>
      </p:sp>
      <p:sp>
        <p:nvSpPr>
          <p:cNvPr id="149" name="Shape 10"/>
          <p:cNvSpPr/>
          <p:nvPr/>
        </p:nvSpPr>
        <p:spPr>
          <a:xfrm>
            <a:off x="6124099" y="5393768"/>
            <a:ext cx="7599165" cy="15244"/>
          </a:xfrm>
          <a:prstGeom prst="roundRect">
            <a:avLst>
              <a:gd name="adj" fmla="val 50000"/>
            </a:avLst>
          </a:prstGeom>
          <a:solidFill>
            <a:srgbClr val="CED9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Shape 11"/>
          <p:cNvSpPr/>
          <p:nvPr/>
        </p:nvSpPr>
        <p:spPr>
          <a:xfrm>
            <a:off x="1445894" y="5522357"/>
            <a:ext cx="5217084" cy="807962"/>
          </a:xfrm>
          <a:prstGeom prst="roundRect">
            <a:avLst>
              <a:gd name="adj" fmla="val 25267"/>
            </a:avLst>
          </a:prstGeom>
          <a:solidFill>
            <a:srgbClr val="E8F3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1" name="Image 3" descr="Image 3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94892" y="5727024"/>
            <a:ext cx="318972" cy="398625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Text 12"/>
          <p:cNvSpPr txBox="1"/>
          <p:nvPr/>
        </p:nvSpPr>
        <p:spPr>
          <a:xfrm>
            <a:off x="6889790" y="5749171"/>
            <a:ext cx="3221162" cy="333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Real-Time Collaboration</a:t>
            </a:r>
          </a:p>
        </p:txBody>
      </p:sp>
      <p:sp>
        <p:nvSpPr>
          <p:cNvPr id="153" name="Shape 13"/>
          <p:cNvSpPr/>
          <p:nvPr/>
        </p:nvSpPr>
        <p:spPr>
          <a:xfrm>
            <a:off x="6776322" y="6315075"/>
            <a:ext cx="6946942" cy="15241"/>
          </a:xfrm>
          <a:prstGeom prst="roundRect">
            <a:avLst>
              <a:gd name="adj" fmla="val 50000"/>
            </a:avLst>
          </a:prstGeom>
          <a:solidFill>
            <a:srgbClr val="CED9CE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Shape 14"/>
          <p:cNvSpPr/>
          <p:nvPr/>
        </p:nvSpPr>
        <p:spPr>
          <a:xfrm>
            <a:off x="793790" y="6443662"/>
            <a:ext cx="6521410" cy="807962"/>
          </a:xfrm>
          <a:prstGeom prst="roundRect">
            <a:avLst>
              <a:gd name="adj" fmla="val 25267"/>
            </a:avLst>
          </a:prstGeom>
          <a:solidFill>
            <a:srgbClr val="E8F3E8"/>
          </a:solidFill>
          <a:ln w="12700">
            <a:miter lim="400000"/>
          </a:ln>
        </p:spPr>
        <p:txBody>
          <a:bodyPr lIns="45718" tIns="45718" rIns="45718" bIns="45718"/>
          <a:lstStyle/>
          <a:p>
            <a:pPr/>
          </a:p>
        </p:txBody>
      </p:sp>
      <p:pic>
        <p:nvPicPr>
          <p:cNvPr id="155" name="Image 4" descr="Image 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895011" y="6648329"/>
            <a:ext cx="318972" cy="398625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Text 15"/>
          <p:cNvSpPr txBox="1"/>
          <p:nvPr/>
        </p:nvSpPr>
        <p:spPr>
          <a:xfrm>
            <a:off x="7542014" y="6670477"/>
            <a:ext cx="3661545" cy="3335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ts val="2700"/>
              </a:lnSpc>
              <a:defRPr b="1" sz="2200">
                <a:solidFill>
                  <a:srgbClr val="405449"/>
                </a:solidFill>
              </a:defRPr>
            </a:lvl1pPr>
          </a:lstStyle>
          <a:p>
            <a:pPr/>
            <a:r>
              <a:t>Intelligent Semantic Search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000000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