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12/4/2016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12/4/2016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12/4/2016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12/4/2016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12/4/2016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12/4/2016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12/4/2016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Alexander M. Babenchuk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ISIS Uses Twitter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5768204" cy="4104912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ISIS is very good at broadcasting and radicalizing on Twitter:</a:t>
            </a:r>
          </a:p>
          <a:p>
            <a:pPr lvl="1"/>
            <a:r>
              <a:rPr lang="en-US" dirty="0"/>
              <a:t>Twitter responds by shutting down 360,000 accounts.</a:t>
            </a:r>
          </a:p>
          <a:p>
            <a:pPr lvl="0"/>
            <a:endParaRPr lang="en-US" sz="16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5" b="57286"/>
          <a:stretch/>
        </p:blipFill>
        <p:spPr bwMode="auto">
          <a:xfrm>
            <a:off x="6606404" y="2791051"/>
            <a:ext cx="5231624" cy="32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 is too good at Twitter…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668" y="1825625"/>
            <a:ext cx="6712131" cy="4351338"/>
          </a:xfrm>
        </p:spPr>
        <p:txBody>
          <a:bodyPr>
            <a:normAutofit/>
          </a:bodyPr>
          <a:lstStyle/>
          <a:p>
            <a:r>
              <a:rPr lang="en-US" dirty="0"/>
              <a:t>Ali </a:t>
            </a:r>
            <a:r>
              <a:rPr lang="en-US" dirty="0" err="1"/>
              <a:t>Shukri</a:t>
            </a:r>
            <a:r>
              <a:rPr lang="en-US" dirty="0"/>
              <a:t> Amin a 17 year old H.S. student from </a:t>
            </a:r>
            <a:r>
              <a:rPr lang="en-US" dirty="0" err="1"/>
              <a:t>Virigina</a:t>
            </a:r>
            <a:r>
              <a:rPr lang="en-US" dirty="0"/>
              <a:t>.</a:t>
            </a:r>
          </a:p>
          <a:p>
            <a:r>
              <a:rPr lang="en-US" dirty="0"/>
              <a:t>Sentenced to over 11 years </a:t>
            </a:r>
            <a:r>
              <a:rPr lang="en-US"/>
              <a:t>in prison</a:t>
            </a:r>
            <a:endParaRPr lang="en-US" dirty="0"/>
          </a:p>
          <a:p>
            <a:r>
              <a:rPr lang="en-US" dirty="0"/>
              <a:t>Radicalized by ISIS.</a:t>
            </a:r>
          </a:p>
          <a:p>
            <a:r>
              <a:rPr lang="en-US" dirty="0"/>
              <a:t>Amin ran a Twitter account @</a:t>
            </a:r>
            <a:r>
              <a:rPr lang="en-US" dirty="0" err="1"/>
              <a:t>AmreekiWitness</a:t>
            </a:r>
            <a:endParaRPr lang="en-US" dirty="0"/>
          </a:p>
          <a:p>
            <a:pPr lvl="1"/>
            <a:r>
              <a:rPr lang="en-US" dirty="0"/>
              <a:t>Over 4,000 followers</a:t>
            </a:r>
          </a:p>
          <a:p>
            <a:pPr lvl="1"/>
            <a:r>
              <a:rPr lang="en-US" dirty="0"/>
              <a:t>Tweeter over 7,000 messages</a:t>
            </a:r>
          </a:p>
          <a:p>
            <a:pPr lvl="1"/>
            <a:r>
              <a:rPr lang="en-US" dirty="0"/>
              <a:t>Helped a friend join ISIS to fight in Syria.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2" y="1825624"/>
            <a:ext cx="2835856" cy="40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3" r="20684"/>
          <a:stretch/>
        </p:blipFill>
        <p:spPr>
          <a:xfrm>
            <a:off x="4101744" y="2977105"/>
            <a:ext cx="1706880" cy="1866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72" y="116653"/>
            <a:ext cx="2248522" cy="2316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7" y="3314150"/>
            <a:ext cx="2488773" cy="1192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16" y="176660"/>
            <a:ext cx="21336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r="26213"/>
          <a:stretch/>
        </p:blipFill>
        <p:spPr>
          <a:xfrm>
            <a:off x="1811390" y="2825522"/>
            <a:ext cx="1733005" cy="201821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94" y="2983504"/>
            <a:ext cx="2022864" cy="28535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78361" y="5854762"/>
            <a:ext cx="2460930" cy="58477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His parents!</a:t>
            </a:r>
          </a:p>
        </p:txBody>
      </p:sp>
    </p:spTree>
    <p:extLst>
      <p:ext uri="{BB962C8B-B14F-4D97-AF65-F5344CB8AC3E}">
        <p14:creationId xmlns:p14="http://schemas.microsoft.com/office/powerpoint/2010/main" val="3760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3779520" cy="4779781"/>
          </a:xfrm>
        </p:spPr>
        <p:txBody>
          <a:bodyPr>
            <a:noAutofit/>
          </a:bodyPr>
          <a:lstStyle/>
          <a:p>
            <a:r>
              <a:rPr lang="en-US" dirty="0"/>
              <a:t>Not a lot of data…</a:t>
            </a:r>
          </a:p>
          <a:p>
            <a:r>
              <a:rPr lang="en-US" dirty="0"/>
              <a:t>Most from 2016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09" y="1690688"/>
            <a:ext cx="7611291" cy="5052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4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 users, hashtags and keywords</a:t>
            </a:r>
          </a:p>
          <a:p>
            <a:r>
              <a:rPr lang="en-US" dirty="0"/>
              <a:t>Most are very general and appear in both pro-ISIS and anti-ISIS tweets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Story…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6" t="27807" r="26287" b="25973"/>
          <a:stretch/>
        </p:blipFill>
        <p:spPr bwMode="auto">
          <a:xfrm>
            <a:off x="6096000" y="1825625"/>
            <a:ext cx="5007429" cy="4891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59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093720" cy="4351338"/>
          </a:xfrm>
        </p:spPr>
        <p:txBody>
          <a:bodyPr/>
          <a:lstStyle/>
          <a:p>
            <a:r>
              <a:rPr lang="en-US" dirty="0"/>
              <a:t>Just a few loud voices</a:t>
            </a:r>
          </a:p>
          <a:p>
            <a:r>
              <a:rPr lang="en-US" dirty="0"/>
              <a:t>With lots of followers</a:t>
            </a:r>
          </a:p>
          <a:p>
            <a:r>
              <a:rPr lang="en-US" dirty="0"/>
              <a:t>Posting tweets under the pretense of news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740619"/>
              </p:ext>
            </p:extLst>
          </p:nvPr>
        </p:nvGraphicFramePr>
        <p:xfrm>
          <a:off x="838200" y="1825625"/>
          <a:ext cx="5158270" cy="435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7572">
                  <a:extLst>
                    <a:ext uri="{9D8B030D-6E8A-4147-A177-3AD203B41FA5}">
                      <a16:colId xmlns:a16="http://schemas.microsoft.com/office/drawing/2014/main" val="208146959"/>
                    </a:ext>
                  </a:extLst>
                </a:gridCol>
                <a:gridCol w="1616168">
                  <a:extLst>
                    <a:ext uri="{9D8B030D-6E8A-4147-A177-3AD203B41FA5}">
                      <a16:colId xmlns:a16="http://schemas.microsoft.com/office/drawing/2014/main" val="2850190043"/>
                    </a:ext>
                  </a:extLst>
                </a:gridCol>
                <a:gridCol w="969701">
                  <a:extLst>
                    <a:ext uri="{9D8B030D-6E8A-4147-A177-3AD203B41FA5}">
                      <a16:colId xmlns:a16="http://schemas.microsoft.com/office/drawing/2014/main" val="423086836"/>
                    </a:ext>
                  </a:extLst>
                </a:gridCol>
                <a:gridCol w="704829">
                  <a:extLst>
                    <a:ext uri="{9D8B030D-6E8A-4147-A177-3AD203B41FA5}">
                      <a16:colId xmlns:a16="http://schemas.microsoft.com/office/drawing/2014/main" val="945310116"/>
                    </a:ext>
                  </a:extLst>
                </a:gridCol>
              </a:tblGrid>
              <a:tr h="882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n_followers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n_tweets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 of tweets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extLst>
                  <a:ext uri="{0D108BD9-81ED-4DB2-BD59-A6C34878D82A}">
                    <a16:rowId xmlns:a16="http://schemas.microsoft.com/office/drawing/2014/main" val="1359170876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Uncle_SamCoco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1809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1580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2147979257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RamiAlLolah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34692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1475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4109759337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warrnews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1191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4155249377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WarReporter1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2632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1095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1515252659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mobi_ayubi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6439610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_IshfaqAhmad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1667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1261565361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wayf44rerr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1398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3287072664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Nidalgazaui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4662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1315723705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MaghrabiArabi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4205959948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melvynlion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110768313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10803"/>
              </p:ext>
            </p:extLst>
          </p:nvPr>
        </p:nvGraphicFramePr>
        <p:xfrm>
          <a:off x="9396549" y="1690687"/>
          <a:ext cx="1957251" cy="4486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1451">
                  <a:extLst>
                    <a:ext uri="{9D8B030D-6E8A-4147-A177-3AD203B41FA5}">
                      <a16:colId xmlns:a16="http://schemas.microsoft.com/office/drawing/2014/main" val="2941706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48487316"/>
                    </a:ext>
                  </a:extLst>
                </a:gridCol>
              </a:tblGrid>
              <a:tr h="42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tweets.hash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Qty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400665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#ISIS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4722061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#IS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036309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#Syria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0758143"/>
                  </a:ext>
                </a:extLst>
              </a:tr>
              <a:tr h="507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#AmaqAgency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6743991"/>
                  </a:ext>
                </a:extLst>
              </a:tr>
              <a:tr h="507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#BreakingNews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462625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#IslamicState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2243793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#Iraq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6341798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#Breaking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683067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#Aleppo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065990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#USA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7794298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#Russia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694640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#BREAKING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38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9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28406" cy="4351338"/>
          </a:xfrm>
        </p:spPr>
        <p:txBody>
          <a:bodyPr/>
          <a:lstStyle/>
          <a:p>
            <a:r>
              <a:rPr lang="en-US" dirty="0"/>
              <a:t>Shows the association of words based on clusters.</a:t>
            </a:r>
          </a:p>
          <a:p>
            <a:r>
              <a:rPr lang="en-US" dirty="0"/>
              <a:t>Sums up 17k tweets accurately.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11290"/>
          <a:stretch/>
        </p:blipFill>
        <p:spPr bwMode="auto">
          <a:xfrm>
            <a:off x="3770812" y="1463040"/>
            <a:ext cx="8290562" cy="5169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29085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70624" cy="2964089"/>
          </a:xfrm>
        </p:spPr>
        <p:txBody>
          <a:bodyPr/>
          <a:lstStyle/>
          <a:p>
            <a:r>
              <a:rPr lang="en-US" dirty="0"/>
              <a:t>You don’t need to disable every account… just the popular ones.</a:t>
            </a:r>
          </a:p>
          <a:p>
            <a:r>
              <a:rPr lang="en-US" dirty="0"/>
              <a:t>Jigsaw’s “Redirect Method” is working.</a:t>
            </a:r>
          </a:p>
          <a:p>
            <a:r>
              <a:rPr lang="en-US" dirty="0"/>
              <a:t>Anonymous’ #</a:t>
            </a:r>
            <a:r>
              <a:rPr lang="en-US" dirty="0" err="1"/>
              <a:t>OpISIS</a:t>
            </a:r>
            <a:r>
              <a:rPr lang="en-US" dirty="0"/>
              <a:t> is working.</a:t>
            </a:r>
          </a:p>
          <a:p>
            <a:r>
              <a:rPr lang="en-US" dirty="0"/>
              <a:t>Twitter is no longer the primary method of broadcast or recruitment for ISIS, App named Telegram is…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the lines of data…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4789714"/>
            <a:ext cx="1648642" cy="164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320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</vt:lpstr>
      <vt:lpstr>Presentation level design</vt:lpstr>
      <vt:lpstr>How ISIS Uses Twitter</vt:lpstr>
      <vt:lpstr>Why?</vt:lpstr>
      <vt:lpstr>ISIS is too good at Twitter…</vt:lpstr>
      <vt:lpstr>Who Cares?</vt:lpstr>
      <vt:lpstr>Data Story…</vt:lpstr>
      <vt:lpstr>Data Story…</vt:lpstr>
      <vt:lpstr>Data Story…</vt:lpstr>
      <vt:lpstr>Dendrogram</vt:lpstr>
      <vt:lpstr>Between the lines of data…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2016-12-05T01:35:51Z</dcterms:created>
  <dcterms:modified xsi:type="dcterms:W3CDTF">2016-12-05T02:12:04Z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