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27"/>
  </p:notesMasterIdLst>
  <p:handoutMasterIdLst>
    <p:handoutMasterId r:id="rId28"/>
  </p:handoutMasterIdLst>
  <p:sldIdLst>
    <p:sldId id="256" r:id="rId5"/>
    <p:sldId id="279" r:id="rId6"/>
    <p:sldId id="257" r:id="rId7"/>
    <p:sldId id="278" r:id="rId8"/>
    <p:sldId id="259" r:id="rId9"/>
    <p:sldId id="260" r:id="rId10"/>
    <p:sldId id="261" r:id="rId11"/>
    <p:sldId id="263" r:id="rId12"/>
    <p:sldId id="262" r:id="rId13"/>
    <p:sldId id="264" r:id="rId14"/>
    <p:sldId id="265" r:id="rId15"/>
    <p:sldId id="266" r:id="rId16"/>
    <p:sldId id="271" r:id="rId17"/>
    <p:sldId id="272" r:id="rId18"/>
    <p:sldId id="273" r:id="rId19"/>
    <p:sldId id="269" r:id="rId20"/>
    <p:sldId id="275" r:id="rId21"/>
    <p:sldId id="276" r:id="rId22"/>
    <p:sldId id="274" r:id="rId23"/>
    <p:sldId id="270" r:id="rId24"/>
    <p:sldId id="268" r:id="rId25"/>
    <p:sldId id="277" r:id="rId26"/>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Lst>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A33"/>
    <a:srgbClr val="005B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76876" autoAdjust="0"/>
  </p:normalViewPr>
  <p:slideViewPr>
    <p:cSldViewPr>
      <p:cViewPr varScale="1">
        <p:scale>
          <a:sx n="102" d="100"/>
          <a:sy n="102" d="100"/>
        </p:scale>
        <p:origin x="147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2" d="100"/>
          <a:sy n="82" d="100"/>
        </p:scale>
        <p:origin x="201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7D87F8-814B-406D-8FFB-1442766ED103}" type="datetimeFigureOut">
              <a:rPr lang="en-US" smtClean="0"/>
              <a:t>1/7/2013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55E676-E40E-421D-A8A7-A3A3578546CA}" type="slidenum">
              <a:rPr lang="en-US" smtClean="0"/>
              <a:t>‹#›</a:t>
            </a:fld>
            <a:endParaRPr lang="en-US"/>
          </a:p>
        </p:txBody>
      </p:sp>
    </p:spTree>
    <p:extLst>
      <p:ext uri="{BB962C8B-B14F-4D97-AF65-F5344CB8AC3E}">
        <p14:creationId xmlns:p14="http://schemas.microsoft.com/office/powerpoint/2010/main" val="2482849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6440C-A4F6-4EAA-BB68-744688C9A055}" type="datetimeFigureOut">
              <a:rPr lang="en-US" smtClean="0"/>
              <a:t>1/7/2013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8AE63-7BAB-4721-8232-A404E2693538}" type="slidenum">
              <a:rPr lang="en-US" smtClean="0"/>
              <a:t>‹#›</a:t>
            </a:fld>
            <a:endParaRPr lang="en-US"/>
          </a:p>
        </p:txBody>
      </p:sp>
    </p:spTree>
    <p:extLst>
      <p:ext uri="{BB962C8B-B14F-4D97-AF65-F5344CB8AC3E}">
        <p14:creationId xmlns:p14="http://schemas.microsoft.com/office/powerpoint/2010/main" val="361641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wt.google.com/samples/Showcas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s.google.com/closur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78AE63-7BAB-4721-8232-A404E2693538}" type="slidenum">
              <a:rPr lang="en-US" smtClean="0"/>
              <a:t>1</a:t>
            </a:fld>
            <a:endParaRPr lang="en-US"/>
          </a:p>
        </p:txBody>
      </p:sp>
    </p:spTree>
    <p:extLst>
      <p:ext uri="{BB962C8B-B14F-4D97-AF65-F5344CB8AC3E}">
        <p14:creationId xmlns:p14="http://schemas.microsoft.com/office/powerpoint/2010/main" val="142625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smtClean="0">
                <a:solidFill>
                  <a:schemeClr val="tx1"/>
                </a:solidFill>
                <a:effectLst/>
                <a:latin typeface="+mn-lt"/>
                <a:ea typeface="+mn-ea"/>
                <a:cs typeface="+mn-cs"/>
              </a:rPr>
              <a:t>Hasn’t had a formal definition of classes since it was first created</a:t>
            </a:r>
          </a:p>
          <a:p>
            <a:pPr lvl="1" rtl="0" fontAlgn="ctr"/>
            <a:r>
              <a:rPr lang="en-US" sz="1200" kern="1200" dirty="0" smtClean="0">
                <a:solidFill>
                  <a:schemeClr val="tx1"/>
                </a:solidFill>
                <a:effectLst/>
                <a:latin typeface="+mn-lt"/>
                <a:ea typeface="+mn-ea"/>
                <a:cs typeface="+mn-cs"/>
              </a:rPr>
              <a:t>What they refer to as classes are really just custom constructors used to define custom reference types. </a:t>
            </a:r>
          </a:p>
          <a:p>
            <a:pPr lvl="1" rtl="0" fontAlgn="ctr"/>
            <a:r>
              <a:rPr lang="en-US" sz="1200" kern="1200" dirty="0" smtClean="0">
                <a:solidFill>
                  <a:schemeClr val="tx1"/>
                </a:solidFill>
                <a:effectLst/>
                <a:latin typeface="+mn-lt"/>
                <a:ea typeface="+mn-ea"/>
                <a:cs typeface="+mn-cs"/>
              </a:rPr>
              <a:t>Reference types are the closest thing to classes in JavaScript.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scoped under invocation. If a function is not invoked as a parent container, it is made global. (</a:t>
            </a:r>
            <a:r>
              <a:rPr lang="en-US" sz="1200" kern="1200" dirty="0" err="1" smtClean="0">
                <a:solidFill>
                  <a:schemeClr val="tx1"/>
                </a:solidFill>
                <a:effectLst/>
                <a:latin typeface="+mn-lt"/>
                <a:ea typeface="+mn-ea"/>
                <a:cs typeface="+mn-cs"/>
              </a:rPr>
              <a:t>DOMWindow</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378AE63-7BAB-4721-8232-A404E2693538}" type="slidenum">
              <a:rPr lang="en-US" smtClean="0"/>
              <a:t>6</a:t>
            </a:fld>
            <a:endParaRPr lang="en-US"/>
          </a:p>
        </p:txBody>
      </p:sp>
    </p:spTree>
    <p:extLst>
      <p:ext uri="{BB962C8B-B14F-4D97-AF65-F5344CB8AC3E}">
        <p14:creationId xmlns:p14="http://schemas.microsoft.com/office/powerpoint/2010/main" val="362972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aseline="0" dirty="0" smtClean="0"/>
              <a:t>Reason</a:t>
            </a:r>
            <a:r>
              <a:rPr lang="en-US" dirty="0" smtClean="0"/>
              <a:t> for Existence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378AE63-7BAB-4721-8232-A404E2693538}" type="slidenum">
              <a:rPr lang="en-US" smtClean="0"/>
              <a:t>7</a:t>
            </a:fld>
            <a:endParaRPr lang="en-US"/>
          </a:p>
        </p:txBody>
      </p:sp>
    </p:spTree>
    <p:extLst>
      <p:ext uri="{BB962C8B-B14F-4D97-AF65-F5344CB8AC3E}">
        <p14:creationId xmlns:p14="http://schemas.microsoft.com/office/powerpoint/2010/main" val="3685673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78AE63-7BAB-4721-8232-A404E2693538}" type="slidenum">
              <a:rPr lang="en-US" smtClean="0"/>
              <a:t>11</a:t>
            </a:fld>
            <a:endParaRPr lang="en-US"/>
          </a:p>
        </p:txBody>
      </p:sp>
    </p:spTree>
    <p:extLst>
      <p:ext uri="{BB962C8B-B14F-4D97-AF65-F5344CB8AC3E}">
        <p14:creationId xmlns:p14="http://schemas.microsoft.com/office/powerpoint/2010/main" val="122416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b="1" kern="1200" dirty="0" smtClean="0">
                <a:solidFill>
                  <a:schemeClr val="tx1"/>
                </a:solidFill>
                <a:effectLst/>
                <a:latin typeface="+mn-lt"/>
                <a:ea typeface="+mn-ea"/>
                <a:cs typeface="+mn-cs"/>
              </a:rPr>
              <a:t>Dart</a:t>
            </a:r>
            <a:r>
              <a:rPr lang="en-US" sz="1200" kern="1200" dirty="0" smtClean="0">
                <a:solidFill>
                  <a:schemeClr val="tx1"/>
                </a:solidFill>
                <a:effectLst/>
                <a:latin typeface="+mn-lt"/>
                <a:ea typeface="+mn-ea"/>
                <a:cs typeface="+mn-cs"/>
              </a:rPr>
              <a:t>: TypeScript builds on JavaScript so there's no JS </a:t>
            </a:r>
            <a:r>
              <a:rPr lang="en-US" sz="1200" kern="1200" dirty="0" err="1" smtClean="0">
                <a:solidFill>
                  <a:schemeClr val="tx1"/>
                </a:solidFill>
                <a:effectLst/>
                <a:latin typeface="+mn-lt"/>
                <a:ea typeface="+mn-ea"/>
                <a:cs typeface="+mn-cs"/>
              </a:rPr>
              <a:t>interop</a:t>
            </a:r>
            <a:r>
              <a:rPr lang="en-US" sz="1200" kern="1200" dirty="0" smtClean="0">
                <a:solidFill>
                  <a:schemeClr val="tx1"/>
                </a:solidFill>
                <a:effectLst/>
                <a:latin typeface="+mn-lt"/>
                <a:ea typeface="+mn-ea"/>
                <a:cs typeface="+mn-cs"/>
              </a:rPr>
              <a:t> issues. Dart is a native virtual machine written from scratch. Dart </a:t>
            </a:r>
            <a:r>
              <a:rPr lang="en-US" sz="1200" kern="1200" dirty="0" err="1" smtClean="0">
                <a:solidFill>
                  <a:schemeClr val="tx1"/>
                </a:solidFill>
                <a:effectLst/>
                <a:latin typeface="+mn-lt"/>
                <a:ea typeface="+mn-ea"/>
                <a:cs typeface="+mn-cs"/>
              </a:rPr>
              <a:t>interops</a:t>
            </a:r>
            <a:r>
              <a:rPr lang="en-US" sz="1200" kern="1200" dirty="0" smtClean="0">
                <a:solidFill>
                  <a:schemeClr val="tx1"/>
                </a:solidFill>
                <a:effectLst/>
                <a:latin typeface="+mn-lt"/>
                <a:ea typeface="+mn-ea"/>
                <a:cs typeface="+mn-cs"/>
              </a:rPr>
              <a:t> with JavaScript...but it's not JS. It doesn't even use the JavaScript number type for example. Different semantics.</a:t>
            </a:r>
          </a:p>
          <a:p>
            <a:pPr rtl="0" fontAlgn="ctr"/>
            <a:endParaRPr lang="en-US" sz="1200" kern="1200" dirty="0" smtClean="0">
              <a:solidFill>
                <a:schemeClr val="tx1"/>
              </a:solidFill>
              <a:effectLst/>
              <a:latin typeface="+mn-lt"/>
              <a:ea typeface="+mn-ea"/>
              <a:cs typeface="+mn-cs"/>
            </a:endParaRPr>
          </a:p>
          <a:p>
            <a:pPr rtl="0" fontAlgn="ctr"/>
            <a:r>
              <a:rPr lang="en-US" sz="1200" b="1" kern="1200" dirty="0" smtClean="0">
                <a:solidFill>
                  <a:schemeClr val="tx1"/>
                </a:solidFill>
                <a:effectLst/>
                <a:latin typeface="+mn-lt"/>
                <a:ea typeface="+mn-ea"/>
                <a:cs typeface="+mn-cs"/>
              </a:rPr>
              <a:t>CoffeeScript</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TypeScript’s</a:t>
            </a:r>
            <a:r>
              <a:rPr lang="en-US" sz="1200" kern="1200" dirty="0" smtClean="0">
                <a:solidFill>
                  <a:schemeClr val="tx1"/>
                </a:solidFill>
                <a:effectLst/>
                <a:latin typeface="+mn-lt"/>
                <a:ea typeface="+mn-ea"/>
                <a:cs typeface="+mn-cs"/>
              </a:rPr>
              <a:t> static typing could enable better tooling with warning squiggles, easy statement completion, plus smart refactoring. You also get easy navigation around code, as well as find references, rename, and more. You don’t currently get that in CoffeeScript. CoffeeScript has additional enhancements, such as splats for variable arguments, array slicing and more.</a:t>
            </a:r>
          </a:p>
          <a:p>
            <a:endParaRPr lang="en-US" dirty="0"/>
          </a:p>
        </p:txBody>
      </p:sp>
      <p:sp>
        <p:nvSpPr>
          <p:cNvPr id="4" name="Slide Number Placeholder 3"/>
          <p:cNvSpPr>
            <a:spLocks noGrp="1"/>
          </p:cNvSpPr>
          <p:nvPr>
            <p:ph type="sldNum" sz="quarter" idx="10"/>
          </p:nvPr>
        </p:nvSpPr>
        <p:spPr/>
        <p:txBody>
          <a:bodyPr/>
          <a:lstStyle/>
          <a:p>
            <a:fld id="{9378AE63-7BAB-4721-8232-A404E2693538}" type="slidenum">
              <a:rPr lang="en-US" smtClean="0"/>
              <a:t>15</a:t>
            </a:fld>
            <a:endParaRPr lang="en-US"/>
          </a:p>
        </p:txBody>
      </p:sp>
    </p:spTree>
    <p:extLst>
      <p:ext uri="{BB962C8B-B14F-4D97-AF65-F5344CB8AC3E}">
        <p14:creationId xmlns:p14="http://schemas.microsoft.com/office/powerpoint/2010/main" val="174329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smtClean="0">
                <a:solidFill>
                  <a:schemeClr val="tx1"/>
                </a:solidFill>
                <a:effectLst/>
                <a:latin typeface="+mn-lt"/>
                <a:ea typeface="+mn-ea"/>
                <a:cs typeface="+mn-cs"/>
              </a:rPr>
              <a:t>Benefits</a:t>
            </a:r>
          </a:p>
          <a:p>
            <a:pPr lvl="1" rtl="0" fontAlgn="ctr"/>
            <a:r>
              <a:rPr lang="en-US" sz="1200" kern="1200" dirty="0" smtClean="0">
                <a:solidFill>
                  <a:schemeClr val="tx1"/>
                </a:solidFill>
                <a:effectLst/>
                <a:latin typeface="+mn-lt"/>
                <a:ea typeface="+mn-ea"/>
                <a:cs typeface="+mn-cs"/>
              </a:rPr>
              <a:t>C#</a:t>
            </a:r>
          </a:p>
          <a:p>
            <a:pPr rtl="0" fontAlgn="ctr"/>
            <a:r>
              <a:rPr lang="en-US" sz="1200" kern="1200" dirty="0" smtClean="0">
                <a:solidFill>
                  <a:schemeClr val="tx1"/>
                </a:solidFill>
                <a:effectLst/>
                <a:latin typeface="+mn-lt"/>
                <a:ea typeface="+mn-ea"/>
                <a:cs typeface="+mn-cs"/>
              </a:rPr>
              <a:t>Downsides</a:t>
            </a:r>
          </a:p>
          <a:p>
            <a:pPr lvl="1" rtl="0" fontAlgn="ctr"/>
            <a:r>
              <a:rPr lang="en-US" sz="1200" kern="1200" dirty="0" smtClean="0">
                <a:solidFill>
                  <a:schemeClr val="tx1"/>
                </a:solidFill>
                <a:effectLst/>
                <a:latin typeface="+mn-lt"/>
                <a:ea typeface="+mn-ea"/>
                <a:cs typeface="+mn-cs"/>
              </a:rPr>
              <a:t>Lack of documentation</a:t>
            </a:r>
          </a:p>
          <a:p>
            <a:pPr lvl="1" rtl="0" fontAlgn="ctr"/>
            <a:r>
              <a:rPr lang="en-US" sz="1200" kern="1200" dirty="0" smtClean="0">
                <a:solidFill>
                  <a:schemeClr val="tx1"/>
                </a:solidFill>
                <a:effectLst/>
                <a:latin typeface="+mn-lt"/>
                <a:ea typeface="+mn-ea"/>
                <a:cs typeface="+mn-cs"/>
              </a:rPr>
              <a:t>Subset of the C# language</a:t>
            </a:r>
          </a:p>
          <a:p>
            <a:pPr lvl="1" rtl="0" fontAlgn="ctr"/>
            <a:r>
              <a:rPr lang="en-US" sz="1200" kern="1200" dirty="0" smtClean="0">
                <a:solidFill>
                  <a:schemeClr val="tx1"/>
                </a:solidFill>
                <a:effectLst/>
                <a:latin typeface="+mn-lt"/>
                <a:ea typeface="+mn-ea"/>
                <a:cs typeface="+mn-cs"/>
              </a:rPr>
              <a:t>Generated JavaScript hard to maintain w/o tool</a:t>
            </a:r>
          </a:p>
          <a:p>
            <a:endParaRPr lang="en-US" dirty="0"/>
          </a:p>
        </p:txBody>
      </p:sp>
      <p:sp>
        <p:nvSpPr>
          <p:cNvPr id="4" name="Slide Number Placeholder 3"/>
          <p:cNvSpPr>
            <a:spLocks noGrp="1"/>
          </p:cNvSpPr>
          <p:nvPr>
            <p:ph type="sldNum" sz="quarter" idx="10"/>
          </p:nvPr>
        </p:nvSpPr>
        <p:spPr/>
        <p:txBody>
          <a:bodyPr/>
          <a:lstStyle/>
          <a:p>
            <a:fld id="{9378AE63-7BAB-4721-8232-A404E2693538}" type="slidenum">
              <a:rPr lang="en-US" smtClean="0"/>
              <a:t>19</a:t>
            </a:fld>
            <a:endParaRPr lang="en-US"/>
          </a:p>
        </p:txBody>
      </p:sp>
    </p:spTree>
    <p:extLst>
      <p:ext uri="{BB962C8B-B14F-4D97-AF65-F5344CB8AC3E}">
        <p14:creationId xmlns:p14="http://schemas.microsoft.com/office/powerpoint/2010/main" val="2999826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smtClean="0">
                <a:solidFill>
                  <a:schemeClr val="tx1"/>
                </a:solidFill>
                <a:effectLst/>
                <a:latin typeface="+mn-lt"/>
                <a:ea typeface="+mn-ea"/>
                <a:cs typeface="+mn-cs"/>
              </a:rPr>
              <a:t>How</a:t>
            </a:r>
          </a:p>
          <a:p>
            <a:pPr lvl="1" rtl="0" fontAlgn="ctr"/>
            <a:r>
              <a:rPr lang="en-US" sz="1200" kern="1200" dirty="0" smtClean="0">
                <a:solidFill>
                  <a:schemeClr val="tx1"/>
                </a:solidFill>
                <a:effectLst/>
                <a:latin typeface="+mn-lt"/>
                <a:ea typeface="+mn-ea"/>
                <a:cs typeface="+mn-cs"/>
              </a:rPr>
              <a:t>Use the GWT SDK</a:t>
            </a:r>
          </a:p>
          <a:p>
            <a:pPr lvl="1" rtl="0" fontAlgn="ctr"/>
            <a:r>
              <a:rPr lang="en-US" sz="1200" kern="1200" dirty="0" err="1" smtClean="0">
                <a:solidFill>
                  <a:schemeClr val="tx1"/>
                </a:solidFill>
                <a:effectLst/>
                <a:latin typeface="+mn-lt"/>
                <a:ea typeface="+mn-ea"/>
                <a:cs typeface="+mn-cs"/>
              </a:rPr>
              <a:t>GwtQuery</a:t>
            </a:r>
            <a:r>
              <a:rPr lang="en-US" sz="1200" kern="1200" dirty="0" smtClean="0">
                <a:solidFill>
                  <a:schemeClr val="tx1"/>
                </a:solidFill>
                <a:effectLst/>
                <a:latin typeface="+mn-lt"/>
                <a:ea typeface="+mn-ea"/>
                <a:cs typeface="+mn-cs"/>
              </a:rPr>
              <a:t> is a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-like API written in GWT</a:t>
            </a:r>
          </a:p>
          <a:p>
            <a:pPr rtl="0" fontAlgn="ctr"/>
            <a:r>
              <a:rPr lang="en-US" sz="1200" kern="1200" dirty="0" smtClean="0">
                <a:solidFill>
                  <a:schemeClr val="tx1"/>
                </a:solidFill>
                <a:effectLst/>
                <a:latin typeface="+mn-lt"/>
                <a:ea typeface="+mn-ea"/>
                <a:cs typeface="+mn-cs"/>
              </a:rPr>
              <a:t>IDE integration</a:t>
            </a:r>
          </a:p>
          <a:p>
            <a:pPr lvl="1" rtl="0" fontAlgn="ctr"/>
            <a:r>
              <a:rPr lang="en-US" sz="1200" kern="1200" dirty="0" smtClean="0">
                <a:solidFill>
                  <a:schemeClr val="tx1"/>
                </a:solidFill>
                <a:effectLst/>
                <a:latin typeface="+mn-lt"/>
                <a:ea typeface="+mn-ea"/>
                <a:cs typeface="+mn-cs"/>
              </a:rPr>
              <a:t>Eclipse</a:t>
            </a:r>
          </a:p>
          <a:p>
            <a:pPr rtl="0" fontAlgn="ctr"/>
            <a:r>
              <a:rPr lang="en-US" sz="1200" kern="1200" dirty="0" smtClean="0">
                <a:solidFill>
                  <a:schemeClr val="tx1"/>
                </a:solidFill>
                <a:effectLst/>
                <a:latin typeface="+mn-lt"/>
                <a:ea typeface="+mn-ea"/>
                <a:cs typeface="+mn-cs"/>
                <a:hlinkClick r:id="rId3"/>
              </a:rPr>
              <a:t>http://gwt.google.com/samples/Showcase/</a:t>
            </a:r>
            <a:endParaRPr lang="en-US" sz="1200" kern="1200" dirty="0" smtClean="0">
              <a:solidFill>
                <a:schemeClr val="tx1"/>
              </a:solidFill>
              <a:effectLst/>
              <a:latin typeface="+mn-lt"/>
              <a:ea typeface="+mn-ea"/>
              <a:cs typeface="+mn-cs"/>
            </a:endParaRPr>
          </a:p>
          <a:p>
            <a:pPr rtl="0" fontAlgn="ctr"/>
            <a:r>
              <a:rPr lang="en-US" sz="1200" kern="1200" dirty="0" smtClean="0">
                <a:solidFill>
                  <a:schemeClr val="tx1"/>
                </a:solidFill>
                <a:effectLst/>
                <a:latin typeface="+mn-lt"/>
                <a:ea typeface="+mn-ea"/>
                <a:cs typeface="+mn-cs"/>
              </a:rPr>
              <a:t>Extensive documentation, books</a:t>
            </a:r>
          </a:p>
          <a:p>
            <a:pPr rtl="0" fontAlgn="ctr"/>
            <a:r>
              <a:rPr lang="en-US" sz="1200" kern="1200" dirty="0" smtClean="0">
                <a:solidFill>
                  <a:schemeClr val="tx1"/>
                </a:solidFill>
                <a:effectLst/>
                <a:latin typeface="+mn-lt"/>
                <a:ea typeface="+mn-ea"/>
                <a:cs typeface="+mn-cs"/>
              </a:rPr>
              <a:t>Used to create the chrome version of Angry Birds</a:t>
            </a:r>
          </a:p>
          <a:p>
            <a:pPr rtl="0" fontAlgn="ctr"/>
            <a:r>
              <a:rPr lang="en-US" sz="1200" kern="1200" dirty="0" smtClean="0">
                <a:solidFill>
                  <a:schemeClr val="tx1"/>
                </a:solidFill>
                <a:effectLst/>
                <a:latin typeface="+mn-lt"/>
                <a:ea typeface="+mn-ea"/>
                <a:cs typeface="+mn-cs"/>
              </a:rPr>
              <a:t>Downsides</a:t>
            </a:r>
          </a:p>
          <a:p>
            <a:pPr lvl="1" rtl="0" fontAlgn="ctr"/>
            <a:r>
              <a:rPr lang="en-US" sz="1200" kern="1200" dirty="0" smtClean="0">
                <a:solidFill>
                  <a:schemeClr val="tx1"/>
                </a:solidFill>
                <a:effectLst/>
                <a:latin typeface="+mn-lt"/>
                <a:ea typeface="+mn-ea"/>
                <a:cs typeface="+mn-cs"/>
              </a:rPr>
              <a:t>Subset of Java</a:t>
            </a:r>
          </a:p>
          <a:p>
            <a:pPr lvl="1" rtl="0" fontAlgn="ctr"/>
            <a:r>
              <a:rPr lang="en-US" sz="1200" kern="1200" dirty="0" smtClean="0">
                <a:solidFill>
                  <a:schemeClr val="tx1"/>
                </a:solidFill>
                <a:effectLst/>
                <a:latin typeface="+mn-lt"/>
                <a:ea typeface="+mn-ea"/>
                <a:cs typeface="+mn-cs"/>
              </a:rPr>
              <a:t>Google commitment?</a:t>
            </a:r>
          </a:p>
          <a:p>
            <a:endParaRPr lang="en-US" dirty="0"/>
          </a:p>
        </p:txBody>
      </p:sp>
      <p:sp>
        <p:nvSpPr>
          <p:cNvPr id="4" name="Slide Number Placeholder 3"/>
          <p:cNvSpPr>
            <a:spLocks noGrp="1"/>
          </p:cNvSpPr>
          <p:nvPr>
            <p:ph type="sldNum" sz="quarter" idx="10"/>
          </p:nvPr>
        </p:nvSpPr>
        <p:spPr/>
        <p:txBody>
          <a:bodyPr/>
          <a:lstStyle/>
          <a:p>
            <a:fld id="{9378AE63-7BAB-4721-8232-A404E2693538}" type="slidenum">
              <a:rPr lang="en-US" smtClean="0"/>
              <a:t>20</a:t>
            </a:fld>
            <a:endParaRPr lang="en-US"/>
          </a:p>
        </p:txBody>
      </p:sp>
    </p:spTree>
    <p:extLst>
      <p:ext uri="{BB962C8B-B14F-4D97-AF65-F5344CB8AC3E}">
        <p14:creationId xmlns:p14="http://schemas.microsoft.com/office/powerpoint/2010/main" val="316849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dirty="0" smtClean="0">
                <a:hlinkClick r:id="rId3"/>
              </a:rPr>
              <a:t>https://developers.google.com/closure/</a:t>
            </a:r>
            <a:endParaRPr lang="en-US" dirty="0" smtClean="0"/>
          </a:p>
          <a:p>
            <a:pPr fontAlgn="ctr"/>
            <a:r>
              <a:rPr lang="en-US" dirty="0" smtClean="0"/>
              <a:t>Many things: </a:t>
            </a:r>
          </a:p>
          <a:p>
            <a:pPr lvl="1" fontAlgn="ctr"/>
            <a:r>
              <a:rPr lang="en-US" dirty="0" smtClean="0"/>
              <a:t>Closure Compiler: JavaScript Optimizer</a:t>
            </a:r>
          </a:p>
          <a:p>
            <a:pPr lvl="1" fontAlgn="ctr"/>
            <a:r>
              <a:rPr lang="en-US" dirty="0" smtClean="0"/>
              <a:t>Closure Library: JavaScript library</a:t>
            </a:r>
          </a:p>
          <a:p>
            <a:pPr lvl="1" fontAlgn="ctr"/>
            <a:r>
              <a:rPr lang="en-US" dirty="0" smtClean="0"/>
              <a:t>Closure Linter: JavaScript style checker and style fixer</a:t>
            </a:r>
          </a:p>
          <a:p>
            <a:pPr lvl="1" fontAlgn="ctr"/>
            <a:r>
              <a:rPr lang="en-US" dirty="0" smtClean="0"/>
              <a:t>Closure </a:t>
            </a:r>
            <a:r>
              <a:rPr lang="en-US" dirty="0" err="1" smtClean="0"/>
              <a:t>Sylesheets</a:t>
            </a:r>
            <a:r>
              <a:rPr lang="en-US" dirty="0" smtClean="0"/>
              <a:t>: Extensions to the standard CSS language: compiles to CSS</a:t>
            </a:r>
          </a:p>
          <a:p>
            <a:pPr lvl="1" fontAlgn="ctr"/>
            <a:r>
              <a:rPr lang="en-US" dirty="0" smtClean="0"/>
              <a:t>Closure Templates: dynamic HTML generation for Java and JavaScript</a:t>
            </a:r>
          </a:p>
          <a:p>
            <a:endParaRPr lang="en-US" dirty="0"/>
          </a:p>
        </p:txBody>
      </p:sp>
      <p:sp>
        <p:nvSpPr>
          <p:cNvPr id="4" name="Slide Number Placeholder 3"/>
          <p:cNvSpPr>
            <a:spLocks noGrp="1"/>
          </p:cNvSpPr>
          <p:nvPr>
            <p:ph type="sldNum" sz="quarter" idx="10"/>
          </p:nvPr>
        </p:nvSpPr>
        <p:spPr/>
        <p:txBody>
          <a:bodyPr/>
          <a:lstStyle/>
          <a:p>
            <a:fld id="{9378AE63-7BAB-4721-8232-A404E2693538}" type="slidenum">
              <a:rPr lang="en-US" smtClean="0"/>
              <a:t>21</a:t>
            </a:fld>
            <a:endParaRPr lang="en-US"/>
          </a:p>
        </p:txBody>
      </p:sp>
    </p:spTree>
    <p:extLst>
      <p:ext uri="{BB962C8B-B14F-4D97-AF65-F5344CB8AC3E}">
        <p14:creationId xmlns:p14="http://schemas.microsoft.com/office/powerpoint/2010/main" val="1464699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2775"/>
            <a:ext cx="7772400" cy="1470025"/>
          </a:xfrm>
        </p:spPr>
        <p:txBody>
          <a:bodyPr/>
          <a:lstStyle>
            <a:lvl1pPr>
              <a:defRPr sz="50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06278"/>
            <a:ext cx="7772400" cy="817245"/>
          </a:xfrm>
        </p:spPr>
        <p:txBody>
          <a:bodyPr/>
          <a:lstStyle>
            <a:lvl1pPr marL="0" indent="0" algn="r">
              <a:buNone/>
              <a:defRPr>
                <a:solidFill>
                  <a:srgbClr val="F68A33"/>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F47486BB-FE62-4143-A69D-871861254CD3}" type="datetimeFigureOut">
              <a:rPr lang="en-US"/>
              <a:pPr>
                <a:defRPr/>
              </a:pPr>
              <a:t>1/7/2013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506B4-F418-40F0-8296-2661969AB9CE}" type="slidenum">
              <a:rPr lang="en-US"/>
              <a:pPr>
                <a:defRPr/>
              </a:pPr>
              <a:t>‹#›</a:t>
            </a:fld>
            <a:endParaRPr lang="en-US"/>
          </a:p>
        </p:txBody>
      </p:sp>
    </p:spTree>
    <p:extLst>
      <p:ext uri="{BB962C8B-B14F-4D97-AF65-F5344CB8AC3E}">
        <p14:creationId xmlns:p14="http://schemas.microsoft.com/office/powerpoint/2010/main" val="25199389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B6E849C-A468-4D07-B0C4-427133850BA1}" type="datetimeFigureOut">
              <a:rPr lang="en-US"/>
              <a:pPr>
                <a:defRPr/>
              </a:pPr>
              <a:t>1/7/2013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3CE5A9-D38A-478E-95F4-6434EAC35815}" type="slidenum">
              <a:rPr lang="en-US"/>
              <a:pPr>
                <a:defRPr/>
              </a:pPr>
              <a:t>‹#›</a:t>
            </a:fld>
            <a:endParaRPr lang="en-US"/>
          </a:p>
        </p:txBody>
      </p:sp>
    </p:spTree>
    <p:extLst>
      <p:ext uri="{BB962C8B-B14F-4D97-AF65-F5344CB8AC3E}">
        <p14:creationId xmlns:p14="http://schemas.microsoft.com/office/powerpoint/2010/main" val="11322016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07268CD-74C2-407D-A25D-3CB28A09CF40}" type="datetimeFigureOut">
              <a:rPr lang="en-US"/>
              <a:pPr>
                <a:defRPr/>
              </a:pPr>
              <a:t>1/7/2013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9E1724-A54D-4803-86F4-70C10DF6E0DC}" type="slidenum">
              <a:rPr lang="en-US"/>
              <a:pPr>
                <a:defRPr/>
              </a:pPr>
              <a:t>‹#›</a:t>
            </a:fld>
            <a:endParaRPr lang="en-US"/>
          </a:p>
        </p:txBody>
      </p:sp>
    </p:spTree>
    <p:extLst>
      <p:ext uri="{BB962C8B-B14F-4D97-AF65-F5344CB8AC3E}">
        <p14:creationId xmlns:p14="http://schemas.microsoft.com/office/powerpoint/2010/main" val="34966334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6293CBC-6316-4B1E-9382-D1B9A7DD6120}" type="datetimeFigureOut">
              <a:rPr lang="en-US"/>
              <a:pPr>
                <a:defRPr/>
              </a:pPr>
              <a:t>1/7/2013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14520F-7634-4E9B-AC9A-17BEA2C7606D}" type="slidenum">
              <a:rPr lang="en-US"/>
              <a:pPr>
                <a:defRPr/>
              </a:pPr>
              <a:t>‹#›</a:t>
            </a:fld>
            <a:endParaRPr lang="en-US"/>
          </a:p>
        </p:txBody>
      </p:sp>
    </p:spTree>
    <p:extLst>
      <p:ext uri="{BB962C8B-B14F-4D97-AF65-F5344CB8AC3E}">
        <p14:creationId xmlns:p14="http://schemas.microsoft.com/office/powerpoint/2010/main" val="42612056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Segoe UI" panose="020B0502040204020203" pitchFamily="34" charset="0"/>
                <a:cs typeface="Segoe UI"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D62CBF2-6214-4C74-A3C2-6EC835820ECF}" type="datetimeFigureOut">
              <a:rPr lang="en-US"/>
              <a:pPr>
                <a:defRPr/>
              </a:pPr>
              <a:t>1/7/2013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AB008D0-4755-49BE-919C-6F3D07E08E27}" type="slidenum">
              <a:rPr lang="en-US"/>
              <a:pPr>
                <a:defRPr/>
              </a:pPr>
              <a:t>‹#›</a:t>
            </a:fld>
            <a:endParaRPr lang="en-US"/>
          </a:p>
        </p:txBody>
      </p:sp>
    </p:spTree>
    <p:extLst>
      <p:ext uri="{BB962C8B-B14F-4D97-AF65-F5344CB8AC3E}">
        <p14:creationId xmlns:p14="http://schemas.microsoft.com/office/powerpoint/2010/main" val="40228145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2133600"/>
            <a:ext cx="4038600" cy="3992563"/>
          </a:xfrm>
        </p:spPr>
        <p:txBody>
          <a:bodyPr/>
          <a:lstStyle>
            <a:lvl1pPr>
              <a:defRPr sz="2800">
                <a:latin typeface="Segoe UI" panose="020B0502040204020203" pitchFamily="34" charset="0"/>
                <a:cs typeface="Segoe UI" panose="020B0502040204020203" pitchFamily="34" charset="0"/>
              </a:defRPr>
            </a:lvl1pPr>
            <a:lvl2pPr>
              <a:defRPr sz="2400">
                <a:latin typeface="Segoe UI" panose="020B0502040204020203" pitchFamily="34" charset="0"/>
                <a:cs typeface="Segoe UI" panose="020B0502040204020203" pitchFamily="34" charset="0"/>
              </a:defRPr>
            </a:lvl2pPr>
            <a:lvl3pPr>
              <a:defRPr sz="2000">
                <a:latin typeface="Segoe UI" panose="020B0502040204020203" pitchFamily="34" charset="0"/>
                <a:cs typeface="Segoe UI" panose="020B0502040204020203" pitchFamily="34" charset="0"/>
              </a:defRPr>
            </a:lvl3pPr>
            <a:lvl4pPr>
              <a:defRPr sz="1800">
                <a:latin typeface="Segoe UI" panose="020B0502040204020203" pitchFamily="34" charset="0"/>
                <a:cs typeface="Segoe UI" panose="020B0502040204020203" pitchFamily="34" charset="0"/>
              </a:defRPr>
            </a:lvl4pPr>
            <a:lvl5pPr>
              <a:defRPr sz="1800">
                <a:latin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133600"/>
            <a:ext cx="4038600" cy="3992563"/>
          </a:xfrm>
        </p:spPr>
        <p:txBody>
          <a:bodyPr/>
          <a:lstStyle>
            <a:lvl1pPr>
              <a:defRPr sz="2800">
                <a:latin typeface="Segoe UI" panose="020B0502040204020203" pitchFamily="34" charset="0"/>
                <a:cs typeface="Segoe UI" panose="020B0502040204020203" pitchFamily="34" charset="0"/>
              </a:defRPr>
            </a:lvl1pPr>
            <a:lvl2pPr>
              <a:defRPr sz="2400">
                <a:latin typeface="Segoe UI" panose="020B0502040204020203" pitchFamily="34" charset="0"/>
                <a:cs typeface="Segoe UI" panose="020B0502040204020203" pitchFamily="34" charset="0"/>
              </a:defRPr>
            </a:lvl2pPr>
            <a:lvl3pPr>
              <a:defRPr sz="2000">
                <a:latin typeface="Segoe UI" panose="020B0502040204020203" pitchFamily="34" charset="0"/>
                <a:cs typeface="Segoe UI" panose="020B0502040204020203" pitchFamily="34" charset="0"/>
              </a:defRPr>
            </a:lvl3pPr>
            <a:lvl4pPr>
              <a:defRPr sz="1800">
                <a:latin typeface="Segoe UI" panose="020B0502040204020203" pitchFamily="34" charset="0"/>
                <a:cs typeface="Segoe UI" panose="020B0502040204020203" pitchFamily="34" charset="0"/>
              </a:defRPr>
            </a:lvl4pPr>
            <a:lvl5pPr>
              <a:defRPr sz="1800">
                <a:latin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B47745B-3EAF-4325-B371-C1ACCDEEA072}" type="datetimeFigureOut">
              <a:rPr lang="en-US"/>
              <a:pPr>
                <a:defRPr/>
              </a:pPr>
              <a:t>1/7/2013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654FCD-4E85-430B-9066-C911987FA77B}" type="slidenum">
              <a:rPr lang="en-US"/>
              <a:pPr>
                <a:defRPr/>
              </a:pPr>
              <a:t>‹#›</a:t>
            </a:fld>
            <a:endParaRPr lang="en-US"/>
          </a:p>
        </p:txBody>
      </p:sp>
    </p:spTree>
    <p:extLst>
      <p:ext uri="{BB962C8B-B14F-4D97-AF65-F5344CB8AC3E}">
        <p14:creationId xmlns:p14="http://schemas.microsoft.com/office/powerpoint/2010/main" val="30658913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133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773363"/>
            <a:ext cx="4040188" cy="3475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133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773363"/>
            <a:ext cx="4041775" cy="3475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9EE213D-7615-43AA-AE3D-2A8A82CF3890}" type="datetimeFigureOut">
              <a:rPr lang="en-US"/>
              <a:pPr>
                <a:defRPr/>
              </a:pPr>
              <a:t>1/7/2013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66BB41-7AA4-4241-A153-BD7C9A0841E3}" type="slidenum">
              <a:rPr lang="en-US"/>
              <a:pPr>
                <a:defRPr/>
              </a:pPr>
              <a:t>‹#›</a:t>
            </a:fld>
            <a:endParaRPr lang="en-US"/>
          </a:p>
        </p:txBody>
      </p:sp>
    </p:spTree>
    <p:extLst>
      <p:ext uri="{BB962C8B-B14F-4D97-AF65-F5344CB8AC3E}">
        <p14:creationId xmlns:p14="http://schemas.microsoft.com/office/powerpoint/2010/main" val="4738366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59311AFA-582B-4A8A-BBF2-C4A84E3B9506}" type="datetimeFigureOut">
              <a:rPr lang="en-US"/>
              <a:pPr>
                <a:defRPr/>
              </a:pPr>
              <a:t>1/7/2013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25BFD13-D26D-45FD-88A8-784269A307E0}" type="slidenum">
              <a:rPr lang="en-US"/>
              <a:pPr>
                <a:defRPr/>
              </a:pPr>
              <a:t>‹#›</a:t>
            </a:fld>
            <a:endParaRPr lang="en-US"/>
          </a:p>
        </p:txBody>
      </p:sp>
    </p:spTree>
    <p:extLst>
      <p:ext uri="{BB962C8B-B14F-4D97-AF65-F5344CB8AC3E}">
        <p14:creationId xmlns:p14="http://schemas.microsoft.com/office/powerpoint/2010/main" val="23532601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45E78B8-9A10-4972-AE28-7C6E66841F13}" type="datetimeFigureOut">
              <a:rPr lang="en-US"/>
              <a:pPr>
                <a:defRPr/>
              </a:pPr>
              <a:t>1/7/2013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BF56FD7-F7DA-4D2B-B4AE-A6943E319435}" type="slidenum">
              <a:rPr lang="en-US"/>
              <a:pPr>
                <a:defRPr/>
              </a:pPr>
              <a:t>‹#›</a:t>
            </a:fld>
            <a:endParaRPr lang="en-US"/>
          </a:p>
        </p:txBody>
      </p:sp>
    </p:spTree>
    <p:extLst>
      <p:ext uri="{BB962C8B-B14F-4D97-AF65-F5344CB8AC3E}">
        <p14:creationId xmlns:p14="http://schemas.microsoft.com/office/powerpoint/2010/main" val="14991264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977900"/>
          </a:xfrm>
        </p:spPr>
        <p:txBody>
          <a:bodyPr anchor="b"/>
          <a:lstStyle>
            <a:lvl1pPr algn="l">
              <a:defRPr sz="2000" b="0"/>
            </a:lvl1pPr>
          </a:lstStyle>
          <a:p>
            <a:r>
              <a:rPr lang="en-US" dirty="0" smtClean="0"/>
              <a:t>Click to edit Master title style</a:t>
            </a:r>
            <a:endParaRPr lang="en-US" dirty="0"/>
          </a:p>
        </p:txBody>
      </p:sp>
      <p:sp>
        <p:nvSpPr>
          <p:cNvPr id="3" name="Content Placeholder 2"/>
          <p:cNvSpPr>
            <a:spLocks noGrp="1"/>
          </p:cNvSpPr>
          <p:nvPr>
            <p:ph idx="1"/>
          </p:nvPr>
        </p:nvSpPr>
        <p:spPr>
          <a:xfrm>
            <a:off x="3575050" y="685800"/>
            <a:ext cx="5111750" cy="5440363"/>
          </a:xfrm>
        </p:spPr>
        <p:txBody>
          <a:bodyPr/>
          <a:lstStyle>
            <a:lvl1pPr>
              <a:defRPr sz="3200">
                <a:latin typeface="Segoe UI" panose="020B0502040204020203" pitchFamily="34" charset="0"/>
                <a:cs typeface="Segoe UI" panose="020B0502040204020203" pitchFamily="34" charset="0"/>
              </a:defRPr>
            </a:lvl1pPr>
            <a:lvl2pPr>
              <a:defRPr sz="2800">
                <a:latin typeface="Segoe UI" panose="020B0502040204020203" pitchFamily="34" charset="0"/>
                <a:cs typeface="Segoe UI" panose="020B0502040204020203" pitchFamily="34" charset="0"/>
              </a:defRPr>
            </a:lvl2pPr>
            <a:lvl3pPr>
              <a:defRPr sz="2400">
                <a:latin typeface="Segoe UI" panose="020B0502040204020203" pitchFamily="34" charset="0"/>
                <a:cs typeface="Segoe UI" panose="020B0502040204020203" pitchFamily="34" charset="0"/>
              </a:defRPr>
            </a:lvl3pPr>
            <a:lvl4pPr>
              <a:defRPr sz="2000">
                <a:latin typeface="Segoe UI" panose="020B0502040204020203" pitchFamily="34" charset="0"/>
                <a:cs typeface="Segoe UI" panose="020B0502040204020203" pitchFamily="34" charset="0"/>
              </a:defRPr>
            </a:lvl4pPr>
            <a:lvl5pPr>
              <a:defRPr sz="2000">
                <a:latin typeface="Segoe UI" panose="020B0502040204020203" pitchFamily="34" charset="0"/>
                <a:cs typeface="Segoe UI"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981200"/>
            <a:ext cx="3008313" cy="4144963"/>
          </a:xfrm>
        </p:spPr>
        <p:txBody>
          <a:bodyPr/>
          <a:lstStyle>
            <a:lvl1pPr marL="0" indent="0">
              <a:buNone/>
              <a:defRPr sz="1400">
                <a:latin typeface="Segoe UI" panose="020B0502040204020203" pitchFamily="34" charset="0"/>
                <a:cs typeface="Segoe UI"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3D1AED7-5C85-4A33-90AC-287533E3DB9B}" type="datetimeFigureOut">
              <a:rPr lang="en-US"/>
              <a:pPr>
                <a:defRPr/>
              </a:pPr>
              <a:t>1/7/2013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E30CD50-A664-4206-9A50-2B2A584A9B67}" type="slidenum">
              <a:rPr lang="en-US"/>
              <a:pPr>
                <a:defRPr/>
              </a:pPr>
              <a:t>‹#›</a:t>
            </a:fld>
            <a:endParaRPr lang="en-US"/>
          </a:p>
        </p:txBody>
      </p:sp>
    </p:spTree>
    <p:extLst>
      <p:ext uri="{BB962C8B-B14F-4D97-AF65-F5344CB8AC3E}">
        <p14:creationId xmlns:p14="http://schemas.microsoft.com/office/powerpoint/2010/main" val="29026828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atin typeface="Segoe UI" panose="020B0502040204020203" pitchFamily="34" charset="0"/>
                <a:cs typeface="Segoe UI"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Segoe UI" panose="020B0502040204020203" pitchFamily="34" charset="0"/>
                <a:cs typeface="Segoe UI"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A72CDDD-A0BF-42CC-B521-6A7C1258DEC9}" type="datetimeFigureOut">
              <a:rPr lang="en-US"/>
              <a:pPr>
                <a:defRPr/>
              </a:pPr>
              <a:t>1/7/2013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39A34BF-D5C1-414B-88E9-152CC8B7CC67}" type="slidenum">
              <a:rPr lang="en-US"/>
              <a:pPr>
                <a:defRPr/>
              </a:pPr>
              <a:t>‹#›</a:t>
            </a:fld>
            <a:endParaRPr lang="en-US"/>
          </a:p>
        </p:txBody>
      </p:sp>
    </p:spTree>
    <p:extLst>
      <p:ext uri="{BB962C8B-B14F-4D97-AF65-F5344CB8AC3E}">
        <p14:creationId xmlns:p14="http://schemas.microsoft.com/office/powerpoint/2010/main" val="28685620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838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2133600"/>
            <a:ext cx="8229600"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A63E21-E6B2-42FA-AB63-F39A33C5A9FC}" type="datetimeFigureOut">
              <a:rPr lang="en-US"/>
              <a:pPr>
                <a:defRPr/>
              </a:pPr>
              <a:t>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934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59DD0FDC-2D42-47C3-89BB-80D5B071DB8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ctr" rtl="0" fontAlgn="base">
        <a:spcBef>
          <a:spcPct val="0"/>
        </a:spcBef>
        <a:spcAft>
          <a:spcPct val="0"/>
        </a:spcAft>
        <a:defRPr sz="4400" kern="1200">
          <a:solidFill>
            <a:srgbClr val="005B94"/>
          </a:solidFill>
          <a:latin typeface="Arial" pitchFamily="34" charset="0"/>
          <a:ea typeface="+mj-ea"/>
          <a:cs typeface="Arial" pitchFamily="34" charset="0"/>
        </a:defRPr>
      </a:lvl1pPr>
      <a:lvl2pPr algn="ctr" rtl="0" fontAlgn="base">
        <a:spcBef>
          <a:spcPct val="0"/>
        </a:spcBef>
        <a:spcAft>
          <a:spcPct val="0"/>
        </a:spcAft>
        <a:defRPr sz="4400">
          <a:solidFill>
            <a:srgbClr val="005B94"/>
          </a:solidFill>
          <a:latin typeface="Arial" charset="0"/>
          <a:cs typeface="Arial" charset="0"/>
        </a:defRPr>
      </a:lvl2pPr>
      <a:lvl3pPr algn="ctr" rtl="0" fontAlgn="base">
        <a:spcBef>
          <a:spcPct val="0"/>
        </a:spcBef>
        <a:spcAft>
          <a:spcPct val="0"/>
        </a:spcAft>
        <a:defRPr sz="4400">
          <a:solidFill>
            <a:srgbClr val="005B94"/>
          </a:solidFill>
          <a:latin typeface="Arial" charset="0"/>
          <a:cs typeface="Arial" charset="0"/>
        </a:defRPr>
      </a:lvl3pPr>
      <a:lvl4pPr algn="ctr" rtl="0" fontAlgn="base">
        <a:spcBef>
          <a:spcPct val="0"/>
        </a:spcBef>
        <a:spcAft>
          <a:spcPct val="0"/>
        </a:spcAft>
        <a:defRPr sz="4400">
          <a:solidFill>
            <a:srgbClr val="005B94"/>
          </a:solidFill>
          <a:latin typeface="Arial" charset="0"/>
          <a:cs typeface="Arial" charset="0"/>
        </a:defRPr>
      </a:lvl4pPr>
      <a:lvl5pPr algn="ctr" rtl="0" fontAlgn="base">
        <a:spcBef>
          <a:spcPct val="0"/>
        </a:spcBef>
        <a:spcAft>
          <a:spcPct val="0"/>
        </a:spcAft>
        <a:defRPr sz="4400">
          <a:solidFill>
            <a:srgbClr val="005B94"/>
          </a:solidFill>
          <a:latin typeface="Arial" charset="0"/>
          <a:cs typeface="Arial" charset="0"/>
        </a:defRPr>
      </a:lvl5pPr>
      <a:lvl6pPr marL="457200" algn="ctr" rtl="0" fontAlgn="base">
        <a:spcBef>
          <a:spcPct val="0"/>
        </a:spcBef>
        <a:spcAft>
          <a:spcPct val="0"/>
        </a:spcAft>
        <a:defRPr sz="4400">
          <a:solidFill>
            <a:srgbClr val="005B94"/>
          </a:solidFill>
          <a:latin typeface="Arial" charset="0"/>
          <a:cs typeface="Arial" charset="0"/>
        </a:defRPr>
      </a:lvl6pPr>
      <a:lvl7pPr marL="914400" algn="ctr" rtl="0" fontAlgn="base">
        <a:spcBef>
          <a:spcPct val="0"/>
        </a:spcBef>
        <a:spcAft>
          <a:spcPct val="0"/>
        </a:spcAft>
        <a:defRPr sz="4400">
          <a:solidFill>
            <a:srgbClr val="005B94"/>
          </a:solidFill>
          <a:latin typeface="Arial" charset="0"/>
          <a:cs typeface="Arial" charset="0"/>
        </a:defRPr>
      </a:lvl7pPr>
      <a:lvl8pPr marL="1371600" algn="ctr" rtl="0" fontAlgn="base">
        <a:spcBef>
          <a:spcPct val="0"/>
        </a:spcBef>
        <a:spcAft>
          <a:spcPct val="0"/>
        </a:spcAft>
        <a:defRPr sz="4400">
          <a:solidFill>
            <a:srgbClr val="005B94"/>
          </a:solidFill>
          <a:latin typeface="Arial" charset="0"/>
          <a:cs typeface="Arial" charset="0"/>
        </a:defRPr>
      </a:lvl8pPr>
      <a:lvl9pPr marL="1828800" algn="ctr" rtl="0" fontAlgn="base">
        <a:spcBef>
          <a:spcPct val="0"/>
        </a:spcBef>
        <a:spcAft>
          <a:spcPct val="0"/>
        </a:spcAft>
        <a:defRPr sz="4400">
          <a:solidFill>
            <a:srgbClr val="005B94"/>
          </a:solidFill>
          <a:latin typeface="Arial" charset="0"/>
          <a:cs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Segoe UI" panose="020B0502040204020203" pitchFamily="34" charset="0"/>
          <a:ea typeface="+mn-ea"/>
          <a:cs typeface="Segoe UI" panose="020B0502040204020203"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Segoe UI" panose="020B0502040204020203" pitchFamily="34" charset="0"/>
          <a:ea typeface="+mn-ea"/>
          <a:cs typeface="Segoe UI" panose="020B0502040204020203"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Segoe UI" panose="020B0502040204020203" pitchFamily="34" charset="0"/>
          <a:ea typeface="+mn-ea"/>
          <a:cs typeface="Segoe UI" panose="020B0502040204020203"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Segoe UI" panose="020B0502040204020203" pitchFamily="34" charset="0"/>
          <a:ea typeface="+mn-ea"/>
          <a:cs typeface="Segoe UI" panose="020B0502040204020203"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typescriptlang.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s.google.com/web-toolki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s.google.com/closure/compiler/docs/js-for-compil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tallan.com/" TargetMode="External"/><Relationship Id="rId2" Type="http://schemas.openxmlformats.org/officeDocument/2006/relationships/hyperlink" Target="mailto:ababiec@tallan.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offeescript.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dartlang.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p:txBody>
          <a:bodyPr/>
          <a:lstStyle/>
          <a:p>
            <a:r>
              <a:rPr lang="en-US" b="1" dirty="0"/>
              <a:t>Writing JavaScript by not writing JavaScript</a:t>
            </a:r>
            <a:endParaRPr lang="en-US" dirty="0" smtClean="0">
              <a:latin typeface="Arial" charset="0"/>
              <a:cs typeface="Arial" charset="0"/>
            </a:endParaRPr>
          </a:p>
        </p:txBody>
      </p:sp>
      <p:sp>
        <p:nvSpPr>
          <p:cNvPr id="3075" name="Subtitle 4"/>
          <p:cNvSpPr>
            <a:spLocks noGrp="1"/>
          </p:cNvSpPr>
          <p:nvPr>
            <p:ph type="subTitle" idx="1"/>
          </p:nvPr>
        </p:nvSpPr>
        <p:spPr>
          <a:xfrm>
            <a:off x="685800" y="4506913"/>
            <a:ext cx="7772400" cy="1512887"/>
          </a:xfrm>
        </p:spPr>
        <p:txBody>
          <a:bodyPr/>
          <a:lstStyle/>
          <a:p>
            <a:r>
              <a:rPr lang="en-US" b="1" dirty="0" smtClean="0">
                <a:latin typeface="Arial" charset="0"/>
                <a:cs typeface="Arial" charset="0"/>
              </a:rPr>
              <a:t>Andy Babiec</a:t>
            </a:r>
          </a:p>
          <a:p>
            <a:r>
              <a:rPr lang="en-US" dirty="0" smtClean="0">
                <a:latin typeface="Arial" charset="0"/>
                <a:cs typeface="Arial" charset="0"/>
              </a:rPr>
              <a:t>Boston Code Camp </a:t>
            </a:r>
          </a:p>
          <a:p>
            <a:r>
              <a:rPr lang="en-US" dirty="0" smtClean="0">
                <a:latin typeface="Arial" charset="0"/>
                <a:cs typeface="Arial" charset="0"/>
              </a:rPr>
              <a:t>10/12/2012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Dart Language</a:t>
            </a:r>
            <a:endParaRPr lang="en-US" dirty="0"/>
          </a:p>
        </p:txBody>
      </p:sp>
      <p:sp>
        <p:nvSpPr>
          <p:cNvPr id="3" name="Content Placeholder 2"/>
          <p:cNvSpPr>
            <a:spLocks noGrp="1"/>
          </p:cNvSpPr>
          <p:nvPr>
            <p:ph idx="1"/>
          </p:nvPr>
        </p:nvSpPr>
        <p:spPr/>
        <p:txBody>
          <a:bodyPr/>
          <a:lstStyle/>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Class-based, object-oriented language with lexical scoping, closures, and optional static typing</a:t>
            </a:r>
            <a:endParaRPr lang="en-US" sz="3200" dirty="0" smtClean="0">
              <a:effectLst/>
            </a:endParaRPr>
          </a:p>
          <a:p>
            <a:pPr lvl="1" rtl="0" fontAlgn="ctr"/>
            <a:r>
              <a:rPr lang="en-US" sz="2800" kern="1200" dirty="0" smtClean="0">
                <a:solidFill>
                  <a:schemeClr val="tx1"/>
                </a:solidFill>
                <a:effectLst/>
                <a:latin typeface="Segoe UI" panose="020B0502040204020203" pitchFamily="34" charset="0"/>
                <a:ea typeface="+mn-ea"/>
                <a:cs typeface="Segoe UI" panose="020B0502040204020203" pitchFamily="34" charset="0"/>
              </a:rPr>
              <a:t>Optional types</a:t>
            </a:r>
            <a:endParaRPr lang="en-US" dirty="0" smtClean="0">
              <a:effectLst/>
            </a:endParaRPr>
          </a:p>
          <a:p>
            <a:pPr lvl="2" rtl="0" fontAlgn="ctr"/>
            <a:r>
              <a:rPr lang="en-US" sz="2400" kern="1200" dirty="0" smtClean="0">
                <a:solidFill>
                  <a:schemeClr val="tx1"/>
                </a:solidFill>
                <a:effectLst/>
                <a:latin typeface="Segoe UI" panose="020B0502040204020203" pitchFamily="34" charset="0"/>
                <a:ea typeface="+mn-ea"/>
                <a:cs typeface="Segoe UI" panose="020B0502040204020203" pitchFamily="34" charset="0"/>
              </a:rPr>
              <a:t>Checked vs. Production mode</a:t>
            </a:r>
            <a:endParaRPr lang="en-US" dirty="0" smtClean="0">
              <a:effectLst/>
            </a:endParaRPr>
          </a:p>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Goals</a:t>
            </a:r>
          </a:p>
          <a:p>
            <a:pPr lvl="1" rtl="0" fontAlgn="ctr"/>
            <a:r>
              <a:rPr lang="en-US" sz="2800" kern="1200" dirty="0" smtClean="0">
                <a:solidFill>
                  <a:schemeClr val="tx1"/>
                </a:solidFill>
                <a:effectLst/>
                <a:latin typeface="Segoe UI" panose="020B0502040204020203" pitchFamily="34" charset="0"/>
                <a:ea typeface="+mn-ea"/>
                <a:cs typeface="Segoe UI" panose="020B0502040204020203" pitchFamily="34" charset="0"/>
              </a:rPr>
              <a:t>Structured yet flexible language for the web</a:t>
            </a:r>
          </a:p>
          <a:p>
            <a:pPr lvl="1" rtl="0" fontAlgn="ctr"/>
            <a:r>
              <a:rPr lang="en-US" sz="2800" kern="1200" dirty="0" smtClean="0">
                <a:solidFill>
                  <a:schemeClr val="tx1"/>
                </a:solidFill>
                <a:effectLst/>
                <a:latin typeface="Segoe UI" panose="020B0502040204020203" pitchFamily="34" charset="0"/>
                <a:ea typeface="+mn-ea"/>
                <a:cs typeface="Segoe UI" panose="020B0502040204020203" pitchFamily="34" charset="0"/>
              </a:rPr>
              <a:t>Easy to learn/use</a:t>
            </a:r>
          </a:p>
          <a:p>
            <a:pPr lvl="1" rtl="0" fontAlgn="ctr"/>
            <a:r>
              <a:rPr lang="en-US" sz="2800" kern="1200" dirty="0" smtClean="0">
                <a:solidFill>
                  <a:schemeClr val="tx1"/>
                </a:solidFill>
                <a:effectLst/>
                <a:latin typeface="Segoe UI" panose="020B0502040204020203" pitchFamily="34" charset="0"/>
                <a:ea typeface="+mn-ea"/>
                <a:cs typeface="Segoe UI" panose="020B0502040204020203" pitchFamily="34" charset="0"/>
              </a:rPr>
              <a:t>High performance</a:t>
            </a:r>
          </a:p>
        </p:txBody>
      </p:sp>
    </p:spTree>
    <p:extLst>
      <p:ext uri="{BB962C8B-B14F-4D97-AF65-F5344CB8AC3E}">
        <p14:creationId xmlns:p14="http://schemas.microsoft.com/office/powerpoint/2010/main" val="1277653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smtClean="0">
                <a:solidFill>
                  <a:srgbClr val="005B94"/>
                </a:solidFill>
                <a:effectLst/>
                <a:latin typeface="Arial" panose="020B0604020202020204" pitchFamily="34" charset="0"/>
                <a:cs typeface="Arial" panose="020B0604020202020204" pitchFamily="34" charset="0"/>
              </a:rPr>
              <a:t>Dart Language</a:t>
            </a:r>
            <a:endParaRPr lang="en-US" dirty="0"/>
          </a:p>
        </p:txBody>
      </p:sp>
      <p:sp>
        <p:nvSpPr>
          <p:cNvPr id="3" name="Content Placeholder 2"/>
          <p:cNvSpPr>
            <a:spLocks noGrp="1"/>
          </p:cNvSpPr>
          <p:nvPr>
            <p:ph idx="1"/>
          </p:nvPr>
        </p:nvSpPr>
        <p:spPr>
          <a:xfrm>
            <a:off x="457200" y="2133600"/>
            <a:ext cx="8229600" cy="4495800"/>
          </a:xfrm>
        </p:spPr>
        <p:txBody>
          <a:bodyPr/>
          <a:lstStyle/>
          <a:p>
            <a:r>
              <a:rPr lang="en-US" dirty="0" smtClean="0"/>
              <a:t>Usage</a:t>
            </a:r>
          </a:p>
          <a:p>
            <a:pPr marL="742950" marR="0" lvl="1" indent="-285750" algn="l" defTabSz="914400" rtl="0" eaLnBrk="1" fontAlgn="ctr" latinLnBrk="0" hangingPunct="1">
              <a:lnSpc>
                <a:spcPct val="100000"/>
              </a:lnSpc>
              <a:spcBef>
                <a:spcPct val="20000"/>
              </a:spcBef>
              <a:spcAft>
                <a:spcPct val="0"/>
              </a:spcAft>
              <a:buClrTx/>
              <a:buSzTx/>
              <a:buFont typeface="Arial" charset="0"/>
              <a:buChar char="–"/>
              <a:tabLst/>
              <a:defRPr/>
            </a:pPr>
            <a:r>
              <a:rPr lang="en-US" sz="2800" kern="1200" dirty="0" smtClean="0">
                <a:solidFill>
                  <a:schemeClr val="tx1"/>
                </a:solidFill>
                <a:effectLst/>
                <a:latin typeface="Segoe UI" panose="020B0502040204020203" pitchFamily="34" charset="0"/>
                <a:ea typeface="+mn-ea"/>
                <a:cs typeface="Segoe UI" panose="020B0502040204020203" pitchFamily="34" charset="0"/>
              </a:rPr>
              <a:t>Run in a VM</a:t>
            </a:r>
            <a:endParaRPr lang="en-US" sz="2800" dirty="0" smtClean="0">
              <a:effectLst/>
            </a:endParaRPr>
          </a:p>
          <a:p>
            <a:pPr lvl="1" rtl="0" fontAlgn="ctr"/>
            <a:r>
              <a:rPr lang="en-US" sz="2800" kern="1200" dirty="0" smtClean="0">
                <a:solidFill>
                  <a:schemeClr val="tx1"/>
                </a:solidFill>
                <a:effectLst/>
                <a:latin typeface="Segoe UI" panose="020B0502040204020203" pitchFamily="34" charset="0"/>
                <a:ea typeface="+mn-ea"/>
                <a:cs typeface="Segoe UI" panose="020B0502040204020203" pitchFamily="34" charset="0"/>
              </a:rPr>
              <a:t>Translate to JavaScript (dart2js)</a:t>
            </a:r>
          </a:p>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IDE Integration</a:t>
            </a:r>
          </a:p>
          <a:p>
            <a:pPr lvl="1" fontAlgn="ctr"/>
            <a:r>
              <a:rPr lang="en-US" dirty="0" smtClean="0"/>
              <a:t>Dart Editor, </a:t>
            </a:r>
            <a:r>
              <a:rPr lang="en-US" dirty="0" err="1" smtClean="0"/>
              <a:t>Jetbrain</a:t>
            </a:r>
            <a:r>
              <a:rPr lang="en-US" dirty="0"/>
              <a:t>, </a:t>
            </a:r>
            <a:r>
              <a:rPr lang="en-US" dirty="0" err="1"/>
              <a:t>IntelliJ</a:t>
            </a:r>
            <a:r>
              <a:rPr lang="en-US" dirty="0"/>
              <a:t> </a:t>
            </a:r>
            <a:r>
              <a:rPr lang="en-US" dirty="0" smtClean="0"/>
              <a:t>IDEA</a:t>
            </a:r>
            <a:endParaRPr lang="en-US" sz="2800" kern="1200" dirty="0" smtClean="0">
              <a:solidFill>
                <a:schemeClr val="tx1"/>
              </a:solidFill>
              <a:effectLst/>
              <a:latin typeface="Segoe UI" panose="020B0502040204020203" pitchFamily="34" charset="0"/>
              <a:ea typeface="+mn-ea"/>
              <a:cs typeface="Segoe UI" panose="020B0502040204020203" pitchFamily="34" charset="0"/>
            </a:endParaRPr>
          </a:p>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JavaScript Library Interoperability</a:t>
            </a:r>
          </a:p>
          <a:p>
            <a:pPr lvl="1" rtl="0" fontAlgn="ctr"/>
            <a:r>
              <a:rPr lang="en-US" dirty="0" err="1" smtClean="0"/>
              <a:t>js.dart</a:t>
            </a:r>
            <a:r>
              <a:rPr lang="en-US" dirty="0" smtClean="0"/>
              <a:t> library</a:t>
            </a:r>
            <a:endParaRPr lang="en-US" sz="2800" kern="1200" dirty="0" smtClean="0">
              <a:solidFill>
                <a:schemeClr val="tx1"/>
              </a:solidFill>
              <a:effectLst/>
              <a:latin typeface="Segoe UI" panose="020B0502040204020203" pitchFamily="34" charset="0"/>
              <a:ea typeface="+mn-ea"/>
              <a:cs typeface="Segoe UI" panose="020B0502040204020203" pitchFamily="34" charset="0"/>
            </a:endParaRPr>
          </a:p>
        </p:txBody>
      </p:sp>
      <p:pic>
        <p:nvPicPr>
          <p:cNvPr id="4" name="Picture 3"/>
          <p:cNvPicPr>
            <a:picLocks noChangeAspect="1"/>
          </p:cNvPicPr>
          <p:nvPr/>
        </p:nvPicPr>
        <p:blipFill>
          <a:blip r:embed="rId3"/>
          <a:stretch>
            <a:fillRect/>
          </a:stretch>
        </p:blipFill>
        <p:spPr>
          <a:xfrm>
            <a:off x="6400800" y="1908266"/>
            <a:ext cx="2514600" cy="1948815"/>
          </a:xfrm>
          <a:prstGeom prst="rect">
            <a:avLst/>
          </a:prstGeom>
        </p:spPr>
      </p:pic>
    </p:spTree>
    <p:extLst>
      <p:ext uri="{BB962C8B-B14F-4D97-AF65-F5344CB8AC3E}">
        <p14:creationId xmlns:p14="http://schemas.microsoft.com/office/powerpoint/2010/main" val="781132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Dart Language</a:t>
            </a:r>
            <a:endParaRPr lang="en-US" dirty="0"/>
          </a:p>
        </p:txBody>
      </p:sp>
      <p:sp>
        <p:nvSpPr>
          <p:cNvPr id="3" name="Content Placeholder 2"/>
          <p:cNvSpPr>
            <a:spLocks noGrp="1"/>
          </p:cNvSpPr>
          <p:nvPr>
            <p:ph idx="1"/>
          </p:nvPr>
        </p:nvSpPr>
        <p:spPr/>
        <p:txBody>
          <a:bodyPr/>
          <a:lstStyle/>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Benefits</a:t>
            </a:r>
          </a:p>
          <a:p>
            <a:pPr lvl="1" rtl="0" fontAlgn="ctr"/>
            <a:r>
              <a:rPr lang="en-US" sz="2800" kern="1200" dirty="0" smtClean="0">
                <a:solidFill>
                  <a:schemeClr val="tx1"/>
                </a:solidFill>
                <a:effectLst/>
                <a:latin typeface="Segoe UI" panose="020B0502040204020203" pitchFamily="34" charset="0"/>
                <a:ea typeface="+mn-ea"/>
                <a:cs typeface="Segoe UI" panose="020B0502040204020203" pitchFamily="34" charset="0"/>
              </a:rPr>
              <a:t>OO, types, similarity to Java/.NET</a:t>
            </a:r>
          </a:p>
          <a:p>
            <a:pPr lvl="1" rtl="0" fontAlgn="ctr"/>
            <a:r>
              <a:rPr lang="en-US" sz="2800" kern="1200" dirty="0" smtClean="0">
                <a:solidFill>
                  <a:schemeClr val="tx1"/>
                </a:solidFill>
                <a:effectLst/>
                <a:latin typeface="Segoe UI" panose="020B0502040204020203" pitchFamily="34" charset="0"/>
                <a:ea typeface="+mn-ea"/>
                <a:cs typeface="Segoe UI" panose="020B0502040204020203" pitchFamily="34" charset="0"/>
              </a:rPr>
              <a:t>Performance</a:t>
            </a:r>
          </a:p>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Downsides</a:t>
            </a:r>
          </a:p>
          <a:p>
            <a:pPr lvl="1" rtl="0" fontAlgn="ctr"/>
            <a:r>
              <a:rPr lang="en-US" sz="2800" kern="1200" dirty="0" smtClean="0">
                <a:solidFill>
                  <a:schemeClr val="tx1"/>
                </a:solidFill>
                <a:effectLst/>
                <a:latin typeface="Segoe UI" panose="020B0502040204020203" pitchFamily="34" charset="0"/>
                <a:ea typeface="+mn-ea"/>
                <a:cs typeface="Segoe UI" panose="020B0502040204020203" pitchFamily="34" charset="0"/>
              </a:rPr>
              <a:t>VM not integrated into browsers</a:t>
            </a:r>
          </a:p>
          <a:p>
            <a:pPr lvl="1" rtl="0" fontAlgn="ctr"/>
            <a:r>
              <a:rPr lang="en-US" sz="2800" kern="1200" dirty="0" smtClean="0">
                <a:solidFill>
                  <a:schemeClr val="tx1"/>
                </a:solidFill>
                <a:effectLst/>
                <a:latin typeface="Segoe UI" panose="020B0502040204020203" pitchFamily="34" charset="0"/>
                <a:ea typeface="+mn-ea"/>
                <a:cs typeface="Segoe UI" panose="020B0502040204020203" pitchFamily="34" charset="0"/>
              </a:rPr>
              <a:t>Still in preview mode</a:t>
            </a:r>
          </a:p>
          <a:p>
            <a:pPr lvl="1" rtl="0" fontAlgn="ctr"/>
            <a:r>
              <a:rPr lang="en-US" sz="2800" kern="1200" dirty="0" smtClean="0">
                <a:solidFill>
                  <a:schemeClr val="tx1"/>
                </a:solidFill>
                <a:effectLst/>
                <a:latin typeface="Segoe UI" panose="020B0502040204020203" pitchFamily="34" charset="0"/>
                <a:ea typeface="+mn-ea"/>
                <a:cs typeface="Segoe UI" panose="020B0502040204020203" pitchFamily="34" charset="0"/>
              </a:rPr>
              <a:t>Generated JavaScript hard to read / maintain without Dart tooling. Different semantics.</a:t>
            </a:r>
          </a:p>
        </p:txBody>
      </p:sp>
    </p:spTree>
    <p:extLst>
      <p:ext uri="{BB962C8B-B14F-4D97-AF65-F5344CB8AC3E}">
        <p14:creationId xmlns:p14="http://schemas.microsoft.com/office/powerpoint/2010/main" val="17356889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a:t>
            </a:r>
            <a:endParaRPr lang="en-US" dirty="0"/>
          </a:p>
        </p:txBody>
      </p:sp>
      <p:sp>
        <p:nvSpPr>
          <p:cNvPr id="3" name="Content Placeholder 2"/>
          <p:cNvSpPr>
            <a:spLocks noGrp="1"/>
          </p:cNvSpPr>
          <p:nvPr>
            <p:ph idx="1"/>
          </p:nvPr>
        </p:nvSpPr>
        <p:spPr/>
        <p:txBody>
          <a:bodyPr/>
          <a:lstStyle/>
          <a:p>
            <a:pPr rtl="0" fontAlgn="base"/>
            <a:r>
              <a:rPr lang="en-US" sz="3200" kern="1200" dirty="0" smtClean="0">
                <a:solidFill>
                  <a:schemeClr val="tx1"/>
                </a:solidFill>
                <a:effectLst/>
                <a:latin typeface="Segoe UI" panose="020B0502040204020203" pitchFamily="34" charset="0"/>
                <a:ea typeface="+mn-ea"/>
                <a:cs typeface="Segoe UI" panose="020B0502040204020203" pitchFamily="34" charset="0"/>
              </a:rPr>
              <a:t>New Microsoft Project, open source</a:t>
            </a:r>
            <a:endParaRPr lang="en-US" sz="3200" dirty="0" smtClean="0">
              <a:effectLst/>
            </a:endParaRPr>
          </a:p>
          <a:p>
            <a:pPr lvl="1" rtl="0" fontAlgn="base"/>
            <a:r>
              <a:rPr lang="en-US" sz="2800" kern="1200" dirty="0" smtClean="0">
                <a:solidFill>
                  <a:schemeClr val="tx1"/>
                </a:solidFill>
                <a:effectLst/>
                <a:latin typeface="Segoe UI" panose="020B0502040204020203" pitchFamily="34" charset="0"/>
                <a:ea typeface="+mn-ea"/>
                <a:cs typeface="Segoe UI" panose="020B0502040204020203" pitchFamily="34" charset="0"/>
              </a:rPr>
              <a:t>Headed by Anders Hejlsberg</a:t>
            </a:r>
          </a:p>
          <a:p>
            <a:pPr lvl="1"/>
            <a:r>
              <a:rPr lang="en-US" dirty="0">
                <a:hlinkClick r:id="rId2"/>
              </a:rPr>
              <a:t>http://www.typescriptlang.org</a:t>
            </a:r>
            <a:r>
              <a:rPr lang="en-US" dirty="0" smtClean="0">
                <a:hlinkClick r:id="rId2"/>
              </a:rPr>
              <a:t>/</a:t>
            </a:r>
            <a:endParaRPr lang="en-US" dirty="0" smtClean="0">
              <a:effectLst/>
            </a:endParaRPr>
          </a:p>
          <a:p>
            <a:pPr rtl="0" eaLnBrk="1" fontAlgn="base" latinLnBrk="0" hangingPunct="1"/>
            <a:r>
              <a:rPr lang="en-US" sz="3200" kern="1200" dirty="0" smtClean="0">
                <a:solidFill>
                  <a:schemeClr val="tx1"/>
                </a:solidFill>
                <a:effectLst/>
                <a:latin typeface="Segoe UI" panose="020B0502040204020203" pitchFamily="34" charset="0"/>
                <a:ea typeface="+mn-ea"/>
                <a:cs typeface="Segoe UI" panose="020B0502040204020203" pitchFamily="34" charset="0"/>
              </a:rPr>
              <a:t>Typed superset of JavaScript that compiles to plain JavaScript</a:t>
            </a:r>
          </a:p>
          <a:p>
            <a:pPr fontAlgn="ctr"/>
            <a:r>
              <a:rPr lang="en-US" dirty="0"/>
              <a:t>All JavaScript code is TypeScript code</a:t>
            </a:r>
          </a:p>
          <a:p>
            <a:pPr fontAlgn="ctr"/>
            <a:r>
              <a:rPr lang="en-US" dirty="0"/>
              <a:t>All JavaScript libraries work with </a:t>
            </a:r>
            <a:r>
              <a:rPr lang="en-US" dirty="0" smtClean="0"/>
              <a:t>TypeScript</a:t>
            </a:r>
            <a:endParaRPr lang="en-US" dirty="0" smtClean="0">
              <a:effectLst/>
            </a:endParaRPr>
          </a:p>
        </p:txBody>
      </p:sp>
    </p:spTree>
    <p:extLst>
      <p:ext uri="{BB962C8B-B14F-4D97-AF65-F5344CB8AC3E}">
        <p14:creationId xmlns:p14="http://schemas.microsoft.com/office/powerpoint/2010/main" val="3641090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 – Why?</a:t>
            </a:r>
            <a:endParaRPr lang="en-US" dirty="0"/>
          </a:p>
        </p:txBody>
      </p:sp>
      <p:sp>
        <p:nvSpPr>
          <p:cNvPr id="3" name="Content Placeholder 2"/>
          <p:cNvSpPr>
            <a:spLocks noGrp="1"/>
          </p:cNvSpPr>
          <p:nvPr>
            <p:ph idx="1"/>
          </p:nvPr>
        </p:nvSpPr>
        <p:spPr/>
        <p:txBody>
          <a:bodyPr/>
          <a:lstStyle/>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Tackle building application-scale, maintainable JavaScript </a:t>
            </a:r>
            <a:endParaRPr lang="en-US" dirty="0" smtClean="0">
              <a:effectLst/>
            </a:endParaRPr>
          </a:p>
          <a:p>
            <a:pPr lvl="1" rtl="0" fontAlgn="ctr"/>
            <a:r>
              <a:rPr lang="en-US" sz="2800" kern="1200" dirty="0" smtClean="0">
                <a:solidFill>
                  <a:schemeClr val="tx1"/>
                </a:solidFill>
                <a:effectLst/>
                <a:latin typeface="Segoe UI" panose="020B0502040204020203" pitchFamily="34" charset="0"/>
                <a:ea typeface="+mn-ea"/>
                <a:cs typeface="Segoe UI" panose="020B0502040204020203" pitchFamily="34" charset="0"/>
              </a:rPr>
              <a:t>Static checking (like </a:t>
            </a:r>
            <a:r>
              <a:rPr lang="en-US" sz="2800" kern="1200" dirty="0" err="1" smtClean="0">
                <a:solidFill>
                  <a:schemeClr val="tx1"/>
                </a:solidFill>
                <a:effectLst/>
                <a:latin typeface="Segoe UI" panose="020B0502040204020203" pitchFamily="34" charset="0"/>
                <a:ea typeface="+mn-ea"/>
                <a:cs typeface="Segoe UI" panose="020B0502040204020203" pitchFamily="34" charset="0"/>
              </a:rPr>
              <a:t>JSLint</a:t>
            </a:r>
            <a:r>
              <a:rPr lang="en-US" sz="2800" kern="1200" dirty="0" smtClean="0">
                <a:solidFill>
                  <a:schemeClr val="tx1"/>
                </a:solidFill>
                <a:effectLst/>
                <a:latin typeface="Segoe UI" panose="020B0502040204020203" pitchFamily="34" charset="0"/>
                <a:ea typeface="+mn-ea"/>
                <a:cs typeface="Segoe UI" panose="020B0502040204020203" pitchFamily="34" charset="0"/>
              </a:rPr>
              <a:t>), statement completion, refactoring</a:t>
            </a:r>
            <a:endParaRPr lang="en-US" dirty="0" smtClean="0">
              <a:effectLst/>
            </a:endParaRPr>
          </a:p>
          <a:p>
            <a:pPr lvl="1" rtl="0" fontAlgn="ctr"/>
            <a:r>
              <a:rPr lang="en-US" sz="2800" kern="1200" dirty="0" smtClean="0">
                <a:solidFill>
                  <a:schemeClr val="tx1"/>
                </a:solidFill>
                <a:effectLst/>
                <a:latin typeface="Segoe UI" panose="020B0502040204020203" pitchFamily="34" charset="0"/>
                <a:ea typeface="+mn-ea"/>
                <a:cs typeface="Segoe UI" panose="020B0502040204020203" pitchFamily="34" charset="0"/>
              </a:rPr>
              <a:t>Organize code into dynamically-loadable modules</a:t>
            </a:r>
          </a:p>
        </p:txBody>
      </p:sp>
    </p:spTree>
    <p:extLst>
      <p:ext uri="{BB962C8B-B14F-4D97-AF65-F5344CB8AC3E}">
        <p14:creationId xmlns:p14="http://schemas.microsoft.com/office/powerpoint/2010/main" val="1483789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a:t>
            </a:r>
            <a:endParaRPr lang="en-US" dirty="0"/>
          </a:p>
        </p:txBody>
      </p:sp>
      <p:sp>
        <p:nvSpPr>
          <p:cNvPr id="3" name="Content Placeholder 2"/>
          <p:cNvSpPr>
            <a:spLocks noGrp="1"/>
          </p:cNvSpPr>
          <p:nvPr>
            <p:ph idx="1"/>
          </p:nvPr>
        </p:nvSpPr>
        <p:spPr/>
        <p:txBody>
          <a:bodyPr/>
          <a:lstStyle/>
          <a:p>
            <a:r>
              <a:rPr lang="en-US" dirty="0" smtClean="0"/>
              <a:t>IDE Integration</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lang="en-US" sz="2800" kern="1200" dirty="0" smtClean="0">
                <a:solidFill>
                  <a:schemeClr val="tx1"/>
                </a:solidFill>
                <a:effectLst/>
                <a:latin typeface="Segoe UI" panose="020B0502040204020203" pitchFamily="34" charset="0"/>
                <a:ea typeface="+mn-ea"/>
                <a:cs typeface="Segoe UI" panose="020B0502040204020203" pitchFamily="34" charset="0"/>
              </a:rPr>
              <a:t>Visual Studio (better with Web Essentials), </a:t>
            </a:r>
            <a:r>
              <a:rPr lang="en-US" sz="2800" kern="1200" dirty="0" err="1" smtClean="0">
                <a:solidFill>
                  <a:schemeClr val="tx1"/>
                </a:solidFill>
                <a:effectLst/>
                <a:latin typeface="Segoe UI" panose="020B0502040204020203" pitchFamily="34" charset="0"/>
                <a:ea typeface="+mn-ea"/>
                <a:cs typeface="Segoe UI" panose="020B0502040204020203" pitchFamily="34" charset="0"/>
              </a:rPr>
              <a:t>Emacs</a:t>
            </a:r>
            <a:r>
              <a:rPr lang="en-US" sz="2800" kern="1200" dirty="0" smtClean="0">
                <a:solidFill>
                  <a:schemeClr val="tx1"/>
                </a:solidFill>
                <a:effectLst/>
                <a:latin typeface="Segoe UI" panose="020B0502040204020203" pitchFamily="34" charset="0"/>
                <a:ea typeface="+mn-ea"/>
                <a:cs typeface="Segoe UI" panose="020B0502040204020203" pitchFamily="34" charset="0"/>
              </a:rPr>
              <a:t>, Vim, Sublime Text </a:t>
            </a:r>
            <a:endParaRPr lang="en-US" sz="2800" kern="1200" dirty="0" smtClean="0">
              <a:solidFill>
                <a:schemeClr val="tx1"/>
              </a:solidFill>
              <a:effectLst/>
              <a:latin typeface="Segoe UI" panose="020B0502040204020203" pitchFamily="34" charset="0"/>
              <a:ea typeface="+mn-ea"/>
              <a:cs typeface="Segoe UI" panose="020B0502040204020203" pitchFamily="34" charset="0"/>
            </a:endParaRPr>
          </a:p>
          <a:p>
            <a:pPr lvl="0"/>
            <a:r>
              <a:rPr lang="en-US" dirty="0" smtClean="0"/>
              <a:t>Debugging: Source Maps</a:t>
            </a:r>
          </a:p>
          <a:p>
            <a:pPr lvl="0"/>
            <a:r>
              <a:rPr lang="en-US" dirty="0" smtClean="0"/>
              <a:t>Benefits</a:t>
            </a:r>
            <a:r>
              <a:rPr lang="en-US" baseline="0" dirty="0" smtClean="0"/>
              <a:t> </a:t>
            </a:r>
            <a:r>
              <a:rPr lang="en-US" baseline="0" dirty="0" smtClean="0"/>
              <a:t>/ Downsides</a:t>
            </a:r>
          </a:p>
          <a:p>
            <a:pPr lvl="0"/>
            <a:r>
              <a:rPr lang="en-US" baseline="0" dirty="0" smtClean="0"/>
              <a:t>Comparisons to Dart &amp; CoffeeScript</a:t>
            </a:r>
            <a:endParaRPr lang="en-US" dirty="0"/>
          </a:p>
        </p:txBody>
      </p:sp>
    </p:spTree>
    <p:extLst>
      <p:ext uri="{BB962C8B-B14F-4D97-AF65-F5344CB8AC3E}">
        <p14:creationId xmlns:p14="http://schemas.microsoft.com/office/powerpoint/2010/main" val="311337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a:t>
            </a:r>
            <a:endParaRPr lang="en-US" dirty="0"/>
          </a:p>
        </p:txBody>
      </p:sp>
      <p:sp>
        <p:nvSpPr>
          <p:cNvPr id="3" name="Content Placeholder 2"/>
          <p:cNvSpPr>
            <a:spLocks noGrp="1"/>
          </p:cNvSpPr>
          <p:nvPr>
            <p:ph idx="1"/>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Arial" charset="0"/>
              <a:buChar char="•"/>
              <a:tabLst/>
              <a:defRPr/>
            </a:pPr>
            <a:r>
              <a:rPr lang="en-US" sz="3200" kern="1200" dirty="0" smtClean="0">
                <a:solidFill>
                  <a:schemeClr val="tx1"/>
                </a:solidFill>
                <a:effectLst/>
                <a:latin typeface="Segoe UI" panose="020B0502040204020203" pitchFamily="34" charset="0"/>
                <a:ea typeface="+mn-ea"/>
                <a:cs typeface="Segoe UI" panose="020B0502040204020203" pitchFamily="34" charset="0"/>
              </a:rPr>
              <a:t>Convert C# into JavaScript</a:t>
            </a:r>
          </a:p>
          <a:p>
            <a:pPr marL="342900" marR="0" indent="-342900" algn="l" defTabSz="914400" rtl="0" eaLnBrk="1" fontAlgn="base" latinLnBrk="0" hangingPunct="1">
              <a:lnSpc>
                <a:spcPct val="100000"/>
              </a:lnSpc>
              <a:spcBef>
                <a:spcPct val="20000"/>
              </a:spcBef>
              <a:spcAft>
                <a:spcPct val="0"/>
              </a:spcAft>
              <a:buClrTx/>
              <a:buSzTx/>
              <a:buFont typeface="Arial" charset="0"/>
              <a:buChar char="•"/>
              <a:tabLst/>
              <a:defRPr/>
            </a:pPr>
            <a:r>
              <a:rPr lang="en-US" dirty="0" smtClean="0"/>
              <a:t>Around for several years, open source</a:t>
            </a:r>
          </a:p>
          <a:p>
            <a:pPr lvl="1" indent="-342900">
              <a:buFont typeface="Arial" charset="0"/>
              <a:buChar char="•"/>
            </a:pPr>
            <a:r>
              <a:rPr lang="en-US" sz="2800" kern="1200" dirty="0" smtClean="0">
                <a:solidFill>
                  <a:schemeClr val="tx1"/>
                </a:solidFill>
                <a:effectLst/>
                <a:latin typeface="Segoe UI" panose="020B0502040204020203" pitchFamily="34" charset="0"/>
                <a:ea typeface="+mn-ea"/>
                <a:cs typeface="Segoe UI" panose="020B0502040204020203" pitchFamily="34" charset="0"/>
              </a:rPr>
              <a:t>Developed and </a:t>
            </a:r>
            <a:r>
              <a:rPr lang="en-US" dirty="0" smtClean="0"/>
              <a:t>maintained </a:t>
            </a:r>
            <a:r>
              <a:rPr lang="en-US" sz="2800" kern="1200" dirty="0" smtClean="0">
                <a:solidFill>
                  <a:schemeClr val="tx1"/>
                </a:solidFill>
                <a:effectLst/>
                <a:latin typeface="Segoe UI" panose="020B0502040204020203" pitchFamily="34" charset="0"/>
                <a:ea typeface="+mn-ea"/>
                <a:cs typeface="Segoe UI" panose="020B0502040204020203" pitchFamily="34" charset="0"/>
              </a:rPr>
              <a:t>by an Microsoft employee</a:t>
            </a:r>
          </a:p>
          <a:p>
            <a:pPr fontAlgn="ctr"/>
            <a:r>
              <a:rPr lang="en-US" dirty="0"/>
              <a:t>Leverage the benefits of C# (type checking), .NET (OOP) and Visual Studio (</a:t>
            </a:r>
            <a:r>
              <a:rPr lang="en-US" dirty="0" err="1"/>
              <a:t>intellisense</a:t>
            </a:r>
            <a:r>
              <a:rPr lang="en-US" dirty="0"/>
              <a:t>, refactoring, etc.)</a:t>
            </a:r>
          </a:p>
          <a:p>
            <a:pPr lvl="1" fontAlgn="ctr"/>
            <a:r>
              <a:rPr lang="en-US" dirty="0" smtClean="0"/>
              <a:t>Focused on writing JavaScript libraries</a:t>
            </a:r>
            <a:endParaRPr lang="en-US" dirty="0"/>
          </a:p>
        </p:txBody>
      </p:sp>
    </p:spTree>
    <p:extLst>
      <p:ext uri="{BB962C8B-B14F-4D97-AF65-F5344CB8AC3E}">
        <p14:creationId xmlns:p14="http://schemas.microsoft.com/office/powerpoint/2010/main" val="459361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a:t>
            </a:r>
            <a:endParaRPr lang="en-US" dirty="0"/>
          </a:p>
        </p:txBody>
      </p:sp>
      <p:pic>
        <p:nvPicPr>
          <p:cNvPr id="4" name="Content Placeholder 3"/>
          <p:cNvPicPr>
            <a:picLocks noGrp="1" noChangeAspect="1"/>
          </p:cNvPicPr>
          <p:nvPr>
            <p:ph idx="1"/>
          </p:nvPr>
        </p:nvPicPr>
        <p:blipFill>
          <a:blip r:embed="rId2"/>
          <a:stretch>
            <a:fillRect/>
          </a:stretch>
        </p:blipFill>
        <p:spPr>
          <a:xfrm>
            <a:off x="468509" y="1981200"/>
            <a:ext cx="8208679" cy="3839369"/>
          </a:xfrm>
          <a:prstGeom prst="rect">
            <a:avLst/>
          </a:prstGeom>
        </p:spPr>
      </p:pic>
    </p:spTree>
    <p:extLst>
      <p:ext uri="{BB962C8B-B14F-4D97-AF65-F5344CB8AC3E}">
        <p14:creationId xmlns:p14="http://schemas.microsoft.com/office/powerpoint/2010/main" val="637878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a:t>
            </a:r>
            <a:endParaRPr lang="en-US" dirty="0"/>
          </a:p>
        </p:txBody>
      </p:sp>
      <p:pic>
        <p:nvPicPr>
          <p:cNvPr id="4" name="Content Placeholder 3"/>
          <p:cNvPicPr>
            <a:picLocks noGrp="1" noChangeAspect="1"/>
          </p:cNvPicPr>
          <p:nvPr>
            <p:ph idx="1"/>
          </p:nvPr>
        </p:nvPicPr>
        <p:blipFill>
          <a:blip r:embed="rId2"/>
          <a:stretch>
            <a:fillRect/>
          </a:stretch>
        </p:blipFill>
        <p:spPr>
          <a:xfrm>
            <a:off x="1524000" y="1905000"/>
            <a:ext cx="6055432" cy="4572469"/>
          </a:xfrm>
          <a:prstGeom prst="rect">
            <a:avLst/>
          </a:prstGeom>
        </p:spPr>
      </p:pic>
    </p:spTree>
    <p:extLst>
      <p:ext uri="{BB962C8B-B14F-4D97-AF65-F5344CB8AC3E}">
        <p14:creationId xmlns:p14="http://schemas.microsoft.com/office/powerpoint/2010/main" val="945431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a:t>
            </a:r>
            <a:endParaRPr lang="en-US" dirty="0"/>
          </a:p>
        </p:txBody>
      </p:sp>
      <p:sp>
        <p:nvSpPr>
          <p:cNvPr id="3" name="Content Placeholder 2"/>
          <p:cNvSpPr>
            <a:spLocks noGrp="1"/>
          </p:cNvSpPr>
          <p:nvPr>
            <p:ph idx="1"/>
          </p:nvPr>
        </p:nvSpPr>
        <p:spPr/>
        <p:txBody>
          <a:bodyPr/>
          <a:lstStyle/>
          <a:p>
            <a:pPr rtl="0" fontAlgn="ctr"/>
            <a:r>
              <a:rPr lang="en-US" sz="3200" kern="1200" dirty="0" err="1" smtClean="0">
                <a:solidFill>
                  <a:schemeClr val="tx1"/>
                </a:solidFill>
                <a:effectLst/>
                <a:latin typeface="Segoe UI" panose="020B0502040204020203" pitchFamily="34" charset="0"/>
                <a:ea typeface="+mn-ea"/>
                <a:cs typeface="Segoe UI" panose="020B0502040204020203" pitchFamily="34" charset="0"/>
              </a:rPr>
              <a:t>Mscorlib</a:t>
            </a:r>
            <a:r>
              <a:rPr lang="en-US" sz="3200" kern="1200" dirty="0" smtClean="0">
                <a:solidFill>
                  <a:schemeClr val="tx1"/>
                </a:solidFill>
                <a:effectLst/>
                <a:latin typeface="Segoe UI" panose="020B0502040204020203" pitchFamily="34" charset="0"/>
                <a:ea typeface="+mn-ea"/>
                <a:cs typeface="Segoe UI" panose="020B0502040204020203" pitchFamily="34" charset="0"/>
              </a:rPr>
              <a:t> -&gt; sscorlib.dll and sscorlib.js</a:t>
            </a:r>
          </a:p>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Script# framework</a:t>
            </a:r>
          </a:p>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JavaScript Library interoperability</a:t>
            </a:r>
          </a:p>
          <a:p>
            <a:pPr lvl="1" rtl="0" fontAlgn="ctr"/>
            <a:r>
              <a:rPr lang="en-US" sz="2800" kern="1200" dirty="0" err="1" smtClean="0">
                <a:solidFill>
                  <a:schemeClr val="tx1"/>
                </a:solidFill>
                <a:effectLst/>
                <a:latin typeface="Segoe UI" panose="020B0502040204020203" pitchFamily="34" charset="0"/>
                <a:ea typeface="+mn-ea"/>
                <a:cs typeface="Segoe UI" panose="020B0502040204020203" pitchFamily="34" charset="0"/>
              </a:rPr>
              <a:t>Nuget</a:t>
            </a:r>
            <a:r>
              <a:rPr lang="en-US" sz="2800" kern="1200" dirty="0" smtClean="0">
                <a:solidFill>
                  <a:schemeClr val="tx1"/>
                </a:solidFill>
                <a:effectLst/>
                <a:latin typeface="Segoe UI" panose="020B0502040204020203" pitchFamily="34" charset="0"/>
                <a:ea typeface="+mn-ea"/>
                <a:cs typeface="Segoe UI" panose="020B0502040204020203" pitchFamily="34" charset="0"/>
              </a:rPr>
              <a:t> Packages: </a:t>
            </a:r>
            <a:r>
              <a:rPr lang="en-US" sz="2800" kern="1200" dirty="0" err="1" smtClean="0">
                <a:solidFill>
                  <a:schemeClr val="tx1"/>
                </a:solidFill>
                <a:effectLst/>
                <a:latin typeface="Segoe UI" panose="020B0502040204020203" pitchFamily="34" charset="0"/>
                <a:ea typeface="+mn-ea"/>
                <a:cs typeface="Segoe UI" panose="020B0502040204020203" pitchFamily="34" charset="0"/>
              </a:rPr>
              <a:t>Jquery</a:t>
            </a:r>
            <a:r>
              <a:rPr lang="en-US" sz="2800" kern="1200" dirty="0" smtClean="0">
                <a:solidFill>
                  <a:schemeClr val="tx1"/>
                </a:solidFill>
                <a:effectLst/>
                <a:latin typeface="Segoe UI" panose="020B0502040204020203" pitchFamily="34" charset="0"/>
                <a:ea typeface="+mn-ea"/>
                <a:cs typeface="Segoe UI" panose="020B0502040204020203" pitchFamily="34" charset="0"/>
              </a:rPr>
              <a:t>, Knockout</a:t>
            </a:r>
          </a:p>
          <a:p>
            <a:pPr marL="342900" marR="0" indent="-342900" algn="l" defTabSz="914400" rtl="0" eaLnBrk="1" fontAlgn="base" latinLnBrk="0" hangingPunct="1">
              <a:lnSpc>
                <a:spcPct val="100000"/>
              </a:lnSpc>
              <a:spcBef>
                <a:spcPct val="20000"/>
              </a:spcBef>
              <a:spcAft>
                <a:spcPct val="0"/>
              </a:spcAft>
              <a:buClrTx/>
              <a:buSzTx/>
              <a:buFont typeface="Arial" charset="0"/>
              <a:buChar char="•"/>
              <a:tabLst/>
              <a:defRPr/>
            </a:pPr>
            <a:r>
              <a:rPr lang="en-US" sz="3200" kern="1200" dirty="0" smtClean="0">
                <a:solidFill>
                  <a:schemeClr val="tx1"/>
                </a:solidFill>
                <a:effectLst/>
                <a:latin typeface="Segoe UI" panose="020B0502040204020203" pitchFamily="34" charset="0"/>
                <a:ea typeface="+mn-ea"/>
                <a:cs typeface="Segoe UI" panose="020B0502040204020203" pitchFamily="34" charset="0"/>
              </a:rPr>
              <a:t>Visual Studio extension</a:t>
            </a:r>
          </a:p>
          <a:p>
            <a:pPr marL="342900" marR="0" indent="-342900" algn="l" defTabSz="914400" rtl="0" eaLnBrk="1" fontAlgn="base" latinLnBrk="0" hangingPunct="1">
              <a:lnSpc>
                <a:spcPct val="100000"/>
              </a:lnSpc>
              <a:spcBef>
                <a:spcPct val="20000"/>
              </a:spcBef>
              <a:spcAft>
                <a:spcPct val="0"/>
              </a:spcAft>
              <a:buClrTx/>
              <a:buSzTx/>
              <a:buFont typeface="Arial" charset="0"/>
              <a:buChar char="•"/>
              <a:tabLst/>
              <a:defRPr/>
            </a:pPr>
            <a:r>
              <a:rPr lang="en-US" dirty="0" smtClean="0"/>
              <a:t>Benefits / Downsides</a:t>
            </a:r>
            <a:endParaRPr lang="en-US" sz="3200" kern="1200" dirty="0" smtClean="0">
              <a:solidFill>
                <a:schemeClr val="tx1"/>
              </a:solidFill>
              <a:effectLst/>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327940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9837" y="152400"/>
            <a:ext cx="8984163" cy="5562600"/>
          </a:xfrm>
          <a:prstGeom prst="rect">
            <a:avLst/>
          </a:prstGeom>
        </p:spPr>
      </p:pic>
    </p:spTree>
    <p:extLst>
      <p:ext uri="{BB962C8B-B14F-4D97-AF65-F5344CB8AC3E}">
        <p14:creationId xmlns:p14="http://schemas.microsoft.com/office/powerpoint/2010/main" val="3124449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Web Toolkit</a:t>
            </a:r>
            <a:endParaRPr lang="en-US" dirty="0"/>
          </a:p>
        </p:txBody>
      </p:sp>
      <p:sp>
        <p:nvSpPr>
          <p:cNvPr id="3" name="Content Placeholder 2"/>
          <p:cNvSpPr>
            <a:spLocks noGrp="1"/>
          </p:cNvSpPr>
          <p:nvPr>
            <p:ph idx="1"/>
          </p:nvPr>
        </p:nvSpPr>
        <p:spPr/>
        <p:txBody>
          <a:bodyPr/>
          <a:lstStyle/>
          <a:p>
            <a:r>
              <a:rPr lang="en-US" dirty="0" smtClean="0"/>
              <a:t>Convert Java</a:t>
            </a:r>
            <a:r>
              <a:rPr lang="en-US" baseline="0" dirty="0" smtClean="0"/>
              <a:t> to JavaScript</a:t>
            </a:r>
          </a:p>
          <a:p>
            <a:pPr lvl="1"/>
            <a:r>
              <a:rPr lang="en-US" dirty="0"/>
              <a:t>Use Java to write AJAX apps</a:t>
            </a:r>
          </a:p>
          <a:p>
            <a:r>
              <a:rPr lang="en-US" dirty="0"/>
              <a:t>Around since </a:t>
            </a:r>
            <a:r>
              <a:rPr lang="en-US" dirty="0" smtClean="0"/>
              <a:t>2005, open source</a:t>
            </a:r>
          </a:p>
          <a:p>
            <a:pPr lvl="1"/>
            <a:r>
              <a:rPr lang="en-US" dirty="0" smtClean="0"/>
              <a:t>Google Project</a:t>
            </a:r>
          </a:p>
          <a:p>
            <a:pPr lvl="1"/>
            <a:r>
              <a:rPr lang="en-US" dirty="0">
                <a:hlinkClick r:id="rId3"/>
              </a:rPr>
              <a:t>https://developers.google.com/web-toolkit</a:t>
            </a:r>
            <a:r>
              <a:rPr lang="en-US" dirty="0" smtClean="0">
                <a:hlinkClick r:id="rId3"/>
              </a:rPr>
              <a:t>/</a:t>
            </a:r>
            <a:r>
              <a:rPr lang="en-US" dirty="0" smtClean="0"/>
              <a:t/>
            </a:r>
            <a:br>
              <a:rPr lang="en-US" dirty="0" smtClean="0"/>
            </a:br>
            <a:endParaRPr lang="en-US" dirty="0" smtClean="0"/>
          </a:p>
          <a:p>
            <a:r>
              <a:rPr lang="en-US" dirty="0" smtClean="0"/>
              <a:t>JavaScript </a:t>
            </a:r>
            <a:r>
              <a:rPr lang="en-US" dirty="0"/>
              <a:t>Native Interface (JSNI) to call </a:t>
            </a:r>
            <a:r>
              <a:rPr lang="en-US" dirty="0" smtClean="0"/>
              <a:t>JavaScript</a:t>
            </a:r>
            <a:endParaRPr lang="en-US" dirty="0"/>
          </a:p>
        </p:txBody>
      </p:sp>
    </p:spTree>
    <p:extLst>
      <p:ext uri="{BB962C8B-B14F-4D97-AF65-F5344CB8AC3E}">
        <p14:creationId xmlns:p14="http://schemas.microsoft.com/office/powerpoint/2010/main" val="1303172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sz="4400" b="1" kern="1200" dirty="0" smtClean="0">
                <a:solidFill>
                  <a:srgbClr val="005B94"/>
                </a:solidFill>
                <a:effectLst/>
                <a:latin typeface="Arial" pitchFamily="34" charset="0"/>
                <a:ea typeface="+mj-ea"/>
                <a:cs typeface="Arial" pitchFamily="34" charset="0"/>
              </a:rPr>
              <a:t>Google Closure Tools</a:t>
            </a:r>
            <a:endParaRPr lang="en-US" dirty="0"/>
          </a:p>
        </p:txBody>
      </p:sp>
      <p:sp>
        <p:nvSpPr>
          <p:cNvPr id="3" name="Content Placeholder 2"/>
          <p:cNvSpPr>
            <a:spLocks noGrp="1"/>
          </p:cNvSpPr>
          <p:nvPr>
            <p:ph idx="1"/>
          </p:nvPr>
        </p:nvSpPr>
        <p:spPr/>
        <p:txBody>
          <a:bodyPr/>
          <a:lstStyle/>
          <a:p>
            <a:pPr fontAlgn="ctr"/>
            <a:r>
              <a:rPr lang="en-US" dirty="0" smtClean="0"/>
              <a:t>Compiler</a:t>
            </a:r>
          </a:p>
          <a:p>
            <a:pPr lvl="1" fontAlgn="ctr"/>
            <a:r>
              <a:rPr lang="en-US" dirty="0" smtClean="0">
                <a:hlinkClick r:id="rId3"/>
              </a:rPr>
              <a:t>https</a:t>
            </a:r>
            <a:r>
              <a:rPr lang="en-US" dirty="0">
                <a:hlinkClick r:id="rId3"/>
              </a:rPr>
              <a:t>://developers.google.com/closure/compiler/docs/js-for-compiler</a:t>
            </a:r>
            <a:endParaRPr lang="en-US" dirty="0"/>
          </a:p>
          <a:p>
            <a:pPr lvl="1" fontAlgn="ctr"/>
            <a:r>
              <a:rPr lang="en-US" dirty="0"/>
              <a:t>Compiles JavaScript to better </a:t>
            </a:r>
            <a:r>
              <a:rPr lang="en-US" dirty="0" smtClean="0"/>
              <a:t>JavaScript</a:t>
            </a:r>
          </a:p>
          <a:p>
            <a:pPr lvl="2" fontAlgn="ctr"/>
            <a:r>
              <a:rPr lang="en-US" dirty="0" smtClean="0"/>
              <a:t>Better performance</a:t>
            </a:r>
            <a:endParaRPr lang="en-US" dirty="0"/>
          </a:p>
          <a:p>
            <a:pPr lvl="1" fontAlgn="ctr"/>
            <a:r>
              <a:rPr lang="en-US" dirty="0"/>
              <a:t>Code Checking using annotations in </a:t>
            </a:r>
            <a:r>
              <a:rPr lang="en-US" dirty="0" smtClean="0"/>
              <a:t>comments</a:t>
            </a:r>
          </a:p>
        </p:txBody>
      </p:sp>
    </p:spTree>
    <p:extLst>
      <p:ext uri="{BB962C8B-B14F-4D97-AF65-F5344CB8AC3E}">
        <p14:creationId xmlns:p14="http://schemas.microsoft.com/office/powerpoint/2010/main" val="1546476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Plenty of options to investigate</a:t>
            </a:r>
          </a:p>
          <a:p>
            <a:pPr lvl="1"/>
            <a:r>
              <a:rPr lang="en-US" dirty="0" smtClean="0"/>
              <a:t>Understand the differences</a:t>
            </a:r>
          </a:p>
          <a:p>
            <a:endParaRPr lang="en-US" dirty="0"/>
          </a:p>
          <a:p>
            <a:endParaRPr lang="en-US" dirty="0" smtClean="0"/>
          </a:p>
          <a:p>
            <a:r>
              <a:rPr lang="en-US" baseline="0" dirty="0" smtClean="0">
                <a:hlinkClick r:id="rId2"/>
              </a:rPr>
              <a:t>ababiec@tallan.com</a:t>
            </a:r>
            <a:endParaRPr lang="en-US" dirty="0"/>
          </a:p>
          <a:p>
            <a:r>
              <a:rPr lang="en-US" baseline="0" dirty="0" smtClean="0"/>
              <a:t>@</a:t>
            </a:r>
            <a:r>
              <a:rPr lang="en-US" baseline="0" dirty="0" err="1" smtClean="0"/>
              <a:t>ababiec</a:t>
            </a:r>
            <a:endParaRPr lang="en-US" baseline="0" dirty="0" smtClean="0"/>
          </a:p>
          <a:p>
            <a:r>
              <a:rPr lang="en-US" dirty="0">
                <a:hlinkClick r:id="rId3"/>
              </a:rPr>
              <a:t>http://www.tallan.com</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3991790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lstStyle/>
          <a:p>
            <a:r>
              <a:rPr lang="en-US" b="1" dirty="0" smtClean="0"/>
              <a:t>JavaScript:</a:t>
            </a:r>
            <a:r>
              <a:rPr lang="en-US" b="1" baseline="0" dirty="0" smtClean="0"/>
              <a:t> Quirks &amp; Pains</a:t>
            </a:r>
            <a:endParaRPr lang="en-US" b="1" dirty="0" smtClean="0"/>
          </a:p>
          <a:p>
            <a:r>
              <a:rPr lang="en-US" dirty="0" smtClean="0"/>
              <a:t>Alternatives</a:t>
            </a:r>
          </a:p>
          <a:p>
            <a:pPr lvl="1" rtl="0" fontAlgn="ctr"/>
            <a:r>
              <a:rPr lang="en-US" sz="2800" b="1" kern="1200" dirty="0" smtClean="0">
                <a:solidFill>
                  <a:schemeClr val="tx1"/>
                </a:solidFill>
                <a:effectLst/>
                <a:latin typeface="Segoe UI" panose="020B0502040204020203" pitchFamily="34" charset="0"/>
                <a:ea typeface="+mn-ea"/>
                <a:cs typeface="Segoe UI" panose="020B0502040204020203" pitchFamily="34" charset="0"/>
              </a:rPr>
              <a:t>CoffeeScript</a:t>
            </a:r>
          </a:p>
          <a:p>
            <a:pPr lvl="1" rtl="0" fontAlgn="ctr"/>
            <a:r>
              <a:rPr lang="en-US" sz="2800" b="1" kern="1200" dirty="0" smtClean="0">
                <a:solidFill>
                  <a:schemeClr val="tx1"/>
                </a:solidFill>
                <a:effectLst/>
                <a:latin typeface="Segoe UI" panose="020B0502040204020203" pitchFamily="34" charset="0"/>
                <a:ea typeface="+mn-ea"/>
                <a:cs typeface="Segoe UI" panose="020B0502040204020203" pitchFamily="34" charset="0"/>
              </a:rPr>
              <a:t>Dart</a:t>
            </a:r>
          </a:p>
          <a:p>
            <a:pPr lvl="1" rtl="0" fontAlgn="ctr"/>
            <a:r>
              <a:rPr lang="en-US" sz="2800" b="1" kern="1200" dirty="0" smtClean="0">
                <a:solidFill>
                  <a:schemeClr val="tx1"/>
                </a:solidFill>
                <a:effectLst/>
                <a:latin typeface="Segoe UI" panose="020B0502040204020203" pitchFamily="34" charset="0"/>
                <a:ea typeface="+mn-ea"/>
                <a:cs typeface="Segoe UI" panose="020B0502040204020203" pitchFamily="34" charset="0"/>
              </a:rPr>
              <a:t>TypeScript</a:t>
            </a:r>
          </a:p>
          <a:p>
            <a:pPr lvl="1" rtl="0" fontAlgn="ctr"/>
            <a:r>
              <a:rPr lang="en-US" sz="2800" b="1" kern="1200" dirty="0" smtClean="0">
                <a:solidFill>
                  <a:schemeClr val="tx1"/>
                </a:solidFill>
                <a:effectLst/>
                <a:latin typeface="Segoe UI" panose="020B0502040204020203" pitchFamily="34" charset="0"/>
                <a:ea typeface="+mn-ea"/>
                <a:cs typeface="Segoe UI" panose="020B0502040204020203" pitchFamily="34" charset="0"/>
              </a:rPr>
              <a:t>Script#</a:t>
            </a:r>
          </a:p>
          <a:p>
            <a:pPr lvl="1" rtl="0" fontAlgn="ctr"/>
            <a:r>
              <a:rPr lang="en-US" sz="2800" b="1" kern="1200" dirty="0" smtClean="0">
                <a:solidFill>
                  <a:schemeClr val="tx1"/>
                </a:solidFill>
                <a:effectLst/>
                <a:latin typeface="Segoe UI" panose="020B0502040204020203" pitchFamily="34" charset="0"/>
                <a:ea typeface="+mn-ea"/>
                <a:cs typeface="Segoe UI" panose="020B0502040204020203" pitchFamily="34" charset="0"/>
              </a:rPr>
              <a:t>Google Web Toolkit</a:t>
            </a:r>
          </a:p>
        </p:txBody>
      </p:sp>
    </p:spTree>
    <p:extLst>
      <p:ext uri="{BB962C8B-B14F-4D97-AF65-F5344CB8AC3E}">
        <p14:creationId xmlns:p14="http://schemas.microsoft.com/office/powerpoint/2010/main" val="3241665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The Good Parts</a:t>
            </a:r>
            <a:endParaRPr lang="en-US" dirty="0"/>
          </a:p>
        </p:txBody>
      </p:sp>
      <p:sp>
        <p:nvSpPr>
          <p:cNvPr id="3" name="Content Placeholder 2"/>
          <p:cNvSpPr>
            <a:spLocks noGrp="1"/>
          </p:cNvSpPr>
          <p:nvPr>
            <p:ph idx="1"/>
          </p:nvPr>
        </p:nvSpPr>
        <p:spPr/>
        <p:txBody>
          <a:bodyPr/>
          <a:lstStyle/>
          <a:p>
            <a:r>
              <a:rPr lang="en-US" dirty="0" smtClean="0"/>
              <a:t>Doug </a:t>
            </a:r>
            <a:r>
              <a:rPr lang="en-US" dirty="0" err="1" smtClean="0"/>
              <a:t>Crockford</a:t>
            </a:r>
            <a:r>
              <a:rPr lang="en-US" dirty="0"/>
              <a:t>:</a:t>
            </a:r>
            <a:endParaRPr lang="en-US" dirty="0" smtClean="0"/>
          </a:p>
          <a:p>
            <a:pPr marL="457200" lvl="1" indent="0">
              <a:buNone/>
            </a:pPr>
            <a:r>
              <a:rPr lang="en-US" dirty="0" smtClean="0"/>
              <a:t>“Hidden under a huge steaming pile of good intentions and blunders is an elegant, expressive programming language.</a:t>
            </a:r>
            <a:br>
              <a:rPr lang="en-US" dirty="0" smtClean="0"/>
            </a:br>
            <a:r>
              <a:rPr lang="en-US" dirty="0" smtClean="0"/>
              <a:t/>
            </a:r>
            <a:br>
              <a:rPr lang="en-US" dirty="0" smtClean="0"/>
            </a:br>
            <a:r>
              <a:rPr lang="en-US" dirty="0" smtClean="0"/>
              <a:t>JavaScript has good parts.”</a:t>
            </a:r>
            <a:endParaRPr lang="en-US" dirty="0"/>
          </a:p>
        </p:txBody>
      </p:sp>
    </p:spTree>
    <p:extLst>
      <p:ext uri="{BB962C8B-B14F-4D97-AF65-F5344CB8AC3E}">
        <p14:creationId xmlns:p14="http://schemas.microsoft.com/office/powerpoint/2010/main" val="3162001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 Quirks</a:t>
            </a:r>
            <a:endParaRPr lang="en-US" dirty="0"/>
          </a:p>
        </p:txBody>
      </p:sp>
      <p:sp>
        <p:nvSpPr>
          <p:cNvPr id="3" name="Content Placeholder 2"/>
          <p:cNvSpPr>
            <a:spLocks noGrp="1"/>
          </p:cNvSpPr>
          <p:nvPr>
            <p:ph idx="1"/>
          </p:nvPr>
        </p:nvSpPr>
        <p:spPr/>
        <p:txBody>
          <a:bodyPr/>
          <a:lstStyle/>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Globalization by default</a:t>
            </a:r>
          </a:p>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Coercion (</a:t>
            </a:r>
            <a:r>
              <a:rPr lang="en-US" sz="2800" kern="1200" dirty="0" err="1" smtClean="0">
                <a:solidFill>
                  <a:schemeClr val="tx1"/>
                </a:solidFill>
                <a:effectLst/>
                <a:latin typeface="Segoe UI" panose="020B0502040204020203" pitchFamily="34" charset="0"/>
                <a:ea typeface="+mn-ea"/>
                <a:cs typeface="Segoe UI" panose="020B0502040204020203" pitchFamily="34" charset="0"/>
              </a:rPr>
              <a:t>Falsey</a:t>
            </a:r>
            <a:r>
              <a:rPr lang="en-US" sz="2800" kern="1200" baseline="0" dirty="0" smtClean="0">
                <a:solidFill>
                  <a:schemeClr val="tx1"/>
                </a:solidFill>
                <a:effectLst/>
                <a:latin typeface="Segoe UI" panose="020B0502040204020203" pitchFamily="34" charset="0"/>
                <a:ea typeface="+mn-ea"/>
                <a:cs typeface="Segoe UI" panose="020B0502040204020203" pitchFamily="34" charset="0"/>
              </a:rPr>
              <a:t> / </a:t>
            </a:r>
            <a:r>
              <a:rPr lang="en-US" sz="2800" kern="1200" baseline="0" dirty="0" err="1" smtClean="0">
                <a:solidFill>
                  <a:schemeClr val="tx1"/>
                </a:solidFill>
                <a:effectLst/>
                <a:latin typeface="Segoe UI" panose="020B0502040204020203" pitchFamily="34" charset="0"/>
                <a:ea typeface="+mn-ea"/>
                <a:cs typeface="Segoe UI" panose="020B0502040204020203" pitchFamily="34" charset="0"/>
              </a:rPr>
              <a:t>Truthy</a:t>
            </a:r>
            <a:r>
              <a:rPr lang="en-US" sz="2800" kern="1200" baseline="0" dirty="0" smtClean="0">
                <a:solidFill>
                  <a:schemeClr val="tx1"/>
                </a:solidFill>
                <a:effectLst/>
                <a:latin typeface="Segoe UI" panose="020B0502040204020203" pitchFamily="34" charset="0"/>
                <a:ea typeface="+mn-ea"/>
                <a:cs typeface="Segoe UI" panose="020B0502040204020203" pitchFamily="34" charset="0"/>
              </a:rPr>
              <a:t>)</a:t>
            </a:r>
            <a:endParaRPr lang="en-US" sz="2800" kern="1200" dirty="0" smtClean="0">
              <a:solidFill>
                <a:schemeClr val="tx1"/>
              </a:solidFill>
              <a:effectLst/>
              <a:latin typeface="Segoe UI" panose="020B0502040204020203" pitchFamily="34" charset="0"/>
              <a:ea typeface="+mn-ea"/>
              <a:cs typeface="Segoe UI" panose="020B0502040204020203" pitchFamily="34" charset="0"/>
            </a:endParaRPr>
          </a:p>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Coercive Math</a:t>
            </a:r>
          </a:p>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Hoisting</a:t>
            </a:r>
          </a:p>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Semi-colon insertion;</a:t>
            </a:r>
          </a:p>
        </p:txBody>
      </p:sp>
    </p:spTree>
    <p:extLst>
      <p:ext uri="{BB962C8B-B14F-4D97-AF65-F5344CB8AC3E}">
        <p14:creationId xmlns:p14="http://schemas.microsoft.com/office/powerpoint/2010/main" val="2717809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 Pains</a:t>
            </a:r>
            <a:endParaRPr lang="en-US" dirty="0"/>
          </a:p>
        </p:txBody>
      </p:sp>
      <p:sp>
        <p:nvSpPr>
          <p:cNvPr id="3" name="Content Placeholder 2"/>
          <p:cNvSpPr>
            <a:spLocks noGrp="1"/>
          </p:cNvSpPr>
          <p:nvPr>
            <p:ph idx="1"/>
          </p:nvPr>
        </p:nvSpPr>
        <p:spPr/>
        <p:txBody>
          <a:bodyPr/>
          <a:lstStyle/>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Lack of Modularization</a:t>
            </a:r>
          </a:p>
          <a:p>
            <a:pPr rtl="0" fontAlgn="ctr"/>
            <a:r>
              <a:rPr lang="en-US" dirty="0" smtClean="0"/>
              <a:t>Scoping</a:t>
            </a:r>
          </a:p>
          <a:p>
            <a:pPr lvl="1" rtl="0" fontAlgn="ctr"/>
            <a:r>
              <a:rPr lang="en-US" sz="2800" kern="1200" dirty="0" smtClean="0">
                <a:solidFill>
                  <a:schemeClr val="tx1"/>
                </a:solidFill>
                <a:effectLst/>
                <a:latin typeface="Segoe UI" panose="020B0502040204020203" pitchFamily="34" charset="0"/>
                <a:ea typeface="+mn-ea"/>
                <a:cs typeface="Segoe UI" panose="020B0502040204020203" pitchFamily="34" charset="0"/>
              </a:rPr>
              <a:t>Solved with </a:t>
            </a:r>
            <a:r>
              <a:rPr lang="en-US" sz="2800" kern="1200" dirty="0" err="1" smtClean="0">
                <a:solidFill>
                  <a:schemeClr val="tx1"/>
                </a:solidFill>
                <a:effectLst/>
                <a:latin typeface="Segoe UI" panose="020B0502040204020203" pitchFamily="34" charset="0"/>
                <a:ea typeface="+mn-ea"/>
                <a:cs typeface="Segoe UI" panose="020B0502040204020203" pitchFamily="34" charset="0"/>
              </a:rPr>
              <a:t>Namespacing</a:t>
            </a:r>
            <a:endParaRPr lang="en-US" sz="2800" dirty="0" smtClean="0">
              <a:effectLst/>
            </a:endParaRPr>
          </a:p>
          <a:p>
            <a:pPr lvl="2" fontAlgn="ctr"/>
            <a:r>
              <a:rPr lang="en-US" sz="2400" kern="1200" dirty="0" smtClean="0">
                <a:solidFill>
                  <a:schemeClr val="tx1"/>
                </a:solidFill>
                <a:effectLst/>
                <a:latin typeface="Segoe UI" panose="020B0502040204020203" pitchFamily="34" charset="0"/>
                <a:ea typeface="+mn-ea"/>
                <a:cs typeface="Segoe UI" panose="020B0502040204020203" pitchFamily="34" charset="0"/>
              </a:rPr>
              <a:t>Revealed Module Pattern / Closure</a:t>
            </a:r>
            <a:endParaRPr lang="en-US" dirty="0" smtClean="0">
              <a:effectLst/>
            </a:endParaRPr>
          </a:p>
          <a:p>
            <a:pPr fontAlgn="ctr"/>
            <a:r>
              <a:rPr lang="en-US" dirty="0" smtClean="0"/>
              <a:t>Refactoring due to Dynamic nature</a:t>
            </a:r>
          </a:p>
          <a:p>
            <a:pPr fontAlgn="ctr"/>
            <a:r>
              <a:rPr lang="en-US" dirty="0" smtClean="0"/>
              <a:t>OO</a:t>
            </a:r>
          </a:p>
        </p:txBody>
      </p:sp>
    </p:spTree>
    <p:extLst>
      <p:ext uri="{BB962C8B-B14F-4D97-AF65-F5344CB8AC3E}">
        <p14:creationId xmlns:p14="http://schemas.microsoft.com/office/powerpoint/2010/main" val="450760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kern="1200" dirty="0" smtClean="0">
                <a:solidFill>
                  <a:srgbClr val="005B94"/>
                </a:solidFill>
                <a:effectLst/>
                <a:latin typeface="Arial" pitchFamily="34" charset="0"/>
                <a:ea typeface="+mj-ea"/>
                <a:cs typeface="Arial" pitchFamily="34" charset="0"/>
              </a:rPr>
              <a:t>CoffeeScript</a:t>
            </a:r>
            <a:endParaRPr lang="en-US" dirty="0"/>
          </a:p>
        </p:txBody>
      </p:sp>
      <p:sp>
        <p:nvSpPr>
          <p:cNvPr id="3" name="Content Placeholder 2"/>
          <p:cNvSpPr>
            <a:spLocks noGrp="1"/>
          </p:cNvSpPr>
          <p:nvPr>
            <p:ph idx="1"/>
          </p:nvPr>
        </p:nvSpPr>
        <p:spPr/>
        <p:txBody>
          <a:bodyPr/>
          <a:lstStyle/>
          <a:p>
            <a:r>
              <a:rPr lang="en-US" dirty="0" smtClean="0"/>
              <a:t>A language that compiles </a:t>
            </a:r>
            <a:r>
              <a:rPr lang="en-US" baseline="0" dirty="0" smtClean="0"/>
              <a:t>to JavaScript</a:t>
            </a:r>
          </a:p>
          <a:p>
            <a:pPr lvl="1"/>
            <a:r>
              <a:rPr lang="en-US" dirty="0"/>
              <a:t>Raison </a:t>
            </a:r>
            <a:r>
              <a:rPr lang="en-US" dirty="0" smtClean="0"/>
              <a:t>d'être</a:t>
            </a:r>
          </a:p>
          <a:p>
            <a:r>
              <a:rPr lang="en-US" dirty="0" smtClean="0"/>
              <a:t>Uses </a:t>
            </a:r>
            <a:r>
              <a:rPr lang="en-US" dirty="0"/>
              <a:t>JavaScript best practices / </a:t>
            </a:r>
            <a:r>
              <a:rPr lang="en-US" dirty="0" smtClean="0"/>
              <a:t>idioms</a:t>
            </a:r>
          </a:p>
          <a:p>
            <a:pPr marL="342900" marR="0" indent="-342900" algn="l" defTabSz="914400" rtl="0" eaLnBrk="1" fontAlgn="base" latinLnBrk="0" hangingPunct="1">
              <a:lnSpc>
                <a:spcPct val="100000"/>
              </a:lnSpc>
              <a:spcBef>
                <a:spcPct val="20000"/>
              </a:spcBef>
              <a:spcAft>
                <a:spcPct val="0"/>
              </a:spcAft>
              <a:buClrTx/>
              <a:buSzTx/>
              <a:buFont typeface="Arial" charset="0"/>
              <a:buChar char="•"/>
              <a:tabLst/>
              <a:defRPr/>
            </a:pPr>
            <a:r>
              <a:rPr lang="en-US" sz="3200" kern="1200" dirty="0" smtClean="0">
                <a:solidFill>
                  <a:schemeClr val="tx1"/>
                </a:solidFill>
                <a:effectLst/>
                <a:latin typeface="Segoe UI" panose="020B0502040204020203" pitchFamily="34" charset="0"/>
                <a:ea typeface="+mn-ea"/>
                <a:cs typeface="Segoe UI" panose="020B0502040204020203" pitchFamily="34" charset="0"/>
              </a:rPr>
              <a:t>Around since 2009, open source</a:t>
            </a:r>
            <a:endParaRPr lang="en-US" sz="3200" dirty="0" smtClean="0">
              <a:effectLst/>
            </a:endParaRPr>
          </a:p>
          <a:p>
            <a:pPr marL="742950" marR="0" lvl="1" indent="-342900" algn="l" defTabSz="914400" rtl="0" eaLnBrk="1" fontAlgn="base" latinLnBrk="0" hangingPunct="1">
              <a:lnSpc>
                <a:spcPct val="100000"/>
              </a:lnSpc>
              <a:spcBef>
                <a:spcPct val="20000"/>
              </a:spcBef>
              <a:spcAft>
                <a:spcPct val="0"/>
              </a:spcAft>
              <a:buClrTx/>
              <a:buSzTx/>
              <a:buFont typeface="Arial" charset="0"/>
              <a:buChar char="•"/>
              <a:tabLst/>
              <a:defRPr/>
            </a:pPr>
            <a:r>
              <a:rPr lang="en-US" sz="2800" kern="1200" dirty="0" smtClean="0">
                <a:solidFill>
                  <a:schemeClr val="tx1"/>
                </a:solidFill>
                <a:effectLst/>
                <a:latin typeface="Segoe UI" panose="020B0502040204020203" pitchFamily="34" charset="0"/>
                <a:ea typeface="+mn-ea"/>
                <a:cs typeface="Segoe UI" panose="020B0502040204020203" pitchFamily="34" charset="0"/>
                <a:hlinkClick r:id="rId3"/>
              </a:rPr>
              <a:t>http://coffeescript.org/</a:t>
            </a:r>
            <a:endParaRPr lang="en-US" dirty="0"/>
          </a:p>
        </p:txBody>
      </p:sp>
    </p:spTree>
    <p:extLst>
      <p:ext uri="{BB962C8B-B14F-4D97-AF65-F5344CB8AC3E}">
        <p14:creationId xmlns:p14="http://schemas.microsoft.com/office/powerpoint/2010/main" val="899403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kern="1200" dirty="0" smtClean="0">
                <a:solidFill>
                  <a:srgbClr val="005B94"/>
                </a:solidFill>
                <a:effectLst/>
                <a:latin typeface="Arial" pitchFamily="34" charset="0"/>
                <a:ea typeface="+mj-ea"/>
                <a:cs typeface="Arial" pitchFamily="34" charset="0"/>
              </a:rPr>
              <a:t>CoffeeScript</a:t>
            </a:r>
            <a:endParaRPr lang="en-US" dirty="0"/>
          </a:p>
        </p:txBody>
      </p:sp>
      <p:sp>
        <p:nvSpPr>
          <p:cNvPr id="3" name="Content Placeholder 2"/>
          <p:cNvSpPr>
            <a:spLocks noGrp="1"/>
          </p:cNvSpPr>
          <p:nvPr>
            <p:ph idx="1"/>
          </p:nvPr>
        </p:nvSpPr>
        <p:spPr/>
        <p:txBody>
          <a:bodyPr/>
          <a:lstStyle/>
          <a:p>
            <a:pPr rtl="0" fontAlgn="base"/>
            <a:r>
              <a:rPr lang="en-US" sz="3200" kern="1200" baseline="0" dirty="0" smtClean="0">
                <a:solidFill>
                  <a:schemeClr val="tx1"/>
                </a:solidFill>
                <a:effectLst/>
                <a:latin typeface="Segoe UI" panose="020B0502040204020203" pitchFamily="34" charset="0"/>
                <a:ea typeface="+mn-ea"/>
                <a:cs typeface="Segoe UI" panose="020B0502040204020203" pitchFamily="34" charset="0"/>
              </a:rPr>
              <a:t>Whitespace-based</a:t>
            </a:r>
            <a:endParaRPr lang="en-US" sz="3200" dirty="0" smtClean="0">
              <a:effectLst/>
            </a:endParaRPr>
          </a:p>
          <a:p>
            <a:pPr lvl="1" rtl="0" fontAlgn="base"/>
            <a:r>
              <a:rPr lang="en-US" sz="2800" kern="1200" baseline="0" dirty="0" smtClean="0">
                <a:solidFill>
                  <a:schemeClr val="tx1"/>
                </a:solidFill>
                <a:effectLst/>
                <a:latin typeface="Segoe UI" panose="020B0502040204020203" pitchFamily="34" charset="0"/>
                <a:ea typeface="+mn-ea"/>
                <a:cs typeface="Segoe UI" panose="020B0502040204020203" pitchFamily="34" charset="0"/>
              </a:rPr>
              <a:t>Inspired by JavaScript, Ruby, Python &amp; Haskell</a:t>
            </a:r>
            <a:endParaRPr lang="en-US" dirty="0" smtClean="0">
              <a:effectLst/>
            </a:endParaRPr>
          </a:p>
          <a:p>
            <a:pPr lvl="0"/>
            <a:r>
              <a:rPr lang="en-US" dirty="0" smtClean="0"/>
              <a:t>IDE Integration</a:t>
            </a:r>
          </a:p>
          <a:p>
            <a:pPr lvl="1"/>
            <a:r>
              <a:rPr lang="en-US" dirty="0" smtClean="0"/>
              <a:t>Visual</a:t>
            </a:r>
            <a:r>
              <a:rPr lang="en-US" baseline="0" dirty="0" smtClean="0"/>
              <a:t> Studio: </a:t>
            </a:r>
            <a:r>
              <a:rPr lang="en-US" sz="2800" kern="1200" dirty="0" smtClean="0">
                <a:solidFill>
                  <a:schemeClr val="tx1"/>
                </a:solidFill>
                <a:effectLst/>
                <a:latin typeface="Segoe UI" panose="020B0502040204020203" pitchFamily="34" charset="0"/>
                <a:ea typeface="+mn-ea"/>
                <a:cs typeface="Segoe UI" panose="020B0502040204020203" pitchFamily="34" charset="0"/>
              </a:rPr>
              <a:t>Mindscape Web Workbench</a:t>
            </a:r>
          </a:p>
          <a:p>
            <a:pPr lvl="1"/>
            <a:r>
              <a:rPr lang="en-US" dirty="0" smtClean="0"/>
              <a:t>IDE </a:t>
            </a:r>
            <a:r>
              <a:rPr lang="en-US" dirty="0"/>
              <a:t>support </a:t>
            </a:r>
            <a:r>
              <a:rPr lang="en-US" dirty="0" smtClean="0"/>
              <a:t>out of the box</a:t>
            </a:r>
          </a:p>
          <a:p>
            <a:pPr lvl="2"/>
            <a:r>
              <a:rPr lang="en-US" dirty="0" err="1" smtClean="0"/>
              <a:t>IntelliJ</a:t>
            </a:r>
            <a:r>
              <a:rPr lang="en-US" dirty="0"/>
              <a:t>, Eclipse, </a:t>
            </a:r>
            <a:r>
              <a:rPr lang="en-US" dirty="0" err="1"/>
              <a:t>WebStorm</a:t>
            </a:r>
            <a:r>
              <a:rPr lang="en-US" dirty="0"/>
              <a:t>, </a:t>
            </a:r>
            <a:r>
              <a:rPr lang="en-US" dirty="0" err="1"/>
              <a:t>Netbeans</a:t>
            </a:r>
            <a:r>
              <a:rPr lang="en-US" dirty="0"/>
              <a:t>, Sublime </a:t>
            </a:r>
            <a:r>
              <a:rPr lang="en-US" dirty="0" smtClean="0"/>
              <a:t>Text</a:t>
            </a:r>
          </a:p>
          <a:p>
            <a:r>
              <a:rPr lang="en-US" dirty="0" smtClean="0"/>
              <a:t>Benefits / </a:t>
            </a:r>
            <a:r>
              <a:rPr lang="en-US" baseline="0" dirty="0" smtClean="0"/>
              <a:t>Downsides</a:t>
            </a:r>
          </a:p>
        </p:txBody>
      </p:sp>
    </p:spTree>
    <p:extLst>
      <p:ext uri="{BB962C8B-B14F-4D97-AF65-F5344CB8AC3E}">
        <p14:creationId xmlns:p14="http://schemas.microsoft.com/office/powerpoint/2010/main" val="3193174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Dart</a:t>
            </a:r>
            <a:endParaRPr lang="en-US" dirty="0"/>
          </a:p>
        </p:txBody>
      </p:sp>
      <p:sp>
        <p:nvSpPr>
          <p:cNvPr id="3" name="Content Placeholder 2"/>
          <p:cNvSpPr>
            <a:spLocks noGrp="1"/>
          </p:cNvSpPr>
          <p:nvPr>
            <p:ph idx="1"/>
          </p:nvPr>
        </p:nvSpPr>
        <p:spPr/>
        <p:txBody>
          <a:bodyPr/>
          <a:lstStyle/>
          <a:p>
            <a:pPr marL="342900" marR="0" lvl="0" indent="-342900" algn="l" defTabSz="914400" rtl="0" eaLnBrk="1" fontAlgn="ctr" latinLnBrk="0" hangingPunct="1">
              <a:lnSpc>
                <a:spcPct val="100000"/>
              </a:lnSpc>
              <a:spcBef>
                <a:spcPct val="20000"/>
              </a:spcBef>
              <a:spcAft>
                <a:spcPct val="0"/>
              </a:spcAft>
              <a:buClrTx/>
              <a:buSzTx/>
              <a:buFont typeface="Arial" charset="0"/>
              <a:buChar char="•"/>
              <a:tabLst/>
              <a:defRPr/>
            </a:pPr>
            <a:r>
              <a:rPr lang="en-US" sz="3200" kern="1200" dirty="0" smtClean="0">
                <a:solidFill>
                  <a:schemeClr val="tx1"/>
                </a:solidFill>
                <a:effectLst/>
                <a:latin typeface="Segoe UI" panose="020B0502040204020203" pitchFamily="34" charset="0"/>
                <a:ea typeface="+mn-ea"/>
                <a:cs typeface="Segoe UI" panose="020B0502040204020203" pitchFamily="34" charset="0"/>
              </a:rPr>
              <a:t>Start with clean slate</a:t>
            </a:r>
          </a:p>
          <a:p>
            <a:pPr marL="742950" marR="0" lvl="1" indent="-342900" algn="l" defTabSz="914400" rtl="0" eaLnBrk="1" fontAlgn="ctr" latinLnBrk="0" hangingPunct="1">
              <a:lnSpc>
                <a:spcPct val="100000"/>
              </a:lnSpc>
              <a:spcBef>
                <a:spcPct val="20000"/>
              </a:spcBef>
              <a:spcAft>
                <a:spcPct val="0"/>
              </a:spcAft>
              <a:buClrTx/>
              <a:buSzTx/>
              <a:buFont typeface="Arial" charset="0"/>
              <a:buChar char="•"/>
              <a:tabLst/>
              <a:defRPr/>
            </a:pPr>
            <a:r>
              <a:rPr lang="en-US" sz="2800" kern="1200" dirty="0" smtClean="0">
                <a:solidFill>
                  <a:schemeClr val="tx1"/>
                </a:solidFill>
                <a:effectLst/>
                <a:latin typeface="Segoe UI" panose="020B0502040204020203" pitchFamily="34" charset="0"/>
                <a:ea typeface="+mn-ea"/>
                <a:cs typeface="Segoe UI" panose="020B0502040204020203" pitchFamily="34" charset="0"/>
              </a:rPr>
              <a:t>Improve the language, DOM and tools for web development</a:t>
            </a:r>
          </a:p>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Created by Google V8 team, open source</a:t>
            </a:r>
          </a:p>
          <a:p>
            <a:pPr rtl="0" fontAlgn="ctr"/>
            <a:r>
              <a:rPr lang="en-US" sz="3200" kern="1200" dirty="0" smtClean="0">
                <a:solidFill>
                  <a:schemeClr val="tx1"/>
                </a:solidFill>
                <a:effectLst/>
                <a:latin typeface="Segoe UI" panose="020B0502040204020203" pitchFamily="34" charset="0"/>
                <a:ea typeface="+mn-ea"/>
                <a:cs typeface="Segoe UI" panose="020B0502040204020203" pitchFamily="34" charset="0"/>
              </a:rPr>
              <a:t>Over 1 year old, just hit milestone 2</a:t>
            </a:r>
          </a:p>
          <a:p>
            <a:pPr marL="342900" marR="0" indent="-342900" algn="l" defTabSz="914400" rtl="0" eaLnBrk="1" fontAlgn="ctr" latinLnBrk="0" hangingPunct="1">
              <a:lnSpc>
                <a:spcPct val="100000"/>
              </a:lnSpc>
              <a:spcBef>
                <a:spcPct val="20000"/>
              </a:spcBef>
              <a:spcAft>
                <a:spcPct val="0"/>
              </a:spcAft>
              <a:buClrTx/>
              <a:buSzTx/>
              <a:buFont typeface="Arial" charset="0"/>
              <a:buChar char="•"/>
              <a:tabLst/>
              <a:defRPr/>
            </a:pPr>
            <a:r>
              <a:rPr lang="en-US" sz="3200" kern="1200" dirty="0" smtClean="0">
                <a:solidFill>
                  <a:schemeClr val="tx1"/>
                </a:solidFill>
                <a:effectLst/>
                <a:latin typeface="Segoe UI" panose="020B0502040204020203" pitchFamily="34" charset="0"/>
                <a:ea typeface="+mn-ea"/>
                <a:cs typeface="Segoe UI" panose="020B0502040204020203" pitchFamily="34" charset="0"/>
                <a:hlinkClick r:id="rId2"/>
              </a:rPr>
              <a:t>http://www.dartlang.org/</a:t>
            </a:r>
            <a:endParaRPr lang="en-US" sz="3200" kern="1200" dirty="0">
              <a:solidFill>
                <a:schemeClr val="tx1"/>
              </a:solidFill>
              <a:effectLst/>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525306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84358EF25F674293C53EBC9D7661F9" ma:contentTypeVersion="" ma:contentTypeDescription="Create a new document." ma:contentTypeScope="" ma:versionID="6adb2cd2e07ecd04656d9f0f1cb83cfd">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3906B7-9BAF-418C-9383-4A83914278BE}">
  <ds:schemaRefs>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http://www.w3.org/XML/1998/namespac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32DFF552-EBE7-4762-979F-1561C47EEC7A}">
  <ds:schemaRefs>
    <ds:schemaRef ds:uri="http://schemas.microsoft.com/sharepoint/v3/contenttype/forms"/>
  </ds:schemaRefs>
</ds:datastoreItem>
</file>

<file path=customXml/itemProps3.xml><?xml version="1.0" encoding="utf-8"?>
<ds:datastoreItem xmlns:ds="http://schemas.openxmlformats.org/officeDocument/2006/customXml" ds:itemID="{A3FA761B-02F9-4701-A974-C2EE8D8D13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662</TotalTime>
  <Words>822</Words>
  <Application>Microsoft Office PowerPoint</Application>
  <PresentationFormat>On-screen Show (4:3)</PresentationFormat>
  <Paragraphs>166</Paragraphs>
  <Slides>22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Arial</vt:lpstr>
      <vt:lpstr>Segoe UI</vt:lpstr>
      <vt:lpstr>Office Theme</vt:lpstr>
      <vt:lpstr>Writing JavaScript by not writing JavaScript</vt:lpstr>
      <vt:lpstr>PowerPoint Presentation</vt:lpstr>
      <vt:lpstr>Agenda</vt:lpstr>
      <vt:lpstr>JavaScript: The Good Parts</vt:lpstr>
      <vt:lpstr>JavaScript - Quirks</vt:lpstr>
      <vt:lpstr>JavaScript - Pains</vt:lpstr>
      <vt:lpstr>CoffeeScript</vt:lpstr>
      <vt:lpstr>CoffeeScript</vt:lpstr>
      <vt:lpstr>Dart</vt:lpstr>
      <vt:lpstr>Dart Language</vt:lpstr>
      <vt:lpstr>Dart Language</vt:lpstr>
      <vt:lpstr>Dart Language</vt:lpstr>
      <vt:lpstr>TypeScript</vt:lpstr>
      <vt:lpstr>TypeScript – Why?</vt:lpstr>
      <vt:lpstr>TypeScript</vt:lpstr>
      <vt:lpstr>Script# </vt:lpstr>
      <vt:lpstr>Script#</vt:lpstr>
      <vt:lpstr>Script#</vt:lpstr>
      <vt:lpstr>Script#</vt:lpstr>
      <vt:lpstr>Google Web Toolkit</vt:lpstr>
      <vt:lpstr>Google Closure Tools</vt:lpstr>
      <vt:lpstr>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v2</dc:title>
  <dc:creator>Matt Donahue</dc:creator>
  <cp:lastModifiedBy>Babiec, Andrew</cp:lastModifiedBy>
  <cp:revision>48</cp:revision>
  <dcterms:created xsi:type="dcterms:W3CDTF">2011-09-07T15:01:27Z</dcterms:created>
  <dcterms:modified xsi:type="dcterms:W3CDTF">2013-01-07T20:04:55Z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0x0101004684358EF25F674293C53EBC9D7661F9</vt:lpwstr>
  </property>
</Properties>
</file>