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5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50" autoAdjust="0"/>
    <p:restoredTop sz="94660"/>
  </p:normalViewPr>
  <p:slideViewPr>
    <p:cSldViewPr snapToGrid="0">
      <p:cViewPr varScale="1">
        <p:scale>
          <a:sx n="70" d="100"/>
          <a:sy n="70" d="100"/>
        </p:scale>
        <p:origin x="9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196A46-7AB2-4118-B7AA-0547EF97EC4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369758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96A46-7AB2-4118-B7AA-0547EF97EC4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42209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96A46-7AB2-4118-B7AA-0547EF97EC4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348784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50"/>
        <p:cNvGrpSpPr/>
        <p:nvPr/>
      </p:nvGrpSpPr>
      <p:grpSpPr>
        <a:xfrm>
          <a:off x="0" y="0"/>
          <a:ext cx="0" cy="0"/>
          <a:chOff x="0" y="0"/>
          <a:chExt cx="0" cy="0"/>
        </a:xfrm>
      </p:grpSpPr>
      <p:cxnSp>
        <p:nvCxnSpPr>
          <p:cNvPr id="51" name="Google Shape;51;p13"/>
          <p:cNvCxnSpPr/>
          <p:nvPr/>
        </p:nvCxnSpPr>
        <p:spPr>
          <a:xfrm>
            <a:off x="2839127" y="3913095"/>
            <a:ext cx="6762000" cy="0"/>
          </a:xfrm>
          <a:prstGeom prst="straightConnector1">
            <a:avLst/>
          </a:prstGeom>
          <a:noFill/>
          <a:ln w="28575" cap="flat" cmpd="sng">
            <a:solidFill>
              <a:srgbClr val="123962"/>
            </a:solidFill>
            <a:prstDash val="solid"/>
            <a:miter lim="800000"/>
            <a:headEnd type="none" w="sm" len="sm"/>
            <a:tailEnd type="none" w="sm" len="sm"/>
          </a:ln>
        </p:spPr>
      </p:cxnSp>
      <p:sp>
        <p:nvSpPr>
          <p:cNvPr id="52" name="Google Shape;52;p13"/>
          <p:cNvSpPr txBox="1"/>
          <p:nvPr/>
        </p:nvSpPr>
        <p:spPr>
          <a:xfrm>
            <a:off x="1792483" y="2757590"/>
            <a:ext cx="9049800" cy="1200300"/>
          </a:xfrm>
          <a:prstGeom prst="rect">
            <a:avLst/>
          </a:prstGeom>
          <a:noFill/>
          <a:ln>
            <a:noFill/>
          </a:ln>
        </p:spPr>
        <p:txBody>
          <a:bodyPr spcFirstLastPara="1" wrap="square" lIns="90748" tIns="45361" rIns="90748" bIns="45361" anchor="t" anchorCtr="0">
            <a:noAutofit/>
          </a:bodyPr>
          <a:lstStyle/>
          <a:p>
            <a:pPr marL="0" marR="0" lvl="0" indent="0" algn="ctr" rtl="0">
              <a:spcBef>
                <a:spcPts val="0"/>
              </a:spcBef>
              <a:spcAft>
                <a:spcPts val="0"/>
              </a:spcAft>
              <a:buNone/>
            </a:pPr>
            <a:r>
              <a:rPr lang="en-US" sz="3573" b="1" dirty="0">
                <a:solidFill>
                  <a:srgbClr val="002060"/>
                </a:solidFill>
                <a:latin typeface="Caveat"/>
                <a:ea typeface="Caveat"/>
                <a:cs typeface="Caveat"/>
                <a:sym typeface="Caveat"/>
              </a:rPr>
              <a:t>Introduction to Ethical Hacking</a:t>
            </a:r>
            <a:endParaRPr sz="3573" b="1" i="0" u="none" strike="noStrike" cap="none" dirty="0">
              <a:solidFill>
                <a:srgbClr val="002060"/>
              </a:solidFill>
              <a:latin typeface="Caveat"/>
              <a:ea typeface="Caveat"/>
              <a:cs typeface="Caveat"/>
              <a:sym typeface="Caveat"/>
            </a:endParaRPr>
          </a:p>
        </p:txBody>
      </p:sp>
      <p:cxnSp>
        <p:nvCxnSpPr>
          <p:cNvPr id="53" name="Google Shape;53;p13"/>
          <p:cNvCxnSpPr>
            <a:cxnSpLocks/>
          </p:cNvCxnSpPr>
          <p:nvPr/>
        </p:nvCxnSpPr>
        <p:spPr>
          <a:xfrm>
            <a:off x="2946400" y="3838433"/>
            <a:ext cx="6762000" cy="0"/>
          </a:xfrm>
          <a:prstGeom prst="straightConnector1">
            <a:avLst/>
          </a:prstGeom>
          <a:noFill/>
          <a:ln w="28575" cap="flat" cmpd="sng">
            <a:solidFill>
              <a:srgbClr val="123962"/>
            </a:solidFill>
            <a:prstDash val="solid"/>
            <a:miter lim="800000"/>
            <a:headEnd type="none" w="sm" len="sm"/>
            <a:tailEnd type="none" w="sm" len="sm"/>
          </a:ln>
        </p:spPr>
      </p:cxnSp>
      <p:sp>
        <p:nvSpPr>
          <p:cNvPr id="54" name="Google Shape;54;p13"/>
          <p:cNvSpPr txBox="1">
            <a:spLocks noGrp="1"/>
          </p:cNvSpPr>
          <p:nvPr>
            <p:ph type="body" idx="1"/>
          </p:nvPr>
        </p:nvSpPr>
        <p:spPr>
          <a:xfrm>
            <a:off x="3953435" y="4122153"/>
            <a:ext cx="4464300" cy="2054700"/>
          </a:xfrm>
          <a:prstGeom prst="rect">
            <a:avLst/>
          </a:prstGeom>
          <a:noFill/>
          <a:ln>
            <a:noFill/>
          </a:ln>
        </p:spPr>
        <p:txBody>
          <a:bodyPr spcFirstLastPara="1" wrap="square" lIns="91425" tIns="45700" rIns="91425" bIns="45700" anchor="t" anchorCtr="0">
            <a:noAutofit/>
          </a:bodyPr>
          <a:lstStyle>
            <a:lvl1pPr marL="453775" marR="0" lvl="0" indent="-226888" algn="l" rtl="0">
              <a:lnSpc>
                <a:spcPct val="90000"/>
              </a:lnSpc>
              <a:spcBef>
                <a:spcPts val="992"/>
              </a:spcBef>
              <a:spcAft>
                <a:spcPts val="0"/>
              </a:spcAft>
              <a:buClr>
                <a:schemeClr val="dk1"/>
              </a:buClr>
              <a:buSzPts val="2500"/>
              <a:buFont typeface="Arial"/>
              <a:buNone/>
              <a:defRPr sz="2481" b="0" i="0" u="none" strike="noStrike" cap="none">
                <a:solidFill>
                  <a:schemeClr val="dk1"/>
                </a:solidFill>
                <a:latin typeface="Comic Sans MS"/>
                <a:ea typeface="Comic Sans MS"/>
                <a:cs typeface="Comic Sans MS"/>
                <a:sym typeface="Comic Sans MS"/>
              </a:defRPr>
            </a:lvl1pPr>
            <a:lvl2pPr marL="907549" marR="0" lvl="1" indent="-378145" algn="l" rtl="0">
              <a:lnSpc>
                <a:spcPct val="90000"/>
              </a:lnSpc>
              <a:spcBef>
                <a:spcPts val="2084"/>
              </a:spcBef>
              <a:spcAft>
                <a:spcPts val="0"/>
              </a:spcAft>
              <a:buClr>
                <a:schemeClr val="dk1"/>
              </a:buClr>
              <a:buSzPts val="2400"/>
              <a:buFont typeface="Arial"/>
              <a:buChar char="•"/>
              <a:defRPr sz="2383" b="0" i="0" u="none" strike="noStrike" cap="none">
                <a:solidFill>
                  <a:schemeClr val="dk1"/>
                </a:solidFill>
                <a:latin typeface="Calibri"/>
                <a:ea typeface="Calibri"/>
                <a:cs typeface="Calibri"/>
                <a:sym typeface="Calibri"/>
              </a:defRPr>
            </a:lvl2pPr>
            <a:lvl3pPr marL="1361325" marR="0" lvl="2" indent="-352937" algn="l" rtl="0">
              <a:lnSpc>
                <a:spcPct val="90000"/>
              </a:lnSpc>
              <a:spcBef>
                <a:spcPts val="2084"/>
              </a:spcBef>
              <a:spcAft>
                <a:spcPts val="0"/>
              </a:spcAft>
              <a:buClr>
                <a:schemeClr val="dk1"/>
              </a:buClr>
              <a:buSzPts val="2000"/>
              <a:buFont typeface="Arial"/>
              <a:buChar char="•"/>
              <a:defRPr sz="1985" b="0" i="0" u="none" strike="noStrike" cap="none">
                <a:solidFill>
                  <a:schemeClr val="dk1"/>
                </a:solidFill>
                <a:latin typeface="Calibri"/>
                <a:ea typeface="Calibri"/>
                <a:cs typeface="Calibri"/>
                <a:sym typeface="Calibri"/>
              </a:defRPr>
            </a:lvl3pPr>
            <a:lvl4pPr marL="1815100" marR="0" lvl="3"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4pPr>
            <a:lvl5pPr marL="2268874" marR="0" lvl="4"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5pPr>
            <a:lvl6pPr marL="2722649" marR="0" lvl="5"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6pPr>
            <a:lvl7pPr marL="3176425" marR="0" lvl="6"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7pPr>
            <a:lvl8pPr marL="3630199" marR="0" lvl="7"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8pPr>
            <a:lvl9pPr marL="4083974" marR="0" lvl="8" indent="-340331" algn="l" rtl="0">
              <a:lnSpc>
                <a:spcPct val="90000"/>
              </a:lnSpc>
              <a:spcBef>
                <a:spcPts val="2084"/>
              </a:spcBef>
              <a:spcAft>
                <a:spcPts val="2084"/>
              </a:spcAft>
              <a:buClr>
                <a:schemeClr val="dk1"/>
              </a:buClr>
              <a:buSzPts val="1800"/>
              <a:buFont typeface="Arial"/>
              <a:buChar char="•"/>
              <a:defRPr sz="1787" b="0" i="0" u="none" strike="noStrike" cap="none">
                <a:solidFill>
                  <a:schemeClr val="dk1"/>
                </a:solidFill>
                <a:latin typeface="Calibri"/>
                <a:ea typeface="Calibri"/>
                <a:cs typeface="Calibri"/>
                <a:sym typeface="Calibri"/>
              </a:defRPr>
            </a:lvl9pPr>
          </a:lstStyle>
          <a:p>
            <a:endParaRPr dirty="0"/>
          </a:p>
        </p:txBody>
      </p:sp>
      <p:sp>
        <p:nvSpPr>
          <p:cNvPr id="56" name="Google Shape;56;p13"/>
          <p:cNvSpPr/>
          <p:nvPr userDrawn="1"/>
        </p:nvSpPr>
        <p:spPr>
          <a:xfrm>
            <a:off x="0" y="6636470"/>
            <a:ext cx="12192000" cy="221400"/>
          </a:xfrm>
          <a:prstGeom prst="rect">
            <a:avLst/>
          </a:prstGeom>
          <a:solidFill>
            <a:srgbClr val="00B050"/>
          </a:solidFill>
          <a:ln w="12700" cap="flat" cmpd="sng">
            <a:solidFill>
              <a:srgbClr val="42719B"/>
            </a:solidFill>
            <a:prstDash val="solid"/>
            <a:miter lim="800000"/>
            <a:headEnd type="none" w="sm" len="sm"/>
            <a:tailEnd type="none" w="sm" len="sm"/>
          </a:ln>
        </p:spPr>
        <p:txBody>
          <a:bodyPr spcFirstLastPara="1" wrap="square" lIns="90748" tIns="45361" rIns="90748" bIns="45361" anchor="ctr" anchorCtr="0">
            <a:noAutofit/>
          </a:bodyPr>
          <a:lstStyle/>
          <a:p>
            <a:pPr marL="0" marR="0" lvl="0" indent="0" algn="ctr" rtl="0">
              <a:spcBef>
                <a:spcPts val="0"/>
              </a:spcBef>
              <a:spcAft>
                <a:spcPts val="0"/>
              </a:spcAft>
              <a:buNone/>
            </a:pPr>
            <a:endParaRPr sz="1787" b="0" i="0" u="none" strike="noStrike" cap="none">
              <a:solidFill>
                <a:schemeClr val="lt1"/>
              </a:solidFill>
              <a:latin typeface="Calibri"/>
              <a:ea typeface="Calibri"/>
              <a:cs typeface="Calibri"/>
              <a:sym typeface="Calibri"/>
            </a:endParaRPr>
          </a:p>
        </p:txBody>
      </p:sp>
      <p:sp>
        <p:nvSpPr>
          <p:cNvPr id="3" name="Date Placeholder 2"/>
          <p:cNvSpPr>
            <a:spLocks noGrp="1"/>
          </p:cNvSpPr>
          <p:nvPr>
            <p:ph type="dt" sz="half" idx="10"/>
          </p:nvPr>
        </p:nvSpPr>
        <p:spPr/>
        <p:txBody>
          <a:bodyPr/>
          <a:lstStyle/>
          <a:p>
            <a:fld id="{6AC77D18-AAD0-48CD-880D-A961281D2B40}" type="datetime1">
              <a:rPr lang="en-US" smtClean="0"/>
              <a:t>9/19/2022</a:t>
            </a:fld>
            <a:endParaRPr lang="en-US" dirty="0"/>
          </a:p>
        </p:txBody>
      </p:sp>
      <p:sp>
        <p:nvSpPr>
          <p:cNvPr id="4" name="Footer Placeholder 3"/>
          <p:cNvSpPr>
            <a:spLocks noGrp="1"/>
          </p:cNvSpPr>
          <p:nvPr>
            <p:ph type="ftr" sz="quarter" idx="11"/>
          </p:nvPr>
        </p:nvSpPr>
        <p:spPr>
          <a:xfrm>
            <a:off x="343608" y="6215441"/>
            <a:ext cx="5918200" cy="364650"/>
          </a:xfrm>
        </p:spPr>
        <p:txBody>
          <a:bodyPr/>
          <a:lstStyle>
            <a:lvl1pPr>
              <a:defRPr sz="1467" b="1">
                <a:solidFill>
                  <a:srgbClr val="FF0000"/>
                </a:solidFill>
              </a:defRPr>
            </a:lvl1pPr>
          </a:lstStyle>
          <a:p>
            <a:endParaRPr lang="en-US" dirty="0"/>
          </a:p>
        </p:txBody>
      </p:sp>
      <p:sp>
        <p:nvSpPr>
          <p:cNvPr id="5" name="Slide Number Placeholder 4"/>
          <p:cNvSpPr>
            <a:spLocks noGrp="1"/>
          </p:cNvSpPr>
          <p:nvPr>
            <p:ph type="sldNum" sz="quarter" idx="12"/>
          </p:nvPr>
        </p:nvSpPr>
        <p:spPr/>
        <p:txBody>
          <a:bodyPr/>
          <a:lstStyle/>
          <a:p>
            <a:fld id="{15F33398-C266-4255-9729-202CAD189843}" type="slidenum">
              <a:rPr lang="en-US" smtClean="0"/>
              <a:t>‹#›</a:t>
            </a:fld>
            <a:endParaRPr lang="en-US"/>
          </a:p>
        </p:txBody>
      </p:sp>
      <p:pic>
        <p:nvPicPr>
          <p:cNvPr id="6" name="Picture 5">
            <a:extLst>
              <a:ext uri="{FF2B5EF4-FFF2-40B4-BE49-F238E27FC236}">
                <a16:creationId xmlns="" xmlns:a16="http://schemas.microsoft.com/office/drawing/2014/main" id="{0F620254-3EFE-7840-9AE2-68FD84B478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2483" y="463830"/>
            <a:ext cx="7620000" cy="1450075"/>
          </a:xfrm>
          <a:prstGeom prst="rect">
            <a:avLst/>
          </a:prstGeom>
        </p:spPr>
      </p:pic>
    </p:spTree>
    <p:extLst>
      <p:ext uri="{BB962C8B-B14F-4D97-AF65-F5344CB8AC3E}">
        <p14:creationId xmlns:p14="http://schemas.microsoft.com/office/powerpoint/2010/main" val="388470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96A46-7AB2-4118-B7AA-0547EF97EC4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81924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96A46-7AB2-4118-B7AA-0547EF97EC44}"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336247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196A46-7AB2-4118-B7AA-0547EF97EC44}"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371832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196A46-7AB2-4118-B7AA-0547EF97EC44}"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103588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196A46-7AB2-4118-B7AA-0547EF97EC44}"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329079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96A46-7AB2-4118-B7AA-0547EF97EC44}"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124005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96A46-7AB2-4118-B7AA-0547EF97EC44}"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191154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96A46-7AB2-4118-B7AA-0547EF97EC44}"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376B0-4310-48D5-898C-FE7AB10504D8}" type="slidenum">
              <a:rPr lang="en-US" smtClean="0"/>
              <a:t>‹#›</a:t>
            </a:fld>
            <a:endParaRPr lang="en-US"/>
          </a:p>
        </p:txBody>
      </p:sp>
    </p:spTree>
    <p:extLst>
      <p:ext uri="{BB962C8B-B14F-4D97-AF65-F5344CB8AC3E}">
        <p14:creationId xmlns:p14="http://schemas.microsoft.com/office/powerpoint/2010/main" val="24406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96A46-7AB2-4118-B7AA-0547EF97EC44}" type="datetimeFigureOut">
              <a:rPr lang="en-US" smtClean="0"/>
              <a:t>9/19/2022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376B0-4310-48D5-898C-FE7AB10504D8}" type="slidenum">
              <a:rPr lang="en-US" smtClean="0"/>
              <a:t>‹#›</a:t>
            </a:fld>
            <a:endParaRPr lang="en-US"/>
          </a:p>
        </p:txBody>
      </p:sp>
    </p:spTree>
    <p:extLst>
      <p:ext uri="{BB962C8B-B14F-4D97-AF65-F5344CB8AC3E}">
        <p14:creationId xmlns:p14="http://schemas.microsoft.com/office/powerpoint/2010/main" val="1721790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F0CF0E32-1A99-4666-BF42-2BF557DA7DF6}"/>
              </a:ext>
            </a:extLst>
          </p:cNvPr>
          <p:cNvSpPr>
            <a:spLocks noGrp="1"/>
          </p:cNvSpPr>
          <p:nvPr>
            <p:ph type="body" idx="1"/>
          </p:nvPr>
        </p:nvSpPr>
        <p:spPr>
          <a:xfrm>
            <a:off x="0" y="3835400"/>
            <a:ext cx="12192000" cy="2039480"/>
          </a:xfrm>
        </p:spPr>
        <p:txBody>
          <a:bodyPr/>
          <a:lstStyle/>
          <a:p>
            <a:pPr marL="0" indent="0" algn="ctr">
              <a:spcBef>
                <a:spcPts val="1333"/>
              </a:spcBef>
              <a:buSzPts val="1800"/>
            </a:pPr>
            <a:r>
              <a:rPr lang="en-GB" sz="2667" b="1" dirty="0" err="1">
                <a:solidFill>
                  <a:srgbClr val="002060"/>
                </a:solidFill>
              </a:rPr>
              <a:t>Dr.</a:t>
            </a:r>
            <a:r>
              <a:rPr lang="en-GB" sz="2667" b="1" dirty="0">
                <a:solidFill>
                  <a:srgbClr val="002060"/>
                </a:solidFill>
              </a:rPr>
              <a:t> Abdullah-Al-Musa </a:t>
            </a:r>
          </a:p>
          <a:p>
            <a:pPr marL="0" indent="0" algn="ctr">
              <a:spcBef>
                <a:spcPts val="1333"/>
              </a:spcBef>
              <a:buSzPts val="1800"/>
            </a:pPr>
            <a:r>
              <a:rPr lang="en-GB" sz="2133" b="1" dirty="0">
                <a:solidFill>
                  <a:srgbClr val="002060"/>
                </a:solidFill>
              </a:rPr>
              <a:t>(</a:t>
            </a:r>
            <a:r>
              <a:rPr lang="en-GB" sz="2133" b="1" dirty="0" err="1">
                <a:solidFill>
                  <a:srgbClr val="002060"/>
                </a:solidFill>
              </a:rPr>
              <a:t>B.Sc</a:t>
            </a:r>
            <a:r>
              <a:rPr lang="en-GB" sz="2133" b="1" dirty="0">
                <a:solidFill>
                  <a:srgbClr val="002060"/>
                </a:solidFill>
              </a:rPr>
              <a:t>(</a:t>
            </a:r>
            <a:r>
              <a:rPr lang="en-GB" sz="2133" b="1" dirty="0" err="1">
                <a:solidFill>
                  <a:srgbClr val="002060"/>
                </a:solidFill>
              </a:rPr>
              <a:t>Hons</a:t>
            </a:r>
            <a:r>
              <a:rPr lang="en-GB" sz="2133" b="1" dirty="0">
                <a:solidFill>
                  <a:srgbClr val="002060"/>
                </a:solidFill>
              </a:rPr>
              <a:t>) In Computing, </a:t>
            </a:r>
            <a:r>
              <a:rPr lang="en-GB" sz="2133" b="1" dirty="0" err="1">
                <a:solidFill>
                  <a:srgbClr val="002060"/>
                </a:solidFill>
              </a:rPr>
              <a:t>M.Engg</a:t>
            </a:r>
            <a:r>
              <a:rPr lang="en-GB" sz="2133" b="1" dirty="0">
                <a:solidFill>
                  <a:srgbClr val="002060"/>
                </a:solidFill>
              </a:rPr>
              <a:t> In Information System Security , PhD)</a:t>
            </a:r>
            <a:endParaRPr lang="en-GB" sz="2133" dirty="0">
              <a:solidFill>
                <a:srgbClr val="002060"/>
              </a:solidFill>
            </a:endParaRPr>
          </a:p>
          <a:p>
            <a:pPr marL="0" indent="0" algn="ctr">
              <a:spcBef>
                <a:spcPts val="1333"/>
              </a:spcBef>
              <a:buSzPts val="1800"/>
            </a:pPr>
            <a:r>
              <a:rPr lang="en-GB" sz="2667" dirty="0"/>
              <a:t>	     Department of Computer Science &amp; Engineering        </a:t>
            </a:r>
            <a:endParaRPr lang="en-GB" dirty="0"/>
          </a:p>
          <a:p>
            <a:pPr marL="0" indent="0" algn="ctr">
              <a:spcBef>
                <a:spcPts val="1333"/>
              </a:spcBef>
              <a:buSzPts val="1800"/>
            </a:pPr>
            <a:r>
              <a:rPr lang="en-GB" sz="2667" dirty="0"/>
              <a:t>Bangladesh University of Business and Technology (BUBT)</a:t>
            </a:r>
            <a:endParaRPr lang="en-GB" dirty="0"/>
          </a:p>
          <a:p>
            <a:endParaRPr lang="en-US" dirty="0"/>
          </a:p>
        </p:txBody>
      </p:sp>
      <p:sp>
        <p:nvSpPr>
          <p:cNvPr id="3" name="TextBox 2"/>
          <p:cNvSpPr txBox="1"/>
          <p:nvPr/>
        </p:nvSpPr>
        <p:spPr>
          <a:xfrm>
            <a:off x="2069910" y="2265740"/>
            <a:ext cx="8052179" cy="1569660"/>
          </a:xfrm>
          <a:prstGeom prst="rect">
            <a:avLst/>
          </a:prstGeom>
          <a:solidFill>
            <a:schemeClr val="accent2"/>
          </a:solidFill>
        </p:spPr>
        <p:txBody>
          <a:bodyPr wrap="square" rtlCol="0">
            <a:spAutoFit/>
          </a:bodyPr>
          <a:lstStyle/>
          <a:p>
            <a:pPr algn="ctr"/>
            <a:r>
              <a:rPr lang="en-US" sz="3200" b="1" smtClean="0"/>
              <a:t>Lab work-4</a:t>
            </a:r>
            <a:endParaRPr lang="en-US" sz="3200" b="1" dirty="0" smtClean="0"/>
          </a:p>
          <a:p>
            <a:pPr algn="ctr"/>
            <a:r>
              <a:rPr lang="en-US" sz="3200" b="1" dirty="0" smtClean="0"/>
              <a:t>Name of the experiment: RSA key encryption and perform Spoofing.</a:t>
            </a:r>
            <a:endParaRPr lang="en-US" sz="3200" b="1" dirty="0" smtClean="0"/>
          </a:p>
        </p:txBody>
      </p:sp>
      <p:sp>
        <p:nvSpPr>
          <p:cNvPr id="4" name="Slide Number Placeholder 3"/>
          <p:cNvSpPr>
            <a:spLocks noGrp="1"/>
          </p:cNvSpPr>
          <p:nvPr>
            <p:ph type="sldNum" sz="quarter" idx="12"/>
          </p:nvPr>
        </p:nvSpPr>
        <p:spPr/>
        <p:txBody>
          <a:bodyPr/>
          <a:lstStyle/>
          <a:p>
            <a:fld id="{15F33398-C266-4255-9729-202CAD189843}" type="slidenum">
              <a:rPr lang="en-US" smtClean="0"/>
              <a:t>1</a:t>
            </a:fld>
            <a:endParaRPr lang="en-US"/>
          </a:p>
        </p:txBody>
      </p:sp>
    </p:spTree>
    <p:extLst>
      <p:ext uri="{BB962C8B-B14F-4D97-AF65-F5344CB8AC3E}">
        <p14:creationId xmlns:p14="http://schemas.microsoft.com/office/powerpoint/2010/main" val="2812180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10</a:t>
            </a:fld>
            <a:endParaRPr lang="en-US"/>
          </a:p>
        </p:txBody>
      </p:sp>
      <p:pic>
        <p:nvPicPr>
          <p:cNvPr id="3" name="Picture 2"/>
          <p:cNvPicPr>
            <a:picLocks noChangeAspect="1"/>
          </p:cNvPicPr>
          <p:nvPr/>
        </p:nvPicPr>
        <p:blipFill>
          <a:blip r:embed="rId3"/>
          <a:stretch>
            <a:fillRect/>
          </a:stretch>
        </p:blipFill>
        <p:spPr>
          <a:xfrm>
            <a:off x="1023257" y="1169513"/>
            <a:ext cx="9983248" cy="5551961"/>
          </a:xfrm>
          <a:prstGeom prst="rect">
            <a:avLst/>
          </a:prstGeom>
        </p:spPr>
      </p:pic>
    </p:spTree>
    <p:extLst>
      <p:ext uri="{BB962C8B-B14F-4D97-AF65-F5344CB8AC3E}">
        <p14:creationId xmlns:p14="http://schemas.microsoft.com/office/powerpoint/2010/main" val="2975528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Let’s open the private key.</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11</a:t>
            </a:fld>
            <a:endParaRPr lang="en-US"/>
          </a:p>
        </p:txBody>
      </p:sp>
    </p:spTree>
    <p:extLst>
      <p:ext uri="{BB962C8B-B14F-4D97-AF65-F5344CB8AC3E}">
        <p14:creationId xmlns:p14="http://schemas.microsoft.com/office/powerpoint/2010/main" val="1982265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12</a:t>
            </a:fld>
            <a:endParaRPr lang="en-US"/>
          </a:p>
        </p:txBody>
      </p:sp>
      <p:pic>
        <p:nvPicPr>
          <p:cNvPr id="3" name="Picture 2"/>
          <p:cNvPicPr>
            <a:picLocks noChangeAspect="1"/>
          </p:cNvPicPr>
          <p:nvPr/>
        </p:nvPicPr>
        <p:blipFill>
          <a:blip r:embed="rId3"/>
          <a:stretch>
            <a:fillRect/>
          </a:stretch>
        </p:blipFill>
        <p:spPr>
          <a:xfrm>
            <a:off x="1023257" y="1169513"/>
            <a:ext cx="9983248" cy="5551961"/>
          </a:xfrm>
          <a:prstGeom prst="rect">
            <a:avLst/>
          </a:prstGeom>
        </p:spPr>
      </p:pic>
    </p:spTree>
    <p:extLst>
      <p:ext uri="{BB962C8B-B14F-4D97-AF65-F5344CB8AC3E}">
        <p14:creationId xmlns:p14="http://schemas.microsoft.com/office/powerpoint/2010/main" val="113657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13</a:t>
            </a:fld>
            <a:endParaRPr lang="en-US"/>
          </a:p>
        </p:txBody>
      </p:sp>
      <p:pic>
        <p:nvPicPr>
          <p:cNvPr id="5" name="Picture 4"/>
          <p:cNvPicPr>
            <a:picLocks noChangeAspect="1"/>
          </p:cNvPicPr>
          <p:nvPr/>
        </p:nvPicPr>
        <p:blipFill>
          <a:blip r:embed="rId3"/>
          <a:stretch>
            <a:fillRect/>
          </a:stretch>
        </p:blipFill>
        <p:spPr>
          <a:xfrm>
            <a:off x="2281237" y="584757"/>
            <a:ext cx="9031134" cy="5771593"/>
          </a:xfrm>
          <a:prstGeom prst="rect">
            <a:avLst/>
          </a:prstGeom>
        </p:spPr>
      </p:pic>
    </p:spTree>
    <p:extLst>
      <p:ext uri="{BB962C8B-B14F-4D97-AF65-F5344CB8AC3E}">
        <p14:creationId xmlns:p14="http://schemas.microsoft.com/office/powerpoint/2010/main" val="3452552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Now generate a public key.</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14</a:t>
            </a:fld>
            <a:endParaRPr lang="en-US"/>
          </a:p>
        </p:txBody>
      </p:sp>
    </p:spTree>
    <p:extLst>
      <p:ext uri="{BB962C8B-B14F-4D97-AF65-F5344CB8AC3E}">
        <p14:creationId xmlns:p14="http://schemas.microsoft.com/office/powerpoint/2010/main" val="2722279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15</a:t>
            </a:fld>
            <a:endParaRPr lang="en-US"/>
          </a:p>
        </p:txBody>
      </p:sp>
      <p:pic>
        <p:nvPicPr>
          <p:cNvPr id="3" name="Picture 2"/>
          <p:cNvPicPr>
            <a:picLocks noChangeAspect="1"/>
          </p:cNvPicPr>
          <p:nvPr/>
        </p:nvPicPr>
        <p:blipFill>
          <a:blip r:embed="rId3"/>
          <a:stretch>
            <a:fillRect/>
          </a:stretch>
        </p:blipFill>
        <p:spPr>
          <a:xfrm>
            <a:off x="1676398" y="584757"/>
            <a:ext cx="10162973" cy="5642202"/>
          </a:xfrm>
          <a:prstGeom prst="rect">
            <a:avLst/>
          </a:prstGeom>
        </p:spPr>
      </p:pic>
    </p:spTree>
    <p:extLst>
      <p:ext uri="{BB962C8B-B14F-4D97-AF65-F5344CB8AC3E}">
        <p14:creationId xmlns:p14="http://schemas.microsoft.com/office/powerpoint/2010/main" val="3972724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We can see another file is create in the desktop </a:t>
            </a:r>
            <a:r>
              <a:rPr lang="en-US" sz="3600" b="1" dirty="0" err="1" smtClean="0">
                <a:solidFill>
                  <a:schemeClr val="tx1"/>
                </a:solidFill>
              </a:rPr>
              <a:t>public.pem</a:t>
            </a:r>
            <a:endParaRPr lang="en-US" sz="3600" b="1" dirty="0" smtClean="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16</a:t>
            </a:fld>
            <a:endParaRPr lang="en-US"/>
          </a:p>
        </p:txBody>
      </p:sp>
    </p:spTree>
    <p:extLst>
      <p:ext uri="{BB962C8B-B14F-4D97-AF65-F5344CB8AC3E}">
        <p14:creationId xmlns:p14="http://schemas.microsoft.com/office/powerpoint/2010/main" val="2778140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17</a:t>
            </a:fld>
            <a:endParaRPr lang="en-US"/>
          </a:p>
        </p:txBody>
      </p:sp>
      <p:pic>
        <p:nvPicPr>
          <p:cNvPr id="5" name="Picture 4"/>
          <p:cNvPicPr>
            <a:picLocks noChangeAspect="1"/>
          </p:cNvPicPr>
          <p:nvPr/>
        </p:nvPicPr>
        <p:blipFill>
          <a:blip r:embed="rId3"/>
          <a:stretch>
            <a:fillRect/>
          </a:stretch>
        </p:blipFill>
        <p:spPr>
          <a:xfrm>
            <a:off x="1306285" y="801564"/>
            <a:ext cx="10244482" cy="5554786"/>
          </a:xfrm>
          <a:prstGeom prst="rect">
            <a:avLst/>
          </a:prstGeom>
        </p:spPr>
      </p:pic>
    </p:spTree>
    <p:extLst>
      <p:ext uri="{BB962C8B-B14F-4D97-AF65-F5344CB8AC3E}">
        <p14:creationId xmlns:p14="http://schemas.microsoft.com/office/powerpoint/2010/main" val="3884078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Let’s open it.</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18</a:t>
            </a:fld>
            <a:endParaRPr lang="en-US"/>
          </a:p>
        </p:txBody>
      </p:sp>
    </p:spTree>
    <p:extLst>
      <p:ext uri="{BB962C8B-B14F-4D97-AF65-F5344CB8AC3E}">
        <p14:creationId xmlns:p14="http://schemas.microsoft.com/office/powerpoint/2010/main" val="3209510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19</a:t>
            </a:fld>
            <a:endParaRPr lang="en-US"/>
          </a:p>
        </p:txBody>
      </p:sp>
      <p:pic>
        <p:nvPicPr>
          <p:cNvPr id="3" name="Picture 2"/>
          <p:cNvPicPr>
            <a:picLocks noChangeAspect="1"/>
          </p:cNvPicPr>
          <p:nvPr/>
        </p:nvPicPr>
        <p:blipFill>
          <a:blip r:embed="rId3"/>
          <a:stretch>
            <a:fillRect/>
          </a:stretch>
        </p:blipFill>
        <p:spPr>
          <a:xfrm>
            <a:off x="2100943" y="345271"/>
            <a:ext cx="8945267" cy="5771593"/>
          </a:xfrm>
          <a:prstGeom prst="rect">
            <a:avLst/>
          </a:prstGeom>
        </p:spPr>
      </p:pic>
    </p:spTree>
    <p:extLst>
      <p:ext uri="{BB962C8B-B14F-4D97-AF65-F5344CB8AC3E}">
        <p14:creationId xmlns:p14="http://schemas.microsoft.com/office/powerpoint/2010/main" val="412759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smtClean="0">
              <a:solidFill>
                <a:schemeClr val="tx1"/>
              </a:solidFill>
            </a:endParaRPr>
          </a:p>
          <a:p>
            <a:pPr algn="just"/>
            <a:endParaRPr lang="en-US" sz="2800" b="1" dirty="0" smtClean="0">
              <a:solidFill>
                <a:schemeClr val="tx1"/>
              </a:solidFill>
            </a:endParaRPr>
          </a:p>
          <a:p>
            <a:pPr algn="ctr"/>
            <a:r>
              <a:rPr lang="en-US" sz="2800" b="1" dirty="0" smtClean="0">
                <a:solidFill>
                  <a:schemeClr val="tx1"/>
                </a:solidFill>
              </a:rPr>
              <a:t>    Legal Disclaimer</a:t>
            </a:r>
          </a:p>
          <a:p>
            <a:pPr algn="just"/>
            <a:r>
              <a:rPr lang="en-US" sz="2800" b="1" dirty="0" smtClean="0">
                <a:solidFill>
                  <a:schemeClr val="tx1"/>
                </a:solidFill>
              </a:rPr>
              <a:t>In addition, this is teaching purpose the Lab exercise and this does not condone malicious behavior of any kind inside the Lab.</a:t>
            </a:r>
          </a:p>
          <a:p>
            <a:pPr algn="just"/>
            <a:r>
              <a:rPr lang="en-US" sz="2800" b="1" smtClean="0">
                <a:solidFill>
                  <a:schemeClr val="tx1"/>
                </a:solidFill>
              </a:rPr>
              <a:t> You </a:t>
            </a:r>
            <a:r>
              <a:rPr lang="en-US" sz="2800" b="1" dirty="0" smtClean="0">
                <a:solidFill>
                  <a:schemeClr val="tx1"/>
                </a:solidFill>
              </a:rPr>
              <a:t>are on notice, that continuing and/or using this lab outside is your "own responsibility“ and  test environment is considered malicious and is against the law such as Bangladesh Digital Security Act 2018 , Bangladesh Information and Communication Technology Act 2006 .</a:t>
            </a:r>
          </a:p>
          <a:p>
            <a:pPr algn="just"/>
            <a:r>
              <a:rPr lang="en-US" sz="2800" b="1" dirty="0" smtClean="0">
                <a:solidFill>
                  <a:schemeClr val="tx1"/>
                </a:solidFill>
              </a:rPr>
              <a:t>        </a:t>
            </a:r>
            <a:r>
              <a:rPr lang="en-US" sz="2800" b="1" dirty="0" err="1" smtClean="0">
                <a:solidFill>
                  <a:schemeClr val="tx1"/>
                </a:solidFill>
              </a:rPr>
              <a:t>Dr.Abdullah</a:t>
            </a:r>
            <a:r>
              <a:rPr lang="en-US" sz="2800" b="1" dirty="0" smtClean="0">
                <a:solidFill>
                  <a:schemeClr val="tx1"/>
                </a:solidFill>
              </a:rPr>
              <a:t>© 2021 </a:t>
            </a:r>
            <a:r>
              <a:rPr lang="en-US" sz="2800" b="1" dirty="0">
                <a:solidFill>
                  <a:schemeClr val="tx1"/>
                </a:solidFill>
              </a:rPr>
              <a:t>-- no content </a:t>
            </a:r>
            <a:r>
              <a:rPr lang="en-US" sz="2800" b="1" dirty="0" smtClean="0">
                <a:solidFill>
                  <a:schemeClr val="tx1"/>
                </a:solidFill>
              </a:rPr>
              <a:t>should </a:t>
            </a:r>
            <a:r>
              <a:rPr lang="en-US" sz="2800" b="1" dirty="0">
                <a:solidFill>
                  <a:schemeClr val="tx1"/>
                </a:solidFill>
              </a:rPr>
              <a:t>be replicated </a:t>
            </a:r>
            <a:r>
              <a:rPr lang="en-US" sz="2800" b="1" dirty="0" smtClean="0">
                <a:solidFill>
                  <a:schemeClr val="tx1"/>
                </a:solidFill>
              </a:rPr>
              <a:t>and it is not allowed without express written permission</a:t>
            </a:r>
            <a:r>
              <a:rPr lang="en-US" sz="3600" b="1" dirty="0" smtClean="0">
                <a:solidFill>
                  <a:schemeClr val="tx1"/>
                </a:solidFill>
              </a:rPr>
              <a:t>.</a:t>
            </a:r>
          </a:p>
          <a:p>
            <a:pPr algn="just"/>
            <a:endParaRPr lang="en-US" sz="3600" b="1" dirty="0" smtClean="0">
              <a:solidFill>
                <a:schemeClr val="tx1"/>
              </a:solidFill>
            </a:endParaRPr>
          </a:p>
          <a:p>
            <a:pPr algn="just"/>
            <a:r>
              <a:rPr lang="en-US" sz="3600" b="1" dirty="0" smtClean="0">
                <a:solidFill>
                  <a:schemeClr val="tx1"/>
                </a:solidFill>
              </a:rPr>
              <a:t> </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2</a:t>
            </a:fld>
            <a:endParaRPr lang="en-US"/>
          </a:p>
        </p:txBody>
      </p:sp>
    </p:spTree>
    <p:extLst>
      <p:ext uri="{BB962C8B-B14F-4D97-AF65-F5344CB8AC3E}">
        <p14:creationId xmlns:p14="http://schemas.microsoft.com/office/powerpoint/2010/main" val="788094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We’ll see , randomly a lot of public key .</a:t>
            </a:r>
          </a:p>
          <a:p>
            <a:r>
              <a:rPr lang="en-US" sz="3600" b="1" dirty="0" smtClean="0">
                <a:solidFill>
                  <a:schemeClr val="tx1"/>
                </a:solidFill>
              </a:rPr>
              <a:t>Now , we have already created two key . So , now we want to encrypt and decrypt file.</a:t>
            </a:r>
          </a:p>
          <a:p>
            <a:r>
              <a:rPr lang="en-US" sz="3600" b="1" dirty="0" smtClean="0">
                <a:solidFill>
                  <a:schemeClr val="tx1"/>
                </a:solidFill>
              </a:rPr>
              <a:t>So , this is we called asymmetric encryption.</a:t>
            </a:r>
          </a:p>
          <a:p>
            <a:r>
              <a:rPr lang="en-US" sz="3600" b="1" dirty="0" smtClean="0">
                <a:solidFill>
                  <a:schemeClr val="tx1"/>
                </a:solidFill>
              </a:rPr>
              <a:t>Let’s make a text file , let’s say it , mydata.txt , and see what is inside that file.</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20</a:t>
            </a:fld>
            <a:endParaRPr lang="en-US"/>
          </a:p>
        </p:txBody>
      </p:sp>
    </p:spTree>
    <p:extLst>
      <p:ext uri="{BB962C8B-B14F-4D97-AF65-F5344CB8AC3E}">
        <p14:creationId xmlns:p14="http://schemas.microsoft.com/office/powerpoint/2010/main" val="1934178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21</a:t>
            </a:fld>
            <a:endParaRPr lang="en-US"/>
          </a:p>
        </p:txBody>
      </p:sp>
      <p:pic>
        <p:nvPicPr>
          <p:cNvPr id="5" name="Picture 4"/>
          <p:cNvPicPr>
            <a:picLocks noChangeAspect="1"/>
          </p:cNvPicPr>
          <p:nvPr/>
        </p:nvPicPr>
        <p:blipFill>
          <a:blip r:embed="rId3"/>
          <a:stretch>
            <a:fillRect/>
          </a:stretch>
        </p:blipFill>
        <p:spPr>
          <a:xfrm>
            <a:off x="1148299" y="911329"/>
            <a:ext cx="10205501" cy="5445021"/>
          </a:xfrm>
          <a:prstGeom prst="rect">
            <a:avLst/>
          </a:prstGeom>
        </p:spPr>
      </p:pic>
    </p:spTree>
    <p:extLst>
      <p:ext uri="{BB962C8B-B14F-4D97-AF65-F5344CB8AC3E}">
        <p14:creationId xmlns:p14="http://schemas.microsoft.com/office/powerpoint/2010/main" val="2120224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Now , let’s encrypt the mydata.txt file. </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22</a:t>
            </a:fld>
            <a:endParaRPr lang="en-US"/>
          </a:p>
        </p:txBody>
      </p:sp>
    </p:spTree>
    <p:extLst>
      <p:ext uri="{BB962C8B-B14F-4D97-AF65-F5344CB8AC3E}">
        <p14:creationId xmlns:p14="http://schemas.microsoft.com/office/powerpoint/2010/main" val="3549623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23</a:t>
            </a:fld>
            <a:endParaRPr lang="en-US"/>
          </a:p>
        </p:txBody>
      </p:sp>
      <p:pic>
        <p:nvPicPr>
          <p:cNvPr id="3" name="Picture 2"/>
          <p:cNvPicPr>
            <a:picLocks noChangeAspect="1"/>
          </p:cNvPicPr>
          <p:nvPr/>
        </p:nvPicPr>
        <p:blipFill>
          <a:blip r:embed="rId3"/>
          <a:stretch>
            <a:fillRect/>
          </a:stretch>
        </p:blipFill>
        <p:spPr>
          <a:xfrm>
            <a:off x="843642" y="1001939"/>
            <a:ext cx="10930996" cy="5354411"/>
          </a:xfrm>
          <a:prstGeom prst="rect">
            <a:avLst/>
          </a:prstGeom>
        </p:spPr>
      </p:pic>
    </p:spTree>
    <p:extLst>
      <p:ext uri="{BB962C8B-B14F-4D97-AF65-F5344CB8AC3E}">
        <p14:creationId xmlns:p14="http://schemas.microsoft.com/office/powerpoint/2010/main" val="1401254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As you can see , on desktop , a file </a:t>
            </a:r>
            <a:r>
              <a:rPr lang="en-US" sz="3600" b="1" dirty="0" err="1" smtClean="0">
                <a:solidFill>
                  <a:schemeClr val="tx1"/>
                </a:solidFill>
              </a:rPr>
              <a:t>mydata.ssl</a:t>
            </a:r>
            <a:r>
              <a:rPr lang="en-US" sz="3600" b="1" dirty="0" smtClean="0">
                <a:solidFill>
                  <a:schemeClr val="tx1"/>
                </a:solidFill>
              </a:rPr>
              <a:t>.</a:t>
            </a:r>
          </a:p>
          <a:p>
            <a:r>
              <a:rPr lang="en-US" sz="3600" b="1" dirty="0" smtClean="0">
                <a:solidFill>
                  <a:schemeClr val="tx1"/>
                </a:solidFill>
              </a:rPr>
              <a:t>This is actually an unreadable file. Let’s open it .</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24</a:t>
            </a:fld>
            <a:endParaRPr lang="en-US"/>
          </a:p>
        </p:txBody>
      </p:sp>
    </p:spTree>
    <p:extLst>
      <p:ext uri="{BB962C8B-B14F-4D97-AF65-F5344CB8AC3E}">
        <p14:creationId xmlns:p14="http://schemas.microsoft.com/office/powerpoint/2010/main" val="3171825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25</a:t>
            </a:fld>
            <a:endParaRPr lang="en-US"/>
          </a:p>
        </p:txBody>
      </p:sp>
      <p:pic>
        <p:nvPicPr>
          <p:cNvPr id="5" name="Picture 4"/>
          <p:cNvPicPr>
            <a:picLocks noChangeAspect="1"/>
          </p:cNvPicPr>
          <p:nvPr/>
        </p:nvPicPr>
        <p:blipFill>
          <a:blip r:embed="rId3"/>
          <a:stretch>
            <a:fillRect/>
          </a:stretch>
        </p:blipFill>
        <p:spPr>
          <a:xfrm>
            <a:off x="2046514" y="584757"/>
            <a:ext cx="9205493" cy="5771593"/>
          </a:xfrm>
          <a:prstGeom prst="rect">
            <a:avLst/>
          </a:prstGeom>
        </p:spPr>
      </p:pic>
    </p:spTree>
    <p:extLst>
      <p:ext uri="{BB962C8B-B14F-4D97-AF65-F5344CB8AC3E}">
        <p14:creationId xmlns:p14="http://schemas.microsoft.com/office/powerpoint/2010/main" val="1043651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Now decrypt the file.</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26</a:t>
            </a:fld>
            <a:endParaRPr lang="en-US"/>
          </a:p>
        </p:txBody>
      </p:sp>
    </p:spTree>
    <p:extLst>
      <p:ext uri="{BB962C8B-B14F-4D97-AF65-F5344CB8AC3E}">
        <p14:creationId xmlns:p14="http://schemas.microsoft.com/office/powerpoint/2010/main" val="2260688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27</a:t>
            </a:fld>
            <a:endParaRPr lang="en-US"/>
          </a:p>
        </p:txBody>
      </p:sp>
      <p:pic>
        <p:nvPicPr>
          <p:cNvPr id="3" name="Picture 2"/>
          <p:cNvPicPr>
            <a:picLocks noChangeAspect="1"/>
          </p:cNvPicPr>
          <p:nvPr/>
        </p:nvPicPr>
        <p:blipFill>
          <a:blip r:embed="rId3"/>
          <a:stretch>
            <a:fillRect/>
          </a:stretch>
        </p:blipFill>
        <p:spPr>
          <a:xfrm>
            <a:off x="1392691" y="851126"/>
            <a:ext cx="10010455" cy="5505224"/>
          </a:xfrm>
          <a:prstGeom prst="rect">
            <a:avLst/>
          </a:prstGeom>
        </p:spPr>
      </p:pic>
    </p:spTree>
    <p:extLst>
      <p:ext uri="{BB962C8B-B14F-4D97-AF65-F5344CB8AC3E}">
        <p14:creationId xmlns:p14="http://schemas.microsoft.com/office/powerpoint/2010/main" val="3168647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Must give a different name of new text file. Let’s see what data inside.</a:t>
            </a:r>
          </a:p>
          <a:p>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28</a:t>
            </a:fld>
            <a:endParaRPr lang="en-US"/>
          </a:p>
        </p:txBody>
      </p:sp>
    </p:spTree>
    <p:extLst>
      <p:ext uri="{BB962C8B-B14F-4D97-AF65-F5344CB8AC3E}">
        <p14:creationId xmlns:p14="http://schemas.microsoft.com/office/powerpoint/2010/main" val="1518868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29</a:t>
            </a:fld>
            <a:endParaRPr lang="en-US"/>
          </a:p>
        </p:txBody>
      </p:sp>
      <p:pic>
        <p:nvPicPr>
          <p:cNvPr id="5" name="Picture 4"/>
          <p:cNvPicPr>
            <a:picLocks noChangeAspect="1"/>
          </p:cNvPicPr>
          <p:nvPr/>
        </p:nvPicPr>
        <p:blipFill>
          <a:blip r:embed="rId3"/>
          <a:stretch>
            <a:fillRect/>
          </a:stretch>
        </p:blipFill>
        <p:spPr>
          <a:xfrm>
            <a:off x="2431597" y="363309"/>
            <a:ext cx="9363300" cy="5776233"/>
          </a:xfrm>
          <a:prstGeom prst="rect">
            <a:avLst/>
          </a:prstGeom>
        </p:spPr>
      </p:pic>
    </p:spTree>
    <p:extLst>
      <p:ext uri="{BB962C8B-B14F-4D97-AF65-F5344CB8AC3E}">
        <p14:creationId xmlns:p14="http://schemas.microsoft.com/office/powerpoint/2010/main" val="233092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rPr>
              <a:t>Introduction: </a:t>
            </a:r>
          </a:p>
          <a:p>
            <a:pPr algn="just"/>
            <a:r>
              <a:rPr lang="en-US" sz="2800" b="1" dirty="0" smtClean="0">
                <a:solidFill>
                  <a:schemeClr val="tx1"/>
                </a:solidFill>
              </a:rPr>
              <a:t>RSA (</a:t>
            </a:r>
            <a:r>
              <a:rPr lang="en-US" sz="2800" b="1" dirty="0" err="1" smtClean="0">
                <a:solidFill>
                  <a:schemeClr val="tx1"/>
                </a:solidFill>
              </a:rPr>
              <a:t>Rivest</a:t>
            </a:r>
            <a:r>
              <a:rPr lang="en-US" sz="2800" b="1" dirty="0" smtClean="0">
                <a:solidFill>
                  <a:schemeClr val="tx1"/>
                </a:solidFill>
              </a:rPr>
              <a:t>–Shamir–</a:t>
            </a:r>
            <a:r>
              <a:rPr lang="en-US" sz="2800" b="1" dirty="0" err="1" smtClean="0">
                <a:solidFill>
                  <a:schemeClr val="tx1"/>
                </a:solidFill>
              </a:rPr>
              <a:t>Adleman</a:t>
            </a:r>
            <a:r>
              <a:rPr lang="en-US" sz="2800" b="1" dirty="0" smtClean="0">
                <a:solidFill>
                  <a:schemeClr val="tx1"/>
                </a:solidFill>
              </a:rPr>
              <a:t>) is a public-key cryptosystem that is widely used for secure data transmission. In a public-key cryptosystem, the encryption key is public and distinct from the decryption key, which is kept secret (private). An RSA user creates and publishes a public key based on two large prime numbers, along with an auxiliary value. The prime numbers are kept secret. Messages can be encrypted by anyone, via the public key, but can only be decoded by someone who knows the prime numbers.</a:t>
            </a:r>
            <a:endParaRPr lang="en-US" sz="3600" b="1" dirty="0" smtClean="0">
              <a:solidFill>
                <a:schemeClr val="tx1"/>
              </a:solidFill>
            </a:endParaRPr>
          </a:p>
          <a:p>
            <a:pPr algn="just"/>
            <a:r>
              <a:rPr lang="en-US" sz="3600" b="1" dirty="0" smtClean="0">
                <a:solidFill>
                  <a:schemeClr val="tx1"/>
                </a:solidFill>
              </a:rPr>
              <a:t> </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3</a:t>
            </a:fld>
            <a:endParaRPr lang="en-US"/>
          </a:p>
        </p:txBody>
      </p:sp>
    </p:spTree>
    <p:extLst>
      <p:ext uri="{BB962C8B-B14F-4D97-AF65-F5344CB8AC3E}">
        <p14:creationId xmlns:p14="http://schemas.microsoft.com/office/powerpoint/2010/main" val="22594037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rPr>
              <a:t>Advanced Encryption Standard (AES</a:t>
            </a:r>
            <a:r>
              <a:rPr lang="en-US" sz="3600" b="1" dirty="0" smtClean="0">
                <a:solidFill>
                  <a:schemeClr val="tx1"/>
                </a:solidFill>
              </a:rPr>
              <a:t>)</a:t>
            </a:r>
          </a:p>
          <a:p>
            <a:pPr algn="just"/>
            <a:r>
              <a:rPr lang="en-US" sz="3600" b="1" dirty="0">
                <a:solidFill>
                  <a:schemeClr val="tx1"/>
                </a:solidFill>
              </a:rPr>
              <a:t> Encryption is one of the most common ways to protect sensitive data. Encryption works by taking plain text and converting it into cipher text, which is made up of seemingly random characters. Only those who have the special key can decrypt it. AES uses symmetric key encryption, which involves the use of only one secret key to cipher and decipher information.</a:t>
            </a:r>
          </a:p>
          <a:p>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30</a:t>
            </a:fld>
            <a:endParaRPr lang="en-US"/>
          </a:p>
        </p:txBody>
      </p:sp>
    </p:spTree>
    <p:extLst>
      <p:ext uri="{BB962C8B-B14F-4D97-AF65-F5344CB8AC3E}">
        <p14:creationId xmlns:p14="http://schemas.microsoft.com/office/powerpoint/2010/main" val="2254349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 </a:t>
            </a:r>
            <a:endParaRPr lang="en-US" sz="3600" b="1" dirty="0">
              <a:solidFill>
                <a:schemeClr val="tx1"/>
              </a:solidFill>
            </a:endParaRPr>
          </a:p>
          <a:p>
            <a:pPr algn="just"/>
            <a:r>
              <a:rPr lang="en-US" sz="3600" b="1" dirty="0">
                <a:solidFill>
                  <a:schemeClr val="tx1"/>
                </a:solidFill>
              </a:rPr>
              <a:t>The Advanced Encryption Standard (AES) is the first and only publicly accessible cipher approved by the US National Security Agency (NSA) for protecting top secret information. AES was first called </a:t>
            </a:r>
            <a:r>
              <a:rPr lang="en-US" sz="3600" b="1" dirty="0" err="1">
                <a:solidFill>
                  <a:schemeClr val="tx1"/>
                </a:solidFill>
              </a:rPr>
              <a:t>Rijndael</a:t>
            </a:r>
            <a:r>
              <a:rPr lang="en-US" sz="3600" b="1" dirty="0">
                <a:solidFill>
                  <a:schemeClr val="tx1"/>
                </a:solidFill>
              </a:rPr>
              <a:t> after its two developers, Belgian cryptographers Vincent </a:t>
            </a:r>
            <a:r>
              <a:rPr lang="en-US" sz="3600" b="1" dirty="0" err="1">
                <a:solidFill>
                  <a:schemeClr val="tx1"/>
                </a:solidFill>
              </a:rPr>
              <a:t>Rijmen</a:t>
            </a:r>
            <a:r>
              <a:rPr lang="en-US" sz="3600" b="1" dirty="0">
                <a:solidFill>
                  <a:schemeClr val="tx1"/>
                </a:solidFill>
              </a:rPr>
              <a:t> and Joan </a:t>
            </a:r>
            <a:r>
              <a:rPr lang="en-US" sz="3600" b="1" dirty="0" err="1">
                <a:solidFill>
                  <a:schemeClr val="tx1"/>
                </a:solidFill>
              </a:rPr>
              <a:t>Daemen</a:t>
            </a:r>
            <a:r>
              <a:rPr lang="en-US" sz="3600" b="1" dirty="0">
                <a:solidFill>
                  <a:schemeClr val="tx1"/>
                </a:solidFill>
              </a:rPr>
              <a:t>.</a:t>
            </a:r>
          </a:p>
          <a:p>
            <a:pPr algn="just"/>
            <a:endParaRPr lang="en-US" sz="3600" b="1" dirty="0">
              <a:solidFill>
                <a:schemeClr val="tx1"/>
              </a:solidFill>
            </a:endParaRPr>
          </a:p>
          <a:p>
            <a:pPr algn="just"/>
            <a:r>
              <a:rPr lang="en-US" sz="3600" b="1" dirty="0">
                <a:solidFill>
                  <a:schemeClr val="tx1"/>
                </a:solidFill>
              </a:rPr>
              <a:t>The following illustration shows how symmetric key encryption works:</a:t>
            </a:r>
          </a:p>
        </p:txBody>
      </p:sp>
      <p:sp>
        <p:nvSpPr>
          <p:cNvPr id="4" name="Slide Number Placeholder 3"/>
          <p:cNvSpPr>
            <a:spLocks noGrp="1"/>
          </p:cNvSpPr>
          <p:nvPr>
            <p:ph type="sldNum" sz="quarter" idx="12"/>
          </p:nvPr>
        </p:nvSpPr>
        <p:spPr/>
        <p:txBody>
          <a:bodyPr/>
          <a:lstStyle/>
          <a:p>
            <a:fld id="{D2836EDE-27F8-48A4-B80C-7DED1D591E38}" type="slidenum">
              <a:rPr lang="en-US" smtClean="0"/>
              <a:t>31</a:t>
            </a:fld>
            <a:endParaRPr lang="en-US"/>
          </a:p>
        </p:txBody>
      </p:sp>
    </p:spTree>
    <p:extLst>
      <p:ext uri="{BB962C8B-B14F-4D97-AF65-F5344CB8AC3E}">
        <p14:creationId xmlns:p14="http://schemas.microsoft.com/office/powerpoint/2010/main" val="3043030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32</a:t>
            </a:fld>
            <a:endParaRPr lang="en-US"/>
          </a:p>
        </p:txBody>
      </p:sp>
      <p:pic>
        <p:nvPicPr>
          <p:cNvPr id="3" name="Picture 2"/>
          <p:cNvPicPr>
            <a:picLocks noChangeAspect="1"/>
          </p:cNvPicPr>
          <p:nvPr/>
        </p:nvPicPr>
        <p:blipFill>
          <a:blip r:embed="rId3"/>
          <a:stretch>
            <a:fillRect/>
          </a:stretch>
        </p:blipFill>
        <p:spPr>
          <a:xfrm>
            <a:off x="838200" y="1169514"/>
            <a:ext cx="10727011" cy="4534600"/>
          </a:xfrm>
          <a:prstGeom prst="rect">
            <a:avLst/>
          </a:prstGeom>
        </p:spPr>
      </p:pic>
    </p:spTree>
    <p:extLst>
      <p:ext uri="{BB962C8B-B14F-4D97-AF65-F5344CB8AC3E}">
        <p14:creationId xmlns:p14="http://schemas.microsoft.com/office/powerpoint/2010/main" val="995630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33</a:t>
            </a:fld>
            <a:endParaRPr lang="en-US"/>
          </a:p>
        </p:txBody>
      </p:sp>
      <p:pic>
        <p:nvPicPr>
          <p:cNvPr id="5" name="Picture 4"/>
          <p:cNvPicPr>
            <a:picLocks noChangeAspect="1"/>
          </p:cNvPicPr>
          <p:nvPr/>
        </p:nvPicPr>
        <p:blipFill>
          <a:blip r:embed="rId3"/>
          <a:stretch>
            <a:fillRect/>
          </a:stretch>
        </p:blipFill>
        <p:spPr>
          <a:xfrm>
            <a:off x="3021466" y="0"/>
            <a:ext cx="5012191" cy="6396404"/>
          </a:xfrm>
          <a:prstGeom prst="rect">
            <a:avLst/>
          </a:prstGeom>
        </p:spPr>
      </p:pic>
    </p:spTree>
    <p:extLst>
      <p:ext uri="{BB962C8B-B14F-4D97-AF65-F5344CB8AC3E}">
        <p14:creationId xmlns:p14="http://schemas.microsoft.com/office/powerpoint/2010/main" val="471898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 </a:t>
            </a:r>
            <a:endParaRPr lang="en-US" sz="3600" b="1" dirty="0">
              <a:solidFill>
                <a:schemeClr val="tx1"/>
              </a:solidFill>
            </a:endParaRPr>
          </a:p>
          <a:p>
            <a:pPr algn="just"/>
            <a:r>
              <a:rPr lang="en-US" sz="3600" b="1" dirty="0" smtClean="0">
                <a:solidFill>
                  <a:schemeClr val="tx1"/>
                </a:solidFill>
              </a:rPr>
              <a:t>Let’s encrypt a file , such as mydata.txt by ASE-256 key.</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34</a:t>
            </a:fld>
            <a:endParaRPr lang="en-US"/>
          </a:p>
        </p:txBody>
      </p:sp>
    </p:spTree>
    <p:extLst>
      <p:ext uri="{BB962C8B-B14F-4D97-AF65-F5344CB8AC3E}">
        <p14:creationId xmlns:p14="http://schemas.microsoft.com/office/powerpoint/2010/main" val="2989660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35</a:t>
            </a:fld>
            <a:endParaRPr lang="en-US"/>
          </a:p>
        </p:txBody>
      </p:sp>
      <p:pic>
        <p:nvPicPr>
          <p:cNvPr id="3" name="Picture 2"/>
          <p:cNvPicPr>
            <a:picLocks noChangeAspect="1"/>
          </p:cNvPicPr>
          <p:nvPr/>
        </p:nvPicPr>
        <p:blipFill>
          <a:blip r:embed="rId3"/>
          <a:stretch>
            <a:fillRect/>
          </a:stretch>
        </p:blipFill>
        <p:spPr>
          <a:xfrm>
            <a:off x="1359354" y="886505"/>
            <a:ext cx="9972646" cy="5469845"/>
          </a:xfrm>
          <a:prstGeom prst="rect">
            <a:avLst/>
          </a:prstGeom>
        </p:spPr>
      </p:pic>
    </p:spTree>
    <p:extLst>
      <p:ext uri="{BB962C8B-B14F-4D97-AF65-F5344CB8AC3E}">
        <p14:creationId xmlns:p14="http://schemas.microsoft.com/office/powerpoint/2010/main" val="4799992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 </a:t>
            </a:r>
            <a:endParaRPr lang="en-US" sz="3600" b="1" dirty="0">
              <a:solidFill>
                <a:schemeClr val="tx1"/>
              </a:solidFill>
            </a:endParaRPr>
          </a:p>
          <a:p>
            <a:pPr algn="just"/>
            <a:r>
              <a:rPr lang="en-US" sz="3600" b="1" dirty="0" smtClean="0">
                <a:solidFill>
                  <a:schemeClr val="tx1"/>
                </a:solidFill>
              </a:rPr>
              <a:t>Let’s see what is inside of that file.</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36</a:t>
            </a:fld>
            <a:endParaRPr lang="en-US"/>
          </a:p>
        </p:txBody>
      </p:sp>
    </p:spTree>
    <p:extLst>
      <p:ext uri="{BB962C8B-B14F-4D97-AF65-F5344CB8AC3E}">
        <p14:creationId xmlns:p14="http://schemas.microsoft.com/office/powerpoint/2010/main" val="833572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37</a:t>
            </a:fld>
            <a:endParaRPr lang="en-US"/>
          </a:p>
        </p:txBody>
      </p:sp>
      <p:pic>
        <p:nvPicPr>
          <p:cNvPr id="5" name="Picture 4"/>
          <p:cNvPicPr>
            <a:picLocks noChangeAspect="1"/>
          </p:cNvPicPr>
          <p:nvPr/>
        </p:nvPicPr>
        <p:blipFill>
          <a:blip r:embed="rId3"/>
          <a:stretch>
            <a:fillRect/>
          </a:stretch>
        </p:blipFill>
        <p:spPr>
          <a:xfrm>
            <a:off x="1905000" y="584757"/>
            <a:ext cx="9136199" cy="5771593"/>
          </a:xfrm>
          <a:prstGeom prst="rect">
            <a:avLst/>
          </a:prstGeom>
        </p:spPr>
      </p:pic>
    </p:spTree>
    <p:extLst>
      <p:ext uri="{BB962C8B-B14F-4D97-AF65-F5344CB8AC3E}">
        <p14:creationId xmlns:p14="http://schemas.microsoft.com/office/powerpoint/2010/main" val="1244209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 </a:t>
            </a:r>
            <a:endParaRPr lang="en-US" sz="3600" b="1" dirty="0">
              <a:solidFill>
                <a:schemeClr val="tx1"/>
              </a:solidFill>
            </a:endParaRPr>
          </a:p>
          <a:p>
            <a:pPr algn="just"/>
            <a:r>
              <a:rPr lang="en-US" sz="3600" b="1" dirty="0" smtClean="0">
                <a:solidFill>
                  <a:schemeClr val="tx1"/>
                </a:solidFill>
              </a:rPr>
              <a:t>Let’s decrypt the file.</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38</a:t>
            </a:fld>
            <a:endParaRPr lang="en-US"/>
          </a:p>
        </p:txBody>
      </p:sp>
    </p:spTree>
    <p:extLst>
      <p:ext uri="{BB962C8B-B14F-4D97-AF65-F5344CB8AC3E}">
        <p14:creationId xmlns:p14="http://schemas.microsoft.com/office/powerpoint/2010/main" val="3643984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39</a:t>
            </a:fld>
            <a:endParaRPr lang="en-US"/>
          </a:p>
        </p:txBody>
      </p:sp>
      <p:pic>
        <p:nvPicPr>
          <p:cNvPr id="3" name="Picture 2"/>
          <p:cNvPicPr>
            <a:picLocks noChangeAspect="1"/>
          </p:cNvPicPr>
          <p:nvPr/>
        </p:nvPicPr>
        <p:blipFill>
          <a:blip r:embed="rId3"/>
          <a:stretch>
            <a:fillRect/>
          </a:stretch>
        </p:blipFill>
        <p:spPr>
          <a:xfrm>
            <a:off x="354837" y="1169513"/>
            <a:ext cx="11773230" cy="5551961"/>
          </a:xfrm>
          <a:prstGeom prst="rect">
            <a:avLst/>
          </a:prstGeom>
        </p:spPr>
      </p:pic>
    </p:spTree>
    <p:extLst>
      <p:ext uri="{BB962C8B-B14F-4D97-AF65-F5344CB8AC3E}">
        <p14:creationId xmlns:p14="http://schemas.microsoft.com/office/powerpoint/2010/main" val="288116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rPr>
              <a:t>The security of RSA relies on the practical difficulty of factoring the product of two large prime numbers, the "factoring problem". Breaking RSA encryption is known as the RSA problem. Whether it is as difficult as the factoring problem is an open question. There are no published methods to defeat the system if a large enough key is used. </a:t>
            </a:r>
            <a:r>
              <a:rPr lang="en-US" sz="3600" b="1" dirty="0" smtClean="0">
                <a:solidFill>
                  <a:schemeClr val="tx1"/>
                </a:solidFill>
              </a:rPr>
              <a:t> </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4</a:t>
            </a:fld>
            <a:endParaRPr lang="en-US"/>
          </a:p>
        </p:txBody>
      </p:sp>
    </p:spTree>
    <p:extLst>
      <p:ext uri="{BB962C8B-B14F-4D97-AF65-F5344CB8AC3E}">
        <p14:creationId xmlns:p14="http://schemas.microsoft.com/office/powerpoint/2010/main" val="32281189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2912012"/>
            <a:ext cx="2986715" cy="1015663"/>
          </a:xfrm>
          <a:prstGeom prst="rect">
            <a:avLst/>
          </a:prstGeom>
          <a:noFill/>
        </p:spPr>
        <p:txBody>
          <a:bodyPr wrap="none" rtlCol="0">
            <a:spAutoFit/>
          </a:bodyPr>
          <a:lstStyle/>
          <a:p>
            <a:r>
              <a:rPr lang="en-US" sz="6000" b="1" dirty="0" smtClean="0"/>
              <a:t>Q AND A</a:t>
            </a:r>
            <a:endParaRPr lang="en-US" sz="6000" b="1" dirty="0"/>
          </a:p>
        </p:txBody>
      </p:sp>
    </p:spTree>
    <p:extLst>
      <p:ext uri="{BB962C8B-B14F-4D97-AF65-F5344CB8AC3E}">
        <p14:creationId xmlns:p14="http://schemas.microsoft.com/office/powerpoint/2010/main" val="797364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5</a:t>
            </a:fld>
            <a:endParaRPr lang="en-US"/>
          </a:p>
        </p:txBody>
      </p:sp>
      <p:pic>
        <p:nvPicPr>
          <p:cNvPr id="5" name="Picture 4"/>
          <p:cNvPicPr>
            <a:picLocks noChangeAspect="1"/>
          </p:cNvPicPr>
          <p:nvPr/>
        </p:nvPicPr>
        <p:blipFill>
          <a:blip r:embed="rId3"/>
          <a:stretch>
            <a:fillRect/>
          </a:stretch>
        </p:blipFill>
        <p:spPr>
          <a:xfrm>
            <a:off x="374317" y="1221386"/>
            <a:ext cx="4524233" cy="5673956"/>
          </a:xfrm>
          <a:prstGeom prst="rect">
            <a:avLst/>
          </a:prstGeom>
        </p:spPr>
      </p:pic>
      <p:pic>
        <p:nvPicPr>
          <p:cNvPr id="6" name="Picture 5"/>
          <p:cNvPicPr>
            <a:picLocks noChangeAspect="1"/>
          </p:cNvPicPr>
          <p:nvPr/>
        </p:nvPicPr>
        <p:blipFill>
          <a:blip r:embed="rId4"/>
          <a:stretch>
            <a:fillRect/>
          </a:stretch>
        </p:blipFill>
        <p:spPr>
          <a:xfrm>
            <a:off x="5033620" y="1860168"/>
            <a:ext cx="7023309" cy="3894744"/>
          </a:xfrm>
          <a:prstGeom prst="rect">
            <a:avLst/>
          </a:prstGeom>
        </p:spPr>
      </p:pic>
    </p:spTree>
    <p:extLst>
      <p:ext uri="{BB962C8B-B14F-4D97-AF65-F5344CB8AC3E}">
        <p14:creationId xmlns:p14="http://schemas.microsoft.com/office/powerpoint/2010/main" val="2703020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6</a:t>
            </a:fld>
            <a:endParaRPr lang="en-US"/>
          </a:p>
        </p:txBody>
      </p:sp>
      <p:pic>
        <p:nvPicPr>
          <p:cNvPr id="7" name="Picture 6"/>
          <p:cNvPicPr>
            <a:picLocks noChangeAspect="1"/>
          </p:cNvPicPr>
          <p:nvPr/>
        </p:nvPicPr>
        <p:blipFill>
          <a:blip r:embed="rId3"/>
          <a:stretch>
            <a:fillRect/>
          </a:stretch>
        </p:blipFill>
        <p:spPr>
          <a:xfrm>
            <a:off x="232310" y="1622100"/>
            <a:ext cx="4808248" cy="2758831"/>
          </a:xfrm>
          <a:prstGeom prst="rect">
            <a:avLst/>
          </a:prstGeom>
        </p:spPr>
      </p:pic>
      <p:pic>
        <p:nvPicPr>
          <p:cNvPr id="8" name="Picture 7"/>
          <p:cNvPicPr>
            <a:picLocks noChangeAspect="1"/>
          </p:cNvPicPr>
          <p:nvPr/>
        </p:nvPicPr>
        <p:blipFill>
          <a:blip r:embed="rId4"/>
          <a:stretch>
            <a:fillRect/>
          </a:stretch>
        </p:blipFill>
        <p:spPr>
          <a:xfrm>
            <a:off x="5654003" y="2229563"/>
            <a:ext cx="5562781" cy="3434257"/>
          </a:xfrm>
          <a:prstGeom prst="rect">
            <a:avLst/>
          </a:prstGeom>
        </p:spPr>
      </p:pic>
    </p:spTree>
    <p:extLst>
      <p:ext uri="{BB962C8B-B14F-4D97-AF65-F5344CB8AC3E}">
        <p14:creationId xmlns:p14="http://schemas.microsoft.com/office/powerpoint/2010/main" val="2804692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Basically we use private key for encryption and public key for decryption .</a:t>
            </a:r>
          </a:p>
          <a:p>
            <a:r>
              <a:rPr lang="en-US" sz="3600" b="1" dirty="0" smtClean="0">
                <a:solidFill>
                  <a:schemeClr val="tx1"/>
                </a:solidFill>
              </a:rPr>
              <a:t>So the first step is to generate a </a:t>
            </a:r>
            <a:r>
              <a:rPr lang="en-US" sz="3600" b="1" smtClean="0">
                <a:solidFill>
                  <a:schemeClr val="tx1"/>
                </a:solidFill>
              </a:rPr>
              <a:t>public key.</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7</a:t>
            </a:fld>
            <a:endParaRPr lang="en-US"/>
          </a:p>
        </p:txBody>
      </p:sp>
    </p:spTree>
    <p:extLst>
      <p:ext uri="{BB962C8B-B14F-4D97-AF65-F5344CB8AC3E}">
        <p14:creationId xmlns:p14="http://schemas.microsoft.com/office/powerpoint/2010/main" val="1378870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046514" cy="116951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8</a:t>
            </a:fld>
            <a:endParaRPr lang="en-US"/>
          </a:p>
        </p:txBody>
      </p:sp>
      <p:pic>
        <p:nvPicPr>
          <p:cNvPr id="5" name="Picture 4"/>
          <p:cNvPicPr>
            <a:picLocks noChangeAspect="1"/>
          </p:cNvPicPr>
          <p:nvPr/>
        </p:nvPicPr>
        <p:blipFill>
          <a:blip r:embed="rId3"/>
          <a:stretch>
            <a:fillRect/>
          </a:stretch>
        </p:blipFill>
        <p:spPr>
          <a:xfrm>
            <a:off x="2494048" y="404133"/>
            <a:ext cx="8859752" cy="5952217"/>
          </a:xfrm>
          <a:prstGeom prst="rect">
            <a:avLst/>
          </a:prstGeom>
        </p:spPr>
      </p:pic>
    </p:spTree>
    <p:extLst>
      <p:ext uri="{BB962C8B-B14F-4D97-AF65-F5344CB8AC3E}">
        <p14:creationId xmlns:p14="http://schemas.microsoft.com/office/powerpoint/2010/main" val="924633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tx1"/>
                </a:solidFill>
              </a:rPr>
              <a:t>We can see private .</a:t>
            </a:r>
            <a:r>
              <a:rPr lang="en-US" sz="3600" b="1" dirty="0" err="1" smtClean="0">
                <a:solidFill>
                  <a:schemeClr val="tx1"/>
                </a:solidFill>
              </a:rPr>
              <a:t>pem</a:t>
            </a:r>
            <a:r>
              <a:rPr lang="en-US" sz="3600" b="1" dirty="0" smtClean="0">
                <a:solidFill>
                  <a:schemeClr val="tx1"/>
                </a:solidFill>
              </a:rPr>
              <a:t> file is generated in desktop</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9</a:t>
            </a:fld>
            <a:endParaRPr lang="en-US"/>
          </a:p>
        </p:txBody>
      </p:sp>
    </p:spTree>
    <p:extLst>
      <p:ext uri="{BB962C8B-B14F-4D97-AF65-F5344CB8AC3E}">
        <p14:creationId xmlns:p14="http://schemas.microsoft.com/office/powerpoint/2010/main" val="207433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666</Words>
  <Application>Microsoft Office PowerPoint</Application>
  <PresentationFormat>Widescreen</PresentationFormat>
  <Paragraphs>86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Caveat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Sherlock Holmes</dc:creator>
  <cp:lastModifiedBy>Sh</cp:lastModifiedBy>
  <cp:revision>20</cp:revision>
  <dcterms:created xsi:type="dcterms:W3CDTF">2021-04-29T08:10:20Z</dcterms:created>
  <dcterms:modified xsi:type="dcterms:W3CDTF">2022-09-19T00:15:16Z</dcterms:modified>
</cp:coreProperties>
</file>