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8" r:id="rId2"/>
    <p:sldId id="324"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60" r:id="rId35"/>
    <p:sldId id="32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DED4-9DD0-4F8E-AAA4-0D8EC40F3DED}" type="datetimeFigureOut">
              <a:rPr lang="en-US" smtClean="0"/>
              <a:t>9/4/2022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CA6F8-77F5-4714-9A99-FB8D4EF0B0E6}" type="slidenum">
              <a:rPr lang="en-US" smtClean="0"/>
              <a:t>‹#›</a:t>
            </a:fld>
            <a:endParaRPr lang="en-US"/>
          </a:p>
        </p:txBody>
      </p:sp>
    </p:spTree>
    <p:extLst>
      <p:ext uri="{BB962C8B-B14F-4D97-AF65-F5344CB8AC3E}">
        <p14:creationId xmlns:p14="http://schemas.microsoft.com/office/powerpoint/2010/main" val="223072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3CA6F8-77F5-4714-9A99-FB8D4EF0B0E6}" type="slidenum">
              <a:rPr lang="en-US" smtClean="0"/>
              <a:t>22</a:t>
            </a:fld>
            <a:endParaRPr lang="en-US"/>
          </a:p>
        </p:txBody>
      </p:sp>
    </p:spTree>
    <p:extLst>
      <p:ext uri="{BB962C8B-B14F-4D97-AF65-F5344CB8AC3E}">
        <p14:creationId xmlns:p14="http://schemas.microsoft.com/office/powerpoint/2010/main" val="106077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FFB297-B56B-4545-A675-F18D65F2F737}" type="datetime1">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204699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28546-0DBB-4DC3-9819-68F40109D4CF}" type="datetime1">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27863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F0557-0926-4D41-8509-F7FAEB323397}" type="datetime1">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3071079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50"/>
        <p:cNvGrpSpPr/>
        <p:nvPr/>
      </p:nvGrpSpPr>
      <p:grpSpPr>
        <a:xfrm>
          <a:off x="0" y="0"/>
          <a:ext cx="0" cy="0"/>
          <a:chOff x="0" y="0"/>
          <a:chExt cx="0" cy="0"/>
        </a:xfrm>
      </p:grpSpPr>
      <p:cxnSp>
        <p:nvCxnSpPr>
          <p:cNvPr id="51" name="Google Shape;51;p13"/>
          <p:cNvCxnSpPr/>
          <p:nvPr/>
        </p:nvCxnSpPr>
        <p:spPr>
          <a:xfrm>
            <a:off x="2839127" y="3913095"/>
            <a:ext cx="6762000" cy="0"/>
          </a:xfrm>
          <a:prstGeom prst="straightConnector1">
            <a:avLst/>
          </a:prstGeom>
          <a:noFill/>
          <a:ln w="28575" cap="flat" cmpd="sng">
            <a:solidFill>
              <a:srgbClr val="123962"/>
            </a:solidFill>
            <a:prstDash val="solid"/>
            <a:miter lim="800000"/>
            <a:headEnd type="none" w="sm" len="sm"/>
            <a:tailEnd type="none" w="sm" len="sm"/>
          </a:ln>
        </p:spPr>
      </p:cxnSp>
      <p:sp>
        <p:nvSpPr>
          <p:cNvPr id="52" name="Google Shape;52;p13"/>
          <p:cNvSpPr txBox="1"/>
          <p:nvPr/>
        </p:nvSpPr>
        <p:spPr>
          <a:xfrm>
            <a:off x="1792483" y="2757590"/>
            <a:ext cx="9049800" cy="1200300"/>
          </a:xfrm>
          <a:prstGeom prst="rect">
            <a:avLst/>
          </a:prstGeom>
          <a:noFill/>
          <a:ln>
            <a:noFill/>
          </a:ln>
        </p:spPr>
        <p:txBody>
          <a:bodyPr spcFirstLastPara="1" wrap="square" lIns="90748" tIns="45361" rIns="90748" bIns="45361" anchor="t" anchorCtr="0">
            <a:noAutofit/>
          </a:bodyPr>
          <a:lstStyle/>
          <a:p>
            <a:pPr marL="0" marR="0" lvl="0" indent="0" algn="ctr" rtl="0">
              <a:spcBef>
                <a:spcPts val="0"/>
              </a:spcBef>
              <a:spcAft>
                <a:spcPts val="0"/>
              </a:spcAft>
              <a:buNone/>
            </a:pPr>
            <a:r>
              <a:rPr lang="en-US" sz="3573" b="1" dirty="0">
                <a:solidFill>
                  <a:srgbClr val="002060"/>
                </a:solidFill>
                <a:latin typeface="Caveat"/>
                <a:ea typeface="Caveat"/>
                <a:cs typeface="Caveat"/>
                <a:sym typeface="Caveat"/>
              </a:rPr>
              <a:t>Introduction to Ethical Hacking</a:t>
            </a:r>
            <a:endParaRPr sz="3573" b="1" i="0" u="none" strike="noStrike" cap="none" dirty="0">
              <a:solidFill>
                <a:srgbClr val="002060"/>
              </a:solidFill>
              <a:latin typeface="Caveat"/>
              <a:ea typeface="Caveat"/>
              <a:cs typeface="Caveat"/>
              <a:sym typeface="Caveat"/>
            </a:endParaRPr>
          </a:p>
        </p:txBody>
      </p:sp>
      <p:cxnSp>
        <p:nvCxnSpPr>
          <p:cNvPr id="53" name="Google Shape;53;p13"/>
          <p:cNvCxnSpPr>
            <a:cxnSpLocks/>
          </p:cNvCxnSpPr>
          <p:nvPr/>
        </p:nvCxnSpPr>
        <p:spPr>
          <a:xfrm>
            <a:off x="2946400" y="3838433"/>
            <a:ext cx="6762000" cy="0"/>
          </a:xfrm>
          <a:prstGeom prst="straightConnector1">
            <a:avLst/>
          </a:prstGeom>
          <a:noFill/>
          <a:ln w="28575" cap="flat" cmpd="sng">
            <a:solidFill>
              <a:srgbClr val="123962"/>
            </a:solidFill>
            <a:prstDash val="solid"/>
            <a:miter lim="800000"/>
            <a:headEnd type="none" w="sm" len="sm"/>
            <a:tailEnd type="none" w="sm" len="sm"/>
          </a:ln>
        </p:spPr>
      </p:cxnSp>
      <p:sp>
        <p:nvSpPr>
          <p:cNvPr id="54" name="Google Shape;54;p13"/>
          <p:cNvSpPr txBox="1">
            <a:spLocks noGrp="1"/>
          </p:cNvSpPr>
          <p:nvPr>
            <p:ph type="body" idx="1"/>
          </p:nvPr>
        </p:nvSpPr>
        <p:spPr>
          <a:xfrm>
            <a:off x="3953435" y="4122153"/>
            <a:ext cx="4464300" cy="2054700"/>
          </a:xfrm>
          <a:prstGeom prst="rect">
            <a:avLst/>
          </a:prstGeom>
          <a:noFill/>
          <a:ln>
            <a:noFill/>
          </a:ln>
        </p:spPr>
        <p:txBody>
          <a:bodyPr spcFirstLastPara="1" wrap="square" lIns="91425" tIns="45700" rIns="91425" bIns="45700" anchor="t" anchorCtr="0">
            <a:noAutofit/>
          </a:bodyPr>
          <a:lstStyle>
            <a:lvl1pPr marL="453775" marR="0" lvl="0" indent="-226888" algn="l" rtl="0">
              <a:lnSpc>
                <a:spcPct val="90000"/>
              </a:lnSpc>
              <a:spcBef>
                <a:spcPts val="992"/>
              </a:spcBef>
              <a:spcAft>
                <a:spcPts val="0"/>
              </a:spcAft>
              <a:buClr>
                <a:schemeClr val="dk1"/>
              </a:buClr>
              <a:buSzPts val="2500"/>
              <a:buFont typeface="Arial"/>
              <a:buNone/>
              <a:defRPr sz="2481" b="0" i="0" u="none" strike="noStrike" cap="none">
                <a:solidFill>
                  <a:schemeClr val="dk1"/>
                </a:solidFill>
                <a:latin typeface="Comic Sans MS"/>
                <a:ea typeface="Comic Sans MS"/>
                <a:cs typeface="Comic Sans MS"/>
                <a:sym typeface="Comic Sans MS"/>
              </a:defRPr>
            </a:lvl1pPr>
            <a:lvl2pPr marL="907549" marR="0" lvl="1" indent="-378145" algn="l" rtl="0">
              <a:lnSpc>
                <a:spcPct val="90000"/>
              </a:lnSpc>
              <a:spcBef>
                <a:spcPts val="2084"/>
              </a:spcBef>
              <a:spcAft>
                <a:spcPts val="0"/>
              </a:spcAft>
              <a:buClr>
                <a:schemeClr val="dk1"/>
              </a:buClr>
              <a:buSzPts val="2400"/>
              <a:buFont typeface="Arial"/>
              <a:buChar char="•"/>
              <a:defRPr sz="2383" b="0" i="0" u="none" strike="noStrike" cap="none">
                <a:solidFill>
                  <a:schemeClr val="dk1"/>
                </a:solidFill>
                <a:latin typeface="Calibri"/>
                <a:ea typeface="Calibri"/>
                <a:cs typeface="Calibri"/>
                <a:sym typeface="Calibri"/>
              </a:defRPr>
            </a:lvl2pPr>
            <a:lvl3pPr marL="1361325" marR="0" lvl="2" indent="-352937" algn="l" rtl="0">
              <a:lnSpc>
                <a:spcPct val="90000"/>
              </a:lnSpc>
              <a:spcBef>
                <a:spcPts val="2084"/>
              </a:spcBef>
              <a:spcAft>
                <a:spcPts val="0"/>
              </a:spcAft>
              <a:buClr>
                <a:schemeClr val="dk1"/>
              </a:buClr>
              <a:buSzPts val="2000"/>
              <a:buFont typeface="Arial"/>
              <a:buChar char="•"/>
              <a:defRPr sz="1985" b="0" i="0" u="none" strike="noStrike" cap="none">
                <a:solidFill>
                  <a:schemeClr val="dk1"/>
                </a:solidFill>
                <a:latin typeface="Calibri"/>
                <a:ea typeface="Calibri"/>
                <a:cs typeface="Calibri"/>
                <a:sym typeface="Calibri"/>
              </a:defRPr>
            </a:lvl3pPr>
            <a:lvl4pPr marL="1815100" marR="0" lvl="3" indent="-340331" algn="l" rtl="0">
              <a:lnSpc>
                <a:spcPct val="90000"/>
              </a:lnSpc>
              <a:spcBef>
                <a:spcPts val="2084"/>
              </a:spcBef>
              <a:spcAft>
                <a:spcPts val="0"/>
              </a:spcAft>
              <a:buClr>
                <a:schemeClr val="dk1"/>
              </a:buClr>
              <a:buSzPts val="1800"/>
              <a:buFont typeface="Arial"/>
              <a:buChar char="•"/>
              <a:defRPr sz="1787" b="0" i="0" u="none" strike="noStrike" cap="none">
                <a:solidFill>
                  <a:schemeClr val="dk1"/>
                </a:solidFill>
                <a:latin typeface="Calibri"/>
                <a:ea typeface="Calibri"/>
                <a:cs typeface="Calibri"/>
                <a:sym typeface="Calibri"/>
              </a:defRPr>
            </a:lvl4pPr>
            <a:lvl5pPr marL="2268874" marR="0" lvl="4" indent="-340331" algn="l" rtl="0">
              <a:lnSpc>
                <a:spcPct val="90000"/>
              </a:lnSpc>
              <a:spcBef>
                <a:spcPts val="2084"/>
              </a:spcBef>
              <a:spcAft>
                <a:spcPts val="0"/>
              </a:spcAft>
              <a:buClr>
                <a:schemeClr val="dk1"/>
              </a:buClr>
              <a:buSzPts val="1800"/>
              <a:buFont typeface="Arial"/>
              <a:buChar char="•"/>
              <a:defRPr sz="1787" b="0" i="0" u="none" strike="noStrike" cap="none">
                <a:solidFill>
                  <a:schemeClr val="dk1"/>
                </a:solidFill>
                <a:latin typeface="Calibri"/>
                <a:ea typeface="Calibri"/>
                <a:cs typeface="Calibri"/>
                <a:sym typeface="Calibri"/>
              </a:defRPr>
            </a:lvl5pPr>
            <a:lvl6pPr marL="2722649" marR="0" lvl="5" indent="-340331" algn="l" rtl="0">
              <a:lnSpc>
                <a:spcPct val="90000"/>
              </a:lnSpc>
              <a:spcBef>
                <a:spcPts val="2084"/>
              </a:spcBef>
              <a:spcAft>
                <a:spcPts val="0"/>
              </a:spcAft>
              <a:buClr>
                <a:schemeClr val="dk1"/>
              </a:buClr>
              <a:buSzPts val="1800"/>
              <a:buFont typeface="Arial"/>
              <a:buChar char="•"/>
              <a:defRPr sz="1787" b="0" i="0" u="none" strike="noStrike" cap="none">
                <a:solidFill>
                  <a:schemeClr val="dk1"/>
                </a:solidFill>
                <a:latin typeface="Calibri"/>
                <a:ea typeface="Calibri"/>
                <a:cs typeface="Calibri"/>
                <a:sym typeface="Calibri"/>
              </a:defRPr>
            </a:lvl6pPr>
            <a:lvl7pPr marL="3176425" marR="0" lvl="6" indent="-340331" algn="l" rtl="0">
              <a:lnSpc>
                <a:spcPct val="90000"/>
              </a:lnSpc>
              <a:spcBef>
                <a:spcPts val="2084"/>
              </a:spcBef>
              <a:spcAft>
                <a:spcPts val="0"/>
              </a:spcAft>
              <a:buClr>
                <a:schemeClr val="dk1"/>
              </a:buClr>
              <a:buSzPts val="1800"/>
              <a:buFont typeface="Arial"/>
              <a:buChar char="•"/>
              <a:defRPr sz="1787" b="0" i="0" u="none" strike="noStrike" cap="none">
                <a:solidFill>
                  <a:schemeClr val="dk1"/>
                </a:solidFill>
                <a:latin typeface="Calibri"/>
                <a:ea typeface="Calibri"/>
                <a:cs typeface="Calibri"/>
                <a:sym typeface="Calibri"/>
              </a:defRPr>
            </a:lvl7pPr>
            <a:lvl8pPr marL="3630199" marR="0" lvl="7" indent="-340331" algn="l" rtl="0">
              <a:lnSpc>
                <a:spcPct val="90000"/>
              </a:lnSpc>
              <a:spcBef>
                <a:spcPts val="2084"/>
              </a:spcBef>
              <a:spcAft>
                <a:spcPts val="0"/>
              </a:spcAft>
              <a:buClr>
                <a:schemeClr val="dk1"/>
              </a:buClr>
              <a:buSzPts val="1800"/>
              <a:buFont typeface="Arial"/>
              <a:buChar char="•"/>
              <a:defRPr sz="1787" b="0" i="0" u="none" strike="noStrike" cap="none">
                <a:solidFill>
                  <a:schemeClr val="dk1"/>
                </a:solidFill>
                <a:latin typeface="Calibri"/>
                <a:ea typeface="Calibri"/>
                <a:cs typeface="Calibri"/>
                <a:sym typeface="Calibri"/>
              </a:defRPr>
            </a:lvl8pPr>
            <a:lvl9pPr marL="4083974" marR="0" lvl="8" indent="-340331" algn="l" rtl="0">
              <a:lnSpc>
                <a:spcPct val="90000"/>
              </a:lnSpc>
              <a:spcBef>
                <a:spcPts val="2084"/>
              </a:spcBef>
              <a:spcAft>
                <a:spcPts val="2084"/>
              </a:spcAft>
              <a:buClr>
                <a:schemeClr val="dk1"/>
              </a:buClr>
              <a:buSzPts val="1800"/>
              <a:buFont typeface="Arial"/>
              <a:buChar char="•"/>
              <a:defRPr sz="1787" b="0" i="0" u="none" strike="noStrike" cap="none">
                <a:solidFill>
                  <a:schemeClr val="dk1"/>
                </a:solidFill>
                <a:latin typeface="Calibri"/>
                <a:ea typeface="Calibri"/>
                <a:cs typeface="Calibri"/>
                <a:sym typeface="Calibri"/>
              </a:defRPr>
            </a:lvl9pPr>
          </a:lstStyle>
          <a:p>
            <a:endParaRPr dirty="0"/>
          </a:p>
        </p:txBody>
      </p:sp>
      <p:sp>
        <p:nvSpPr>
          <p:cNvPr id="56" name="Google Shape;56;p13"/>
          <p:cNvSpPr/>
          <p:nvPr userDrawn="1"/>
        </p:nvSpPr>
        <p:spPr>
          <a:xfrm>
            <a:off x="0" y="6636470"/>
            <a:ext cx="12192000" cy="221400"/>
          </a:xfrm>
          <a:prstGeom prst="rect">
            <a:avLst/>
          </a:prstGeom>
          <a:solidFill>
            <a:srgbClr val="00B050"/>
          </a:solidFill>
          <a:ln w="12700" cap="flat" cmpd="sng">
            <a:solidFill>
              <a:srgbClr val="42719B"/>
            </a:solidFill>
            <a:prstDash val="solid"/>
            <a:miter lim="800000"/>
            <a:headEnd type="none" w="sm" len="sm"/>
            <a:tailEnd type="none" w="sm" len="sm"/>
          </a:ln>
        </p:spPr>
        <p:txBody>
          <a:bodyPr spcFirstLastPara="1" wrap="square" lIns="90748" tIns="45361" rIns="90748" bIns="45361" anchor="ctr" anchorCtr="0">
            <a:noAutofit/>
          </a:bodyPr>
          <a:lstStyle/>
          <a:p>
            <a:pPr marL="0" marR="0" lvl="0" indent="0" algn="ctr" rtl="0">
              <a:spcBef>
                <a:spcPts val="0"/>
              </a:spcBef>
              <a:spcAft>
                <a:spcPts val="0"/>
              </a:spcAft>
              <a:buNone/>
            </a:pPr>
            <a:endParaRPr sz="1787" b="0" i="0" u="none" strike="noStrike" cap="none">
              <a:solidFill>
                <a:schemeClr val="lt1"/>
              </a:solidFill>
              <a:latin typeface="Calibri"/>
              <a:ea typeface="Calibri"/>
              <a:cs typeface="Calibri"/>
              <a:sym typeface="Calibri"/>
            </a:endParaRPr>
          </a:p>
        </p:txBody>
      </p:sp>
      <p:sp>
        <p:nvSpPr>
          <p:cNvPr id="3" name="Date Placeholder 2"/>
          <p:cNvSpPr>
            <a:spLocks noGrp="1"/>
          </p:cNvSpPr>
          <p:nvPr>
            <p:ph type="dt" sz="half" idx="10"/>
          </p:nvPr>
        </p:nvSpPr>
        <p:spPr/>
        <p:txBody>
          <a:bodyPr/>
          <a:lstStyle/>
          <a:p>
            <a:fld id="{6AC77D18-AAD0-48CD-880D-A961281D2B40}" type="datetime1">
              <a:rPr lang="en-US" smtClean="0"/>
              <a:t>9/4/2022</a:t>
            </a:fld>
            <a:endParaRPr lang="en-US" dirty="0"/>
          </a:p>
        </p:txBody>
      </p:sp>
      <p:sp>
        <p:nvSpPr>
          <p:cNvPr id="4" name="Footer Placeholder 3"/>
          <p:cNvSpPr>
            <a:spLocks noGrp="1"/>
          </p:cNvSpPr>
          <p:nvPr>
            <p:ph type="ftr" sz="quarter" idx="11"/>
          </p:nvPr>
        </p:nvSpPr>
        <p:spPr>
          <a:xfrm>
            <a:off x="343608" y="6215441"/>
            <a:ext cx="5918200" cy="364650"/>
          </a:xfrm>
        </p:spPr>
        <p:txBody>
          <a:bodyPr/>
          <a:lstStyle>
            <a:lvl1pPr>
              <a:defRPr sz="1467" b="1">
                <a:solidFill>
                  <a:srgbClr val="FF0000"/>
                </a:solidFill>
              </a:defRPr>
            </a:lvl1pPr>
          </a:lstStyle>
          <a:p>
            <a:endParaRPr lang="en-US" dirty="0"/>
          </a:p>
        </p:txBody>
      </p:sp>
      <p:sp>
        <p:nvSpPr>
          <p:cNvPr id="5" name="Slide Number Placeholder 4"/>
          <p:cNvSpPr>
            <a:spLocks noGrp="1"/>
          </p:cNvSpPr>
          <p:nvPr>
            <p:ph type="sldNum" sz="quarter" idx="12"/>
          </p:nvPr>
        </p:nvSpPr>
        <p:spPr/>
        <p:txBody>
          <a:bodyPr/>
          <a:lstStyle/>
          <a:p>
            <a:fld id="{15F33398-C266-4255-9729-202CAD189843}" type="slidenum">
              <a:rPr lang="en-US" smtClean="0"/>
              <a:t>‹#›</a:t>
            </a:fld>
            <a:endParaRPr lang="en-US"/>
          </a:p>
        </p:txBody>
      </p:sp>
      <p:pic>
        <p:nvPicPr>
          <p:cNvPr id="6" name="Picture 5">
            <a:extLst>
              <a:ext uri="{FF2B5EF4-FFF2-40B4-BE49-F238E27FC236}">
                <a16:creationId xmlns:a16="http://schemas.microsoft.com/office/drawing/2014/main" xmlns="" id="{0F620254-3EFE-7840-9AE2-68FD84B478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2483" y="463830"/>
            <a:ext cx="7620000" cy="1450075"/>
          </a:xfrm>
          <a:prstGeom prst="rect">
            <a:avLst/>
          </a:prstGeom>
        </p:spPr>
      </p:pic>
    </p:spTree>
    <p:extLst>
      <p:ext uri="{BB962C8B-B14F-4D97-AF65-F5344CB8AC3E}">
        <p14:creationId xmlns:p14="http://schemas.microsoft.com/office/powerpoint/2010/main" val="110213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C7F70B-BA8D-4107-B154-EAB8142201C2}" type="datetime1">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67191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A2F16C-F116-46A2-8EBE-46E2BA1632A0}" type="datetime1">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235870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860E6D-842E-4D9E-8A97-9832E2A02261}" type="datetime1">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162186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383C24-A25C-4FC6-BB20-1A3EA837E69A}" type="datetime1">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84437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D76EB1-C323-45E8-B76D-86B315C16A25}" type="datetime1">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147311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2BBE4-C2A5-45D2-B905-3A045AD13A1D}" type="datetime1">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138939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8028D-37A0-4086-94EE-A0EF4CD522F3}" type="datetime1">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109908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24726-F805-42FA-BB48-E2759D852434}" type="datetime1">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36EDE-27F8-48A4-B80C-7DED1D591E38}" type="slidenum">
              <a:rPr lang="en-US" smtClean="0"/>
              <a:t>‹#›</a:t>
            </a:fld>
            <a:endParaRPr lang="en-US"/>
          </a:p>
        </p:txBody>
      </p:sp>
    </p:spTree>
    <p:extLst>
      <p:ext uri="{BB962C8B-B14F-4D97-AF65-F5344CB8AC3E}">
        <p14:creationId xmlns:p14="http://schemas.microsoft.com/office/powerpoint/2010/main" val="228824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1A90F-9924-43DA-AD6A-B7141FE4AB85}" type="datetime1">
              <a:rPr lang="en-US" smtClean="0"/>
              <a:t>9/4/2022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36EDE-27F8-48A4-B80C-7DED1D591E38}" type="slidenum">
              <a:rPr lang="en-US" smtClean="0"/>
              <a:t>‹#›</a:t>
            </a:fld>
            <a:endParaRPr lang="en-US"/>
          </a:p>
        </p:txBody>
      </p:sp>
    </p:spTree>
    <p:extLst>
      <p:ext uri="{BB962C8B-B14F-4D97-AF65-F5344CB8AC3E}">
        <p14:creationId xmlns:p14="http://schemas.microsoft.com/office/powerpoint/2010/main" val="2883877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0CF0E32-1A99-4666-BF42-2BF557DA7DF6}"/>
              </a:ext>
            </a:extLst>
          </p:cNvPr>
          <p:cNvSpPr>
            <a:spLocks noGrp="1"/>
          </p:cNvSpPr>
          <p:nvPr>
            <p:ph type="body" idx="1"/>
          </p:nvPr>
        </p:nvSpPr>
        <p:spPr>
          <a:xfrm>
            <a:off x="0" y="3835400"/>
            <a:ext cx="12192000" cy="2039480"/>
          </a:xfrm>
        </p:spPr>
        <p:txBody>
          <a:bodyPr/>
          <a:lstStyle/>
          <a:p>
            <a:pPr marL="0" indent="0" algn="ctr">
              <a:spcBef>
                <a:spcPts val="1333"/>
              </a:spcBef>
              <a:buSzPts val="1800"/>
            </a:pPr>
            <a:r>
              <a:rPr lang="en-GB" sz="2667" b="1" dirty="0" err="1">
                <a:solidFill>
                  <a:srgbClr val="FF0000"/>
                </a:solidFill>
              </a:rPr>
              <a:t>Dr.</a:t>
            </a:r>
            <a:r>
              <a:rPr lang="en-GB" sz="2667" b="1" dirty="0">
                <a:solidFill>
                  <a:srgbClr val="FF0000"/>
                </a:solidFill>
              </a:rPr>
              <a:t> Abdullah-Al-Musa </a:t>
            </a:r>
          </a:p>
          <a:p>
            <a:pPr marL="0" indent="0" algn="ctr">
              <a:spcBef>
                <a:spcPts val="1333"/>
              </a:spcBef>
              <a:buSzPts val="1800"/>
            </a:pPr>
            <a:r>
              <a:rPr lang="en-GB" sz="2133" b="1" dirty="0">
                <a:solidFill>
                  <a:srgbClr val="FF0000"/>
                </a:solidFill>
              </a:rPr>
              <a:t>(</a:t>
            </a:r>
            <a:r>
              <a:rPr lang="en-GB" sz="2133" b="1" dirty="0" err="1">
                <a:solidFill>
                  <a:srgbClr val="FF0000"/>
                </a:solidFill>
              </a:rPr>
              <a:t>B.Sc</a:t>
            </a:r>
            <a:r>
              <a:rPr lang="en-GB" sz="2133" b="1" dirty="0">
                <a:solidFill>
                  <a:srgbClr val="FF0000"/>
                </a:solidFill>
              </a:rPr>
              <a:t>(</a:t>
            </a:r>
            <a:r>
              <a:rPr lang="en-GB" sz="2133" b="1" dirty="0" err="1">
                <a:solidFill>
                  <a:srgbClr val="FF0000"/>
                </a:solidFill>
              </a:rPr>
              <a:t>Hons</a:t>
            </a:r>
            <a:r>
              <a:rPr lang="en-GB" sz="2133" b="1" dirty="0">
                <a:solidFill>
                  <a:srgbClr val="FF0000"/>
                </a:solidFill>
              </a:rPr>
              <a:t>) In Computing, </a:t>
            </a:r>
            <a:r>
              <a:rPr lang="en-GB" sz="2133" b="1" dirty="0" err="1">
                <a:solidFill>
                  <a:srgbClr val="FF0000"/>
                </a:solidFill>
              </a:rPr>
              <a:t>M.Engg</a:t>
            </a:r>
            <a:r>
              <a:rPr lang="en-GB" sz="2133" b="1" dirty="0">
                <a:solidFill>
                  <a:srgbClr val="FF0000"/>
                </a:solidFill>
              </a:rPr>
              <a:t> In Information System Security , PhD)</a:t>
            </a:r>
            <a:endParaRPr lang="en-GB" sz="2133" dirty="0">
              <a:solidFill>
                <a:srgbClr val="FF0000"/>
              </a:solidFill>
            </a:endParaRPr>
          </a:p>
          <a:p>
            <a:pPr marL="0" indent="0" algn="ctr">
              <a:spcBef>
                <a:spcPts val="1333"/>
              </a:spcBef>
              <a:buSzPts val="1800"/>
            </a:pPr>
            <a:r>
              <a:rPr lang="en-GB" sz="2667" dirty="0"/>
              <a:t>	     Department of Computer Science &amp; Engineering        </a:t>
            </a:r>
            <a:endParaRPr lang="en-GB" dirty="0"/>
          </a:p>
          <a:p>
            <a:pPr marL="0" indent="0" algn="ctr">
              <a:spcBef>
                <a:spcPts val="1333"/>
              </a:spcBef>
              <a:buSzPts val="1800"/>
            </a:pPr>
            <a:r>
              <a:rPr lang="en-GB" sz="2667" dirty="0"/>
              <a:t>Bangladesh University of Business and Technology (BUBT)</a:t>
            </a:r>
            <a:endParaRPr lang="en-GB" dirty="0"/>
          </a:p>
          <a:p>
            <a:endParaRPr lang="en-US" dirty="0"/>
          </a:p>
        </p:txBody>
      </p:sp>
      <p:sp>
        <p:nvSpPr>
          <p:cNvPr id="3" name="TextBox 2"/>
          <p:cNvSpPr txBox="1"/>
          <p:nvPr/>
        </p:nvSpPr>
        <p:spPr>
          <a:xfrm>
            <a:off x="2069910" y="2265740"/>
            <a:ext cx="8052179" cy="1077218"/>
          </a:xfrm>
          <a:prstGeom prst="rect">
            <a:avLst/>
          </a:prstGeom>
          <a:solidFill>
            <a:schemeClr val="accent2"/>
          </a:solidFill>
        </p:spPr>
        <p:txBody>
          <a:bodyPr wrap="square" rtlCol="0">
            <a:spAutoFit/>
          </a:bodyPr>
          <a:lstStyle/>
          <a:p>
            <a:pPr algn="ctr"/>
            <a:r>
              <a:rPr lang="en-US" sz="3200" b="1" dirty="0" smtClean="0"/>
              <a:t>Lab Work</a:t>
            </a:r>
            <a:endParaRPr lang="en-US" sz="3200" b="1" dirty="0"/>
          </a:p>
          <a:p>
            <a:pPr algn="ctr"/>
            <a:r>
              <a:rPr lang="en-US" sz="3200" b="1" dirty="0" smtClean="0"/>
              <a:t>Name of the experiment:  Perform DOS </a:t>
            </a:r>
            <a:r>
              <a:rPr lang="en-US" sz="3200" b="1" dirty="0" smtClean="0"/>
              <a:t>attack</a:t>
            </a:r>
            <a:endParaRPr lang="en-US" sz="3200" b="1" dirty="0" smtClean="0"/>
          </a:p>
        </p:txBody>
      </p:sp>
      <p:sp>
        <p:nvSpPr>
          <p:cNvPr id="4" name="Slide Number Placeholder 3"/>
          <p:cNvSpPr>
            <a:spLocks noGrp="1"/>
          </p:cNvSpPr>
          <p:nvPr>
            <p:ph type="sldNum" sz="quarter" idx="12"/>
          </p:nvPr>
        </p:nvSpPr>
        <p:spPr/>
        <p:txBody>
          <a:bodyPr/>
          <a:lstStyle/>
          <a:p>
            <a:fld id="{15F33398-C266-4255-9729-202CAD189843}" type="slidenum">
              <a:rPr lang="en-US" smtClean="0"/>
              <a:t>1</a:t>
            </a:fld>
            <a:endParaRPr lang="en-US"/>
          </a:p>
        </p:txBody>
      </p:sp>
    </p:spTree>
    <p:extLst>
      <p:ext uri="{BB962C8B-B14F-4D97-AF65-F5344CB8AC3E}">
        <p14:creationId xmlns:p14="http://schemas.microsoft.com/office/powerpoint/2010/main" val="2765099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596788"/>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i="1" dirty="0">
                <a:solidFill>
                  <a:schemeClr val="tx1"/>
                </a:solidFill>
              </a:rPr>
              <a:t>How can you tell if a computer is experiencing a </a:t>
            </a:r>
            <a:r>
              <a:rPr lang="en-US" sz="3200" b="1" i="1" dirty="0" err="1">
                <a:solidFill>
                  <a:schemeClr val="tx1"/>
                </a:solidFill>
              </a:rPr>
              <a:t>DoS</a:t>
            </a:r>
            <a:r>
              <a:rPr lang="en-US" sz="3200" b="1" i="1" dirty="0">
                <a:solidFill>
                  <a:schemeClr val="tx1"/>
                </a:solidFill>
              </a:rPr>
              <a:t> attack</a:t>
            </a:r>
            <a:r>
              <a:rPr lang="en-US" sz="3200" b="1" i="1" dirty="0" smtClean="0">
                <a:solidFill>
                  <a:schemeClr val="tx1"/>
                </a:solidFill>
              </a:rPr>
              <a:t>?</a:t>
            </a:r>
            <a:endParaRPr lang="en-US" sz="3200" b="1" i="1" dirty="0">
              <a:solidFill>
                <a:schemeClr val="tx1"/>
              </a:solidFill>
            </a:endParaRPr>
          </a:p>
          <a:p>
            <a:pPr algn="just"/>
            <a:r>
              <a:rPr lang="en-US" sz="3200" b="1" dirty="0">
                <a:solidFill>
                  <a:schemeClr val="tx1"/>
                </a:solidFill>
              </a:rPr>
              <a:t>While it can be difficult to separate an attack from other network connectivity errors or heavy bandwidth consumption, some characteristics may indicate an attack is underway</a:t>
            </a:r>
            <a:r>
              <a:rPr lang="en-US" sz="3200" b="1" dirty="0" smtClean="0">
                <a:solidFill>
                  <a:schemeClr val="tx1"/>
                </a:solidFill>
              </a:rPr>
              <a:t>.</a:t>
            </a:r>
          </a:p>
          <a:p>
            <a:pPr algn="just"/>
            <a:endParaRPr lang="en-US" sz="3200" b="1" dirty="0" smtClean="0">
              <a:solidFill>
                <a:schemeClr val="tx1"/>
              </a:solidFill>
            </a:endParaRPr>
          </a:p>
          <a:p>
            <a:pPr algn="just"/>
            <a:r>
              <a:rPr lang="en-US" sz="2800" b="1" i="1" dirty="0">
                <a:solidFill>
                  <a:schemeClr val="tx1"/>
                </a:solidFill>
              </a:rPr>
              <a:t>Indicators of a </a:t>
            </a:r>
            <a:r>
              <a:rPr lang="en-US" sz="2800" b="1" i="1" dirty="0" err="1">
                <a:solidFill>
                  <a:schemeClr val="tx1"/>
                </a:solidFill>
              </a:rPr>
              <a:t>DoS</a:t>
            </a:r>
            <a:r>
              <a:rPr lang="en-US" sz="2800" b="1" i="1" dirty="0">
                <a:solidFill>
                  <a:schemeClr val="tx1"/>
                </a:solidFill>
              </a:rPr>
              <a:t> attack include</a:t>
            </a:r>
            <a:r>
              <a:rPr lang="en-US" sz="2800" b="1" i="1" dirty="0" smtClean="0">
                <a:solidFill>
                  <a:schemeClr val="tx1"/>
                </a:solidFill>
              </a:rPr>
              <a:t>:</a:t>
            </a:r>
            <a:endParaRPr lang="en-US" sz="2800" b="1" i="1" dirty="0">
              <a:solidFill>
                <a:schemeClr val="tx1"/>
              </a:solidFill>
            </a:endParaRPr>
          </a:p>
          <a:p>
            <a:pPr algn="just"/>
            <a:r>
              <a:rPr lang="en-US" sz="2800" b="1" dirty="0">
                <a:solidFill>
                  <a:schemeClr val="tx1"/>
                </a:solidFill>
              </a:rPr>
              <a:t>    Atypically slow network performance such as long load times for files or websites</a:t>
            </a:r>
          </a:p>
          <a:p>
            <a:pPr algn="just"/>
            <a:r>
              <a:rPr lang="en-US" sz="2800" b="1" dirty="0">
                <a:solidFill>
                  <a:schemeClr val="tx1"/>
                </a:solidFill>
              </a:rPr>
              <a:t>    The inability to load a particular website such as your web property</a:t>
            </a:r>
          </a:p>
          <a:p>
            <a:pPr algn="just"/>
            <a:r>
              <a:rPr lang="en-US" sz="2800" b="1" dirty="0">
                <a:solidFill>
                  <a:schemeClr val="tx1"/>
                </a:solidFill>
              </a:rPr>
              <a:t>    A sudden loss of connectivity across devices on the same network</a:t>
            </a:r>
          </a:p>
          <a:p>
            <a:pPr algn="just"/>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10</a:t>
            </a:fld>
            <a:endParaRPr lang="en-US"/>
          </a:p>
        </p:txBody>
      </p:sp>
    </p:spTree>
    <p:extLst>
      <p:ext uri="{BB962C8B-B14F-4D97-AF65-F5344CB8AC3E}">
        <p14:creationId xmlns:p14="http://schemas.microsoft.com/office/powerpoint/2010/main" val="2954086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596788"/>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i="1" dirty="0">
                <a:solidFill>
                  <a:schemeClr val="tx1"/>
                </a:solidFill>
              </a:rPr>
              <a:t>What is the difference between a </a:t>
            </a:r>
            <a:r>
              <a:rPr lang="en-US" sz="3200" b="1" i="1" dirty="0" err="1">
                <a:solidFill>
                  <a:schemeClr val="tx1"/>
                </a:solidFill>
              </a:rPr>
              <a:t>DDoS</a:t>
            </a:r>
            <a:r>
              <a:rPr lang="en-US" sz="3200" b="1" i="1" dirty="0">
                <a:solidFill>
                  <a:schemeClr val="tx1"/>
                </a:solidFill>
              </a:rPr>
              <a:t> attack and a DOS attack?</a:t>
            </a:r>
          </a:p>
          <a:p>
            <a:pPr algn="just"/>
            <a:endParaRPr lang="en-US" sz="3200" b="1" i="1" dirty="0">
              <a:solidFill>
                <a:schemeClr val="tx1"/>
              </a:solidFill>
            </a:endParaRPr>
          </a:p>
          <a:p>
            <a:pPr algn="just"/>
            <a:r>
              <a:rPr lang="en-US" sz="3200" b="1" dirty="0">
                <a:solidFill>
                  <a:schemeClr val="tx1"/>
                </a:solidFill>
              </a:rPr>
              <a:t>The distinguishing difference between </a:t>
            </a:r>
            <a:r>
              <a:rPr lang="en-US" sz="3200" b="1" dirty="0" err="1">
                <a:solidFill>
                  <a:schemeClr val="tx1"/>
                </a:solidFill>
              </a:rPr>
              <a:t>DDoS</a:t>
            </a:r>
            <a:r>
              <a:rPr lang="en-US" sz="3200" b="1" dirty="0">
                <a:solidFill>
                  <a:schemeClr val="tx1"/>
                </a:solidFill>
              </a:rPr>
              <a:t> and </a:t>
            </a:r>
            <a:r>
              <a:rPr lang="en-US" sz="3200" b="1" dirty="0" err="1">
                <a:solidFill>
                  <a:schemeClr val="tx1"/>
                </a:solidFill>
              </a:rPr>
              <a:t>DoS</a:t>
            </a:r>
            <a:r>
              <a:rPr lang="en-US" sz="3200" b="1" dirty="0">
                <a:solidFill>
                  <a:schemeClr val="tx1"/>
                </a:solidFill>
              </a:rPr>
              <a:t> is the number of connections utilized in the attack. Some </a:t>
            </a:r>
            <a:r>
              <a:rPr lang="en-US" sz="3200" b="1" dirty="0" err="1">
                <a:solidFill>
                  <a:schemeClr val="tx1"/>
                </a:solidFill>
              </a:rPr>
              <a:t>DoS</a:t>
            </a:r>
            <a:r>
              <a:rPr lang="en-US" sz="3200" b="1" dirty="0">
                <a:solidFill>
                  <a:schemeClr val="tx1"/>
                </a:solidFill>
              </a:rPr>
              <a:t> attacks, such as “low and slow” attacks like </a:t>
            </a:r>
            <a:r>
              <a:rPr lang="en-US" sz="3200" b="1" dirty="0" err="1">
                <a:solidFill>
                  <a:schemeClr val="tx1"/>
                </a:solidFill>
              </a:rPr>
              <a:t>Slowloris</a:t>
            </a:r>
            <a:r>
              <a:rPr lang="en-US" sz="3200" b="1" dirty="0">
                <a:solidFill>
                  <a:schemeClr val="tx1"/>
                </a:solidFill>
              </a:rPr>
              <a:t>, derive their power in the simplicity and minimal requirements needed to them be effective.</a:t>
            </a:r>
          </a:p>
        </p:txBody>
      </p:sp>
      <p:sp>
        <p:nvSpPr>
          <p:cNvPr id="4" name="Slide Number Placeholder 3"/>
          <p:cNvSpPr>
            <a:spLocks noGrp="1"/>
          </p:cNvSpPr>
          <p:nvPr>
            <p:ph type="sldNum" sz="quarter" idx="12"/>
          </p:nvPr>
        </p:nvSpPr>
        <p:spPr/>
        <p:txBody>
          <a:bodyPr/>
          <a:lstStyle/>
          <a:p>
            <a:fld id="{D2836EDE-27F8-48A4-B80C-7DED1D591E38}" type="slidenum">
              <a:rPr lang="en-US" smtClean="0"/>
              <a:t>11</a:t>
            </a:fld>
            <a:endParaRPr lang="en-US"/>
          </a:p>
        </p:txBody>
      </p:sp>
    </p:spTree>
    <p:extLst>
      <p:ext uri="{BB962C8B-B14F-4D97-AF65-F5344CB8AC3E}">
        <p14:creationId xmlns:p14="http://schemas.microsoft.com/office/powerpoint/2010/main" val="26203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596788"/>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200" b="1" dirty="0">
              <a:solidFill>
                <a:schemeClr val="tx1"/>
              </a:solidFill>
            </a:endParaRPr>
          </a:p>
        </p:txBody>
      </p:sp>
      <p:pic>
        <p:nvPicPr>
          <p:cNvPr id="4" name="Picture 3"/>
          <p:cNvPicPr>
            <a:picLocks noChangeAspect="1"/>
          </p:cNvPicPr>
          <p:nvPr/>
        </p:nvPicPr>
        <p:blipFill>
          <a:blip r:embed="rId3"/>
          <a:stretch>
            <a:fillRect/>
          </a:stretch>
        </p:blipFill>
        <p:spPr>
          <a:xfrm>
            <a:off x="1846584" y="1728431"/>
            <a:ext cx="8104335" cy="4522243"/>
          </a:xfrm>
          <a:prstGeom prst="rect">
            <a:avLst/>
          </a:prstGeom>
        </p:spPr>
      </p:pic>
      <p:sp>
        <p:nvSpPr>
          <p:cNvPr id="5" name="Slide Number Placeholder 4"/>
          <p:cNvSpPr>
            <a:spLocks noGrp="1"/>
          </p:cNvSpPr>
          <p:nvPr>
            <p:ph type="sldNum" sz="quarter" idx="12"/>
          </p:nvPr>
        </p:nvSpPr>
        <p:spPr/>
        <p:txBody>
          <a:bodyPr/>
          <a:lstStyle/>
          <a:p>
            <a:fld id="{D2836EDE-27F8-48A4-B80C-7DED1D591E38}" type="slidenum">
              <a:rPr lang="en-US" smtClean="0"/>
              <a:t>12</a:t>
            </a:fld>
            <a:endParaRPr lang="en-US"/>
          </a:p>
        </p:txBody>
      </p:sp>
    </p:spTree>
    <p:extLst>
      <p:ext uri="{BB962C8B-B14F-4D97-AF65-F5344CB8AC3E}">
        <p14:creationId xmlns:p14="http://schemas.microsoft.com/office/powerpoint/2010/main" val="1522158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596788"/>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i="1" dirty="0" err="1">
                <a:solidFill>
                  <a:schemeClr val="tx1"/>
                </a:solidFill>
              </a:rPr>
              <a:t>DoS</a:t>
            </a:r>
            <a:r>
              <a:rPr lang="en-US" sz="3200" b="1" i="1" dirty="0">
                <a:solidFill>
                  <a:schemeClr val="tx1"/>
                </a:solidFill>
              </a:rPr>
              <a:t> utilizes a single connection, while a </a:t>
            </a:r>
            <a:r>
              <a:rPr lang="en-US" sz="3200" b="1" i="1" dirty="0" err="1">
                <a:solidFill>
                  <a:schemeClr val="tx1"/>
                </a:solidFill>
              </a:rPr>
              <a:t>DDoS</a:t>
            </a:r>
            <a:r>
              <a:rPr lang="en-US" sz="3200" b="1" i="1" dirty="0">
                <a:solidFill>
                  <a:schemeClr val="tx1"/>
                </a:solidFill>
              </a:rPr>
              <a:t> attack utilizes many sources of attack traffic, often in the form of a botnet. Generally speaking, many of the attacks are fundamentally similar and can be attempted using one more many sources of malicious traffic. Learn how </a:t>
            </a:r>
            <a:r>
              <a:rPr lang="en-US" sz="3200" b="1" i="1" dirty="0" err="1">
                <a:solidFill>
                  <a:schemeClr val="tx1"/>
                </a:solidFill>
              </a:rPr>
              <a:t>Cloudflare's</a:t>
            </a:r>
            <a:r>
              <a:rPr lang="en-US" sz="3200" b="1" i="1" dirty="0">
                <a:solidFill>
                  <a:schemeClr val="tx1"/>
                </a:solidFill>
              </a:rPr>
              <a:t> </a:t>
            </a:r>
            <a:r>
              <a:rPr lang="en-US" sz="3200" b="1" i="1" dirty="0" err="1">
                <a:solidFill>
                  <a:schemeClr val="tx1"/>
                </a:solidFill>
              </a:rPr>
              <a:t>DDoS</a:t>
            </a:r>
            <a:r>
              <a:rPr lang="en-US" sz="3200" b="1" i="1" dirty="0">
                <a:solidFill>
                  <a:schemeClr val="tx1"/>
                </a:solidFill>
              </a:rPr>
              <a:t> protection stops denial-of-service attacks.</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13</a:t>
            </a:fld>
            <a:endParaRPr lang="en-US"/>
          </a:p>
        </p:txBody>
      </p:sp>
    </p:spTree>
    <p:extLst>
      <p:ext uri="{BB962C8B-B14F-4D97-AF65-F5344CB8AC3E}">
        <p14:creationId xmlns:p14="http://schemas.microsoft.com/office/powerpoint/2010/main" val="3195542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596788"/>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chemeClr val="tx1"/>
                </a:solidFill>
              </a:rPr>
              <a:t>LAB WORK</a:t>
            </a:r>
            <a:endParaRPr lang="en-US" sz="44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14</a:t>
            </a:fld>
            <a:endParaRPr lang="en-US"/>
          </a:p>
        </p:txBody>
      </p:sp>
    </p:spTree>
    <p:extLst>
      <p:ext uri="{BB962C8B-B14F-4D97-AF65-F5344CB8AC3E}">
        <p14:creationId xmlns:p14="http://schemas.microsoft.com/office/powerpoint/2010/main" val="1362887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596788"/>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400" b="1" i="1" dirty="0" smtClean="0">
                <a:solidFill>
                  <a:schemeClr val="tx1"/>
                </a:solidFill>
              </a:rPr>
              <a:t>Step1 :At first open your kali </a:t>
            </a:r>
            <a:r>
              <a:rPr lang="en-US" sz="4400" b="1" i="1" dirty="0" err="1" smtClean="0">
                <a:solidFill>
                  <a:schemeClr val="tx1"/>
                </a:solidFill>
              </a:rPr>
              <a:t>linux</a:t>
            </a:r>
            <a:r>
              <a:rPr lang="en-US" sz="4400" b="1" i="1" dirty="0" smtClean="0">
                <a:solidFill>
                  <a:schemeClr val="tx1"/>
                </a:solidFill>
              </a:rPr>
              <a:t> terminal </a:t>
            </a:r>
            <a:endParaRPr lang="en-US" sz="44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15</a:t>
            </a:fld>
            <a:endParaRPr lang="en-US"/>
          </a:p>
        </p:txBody>
      </p:sp>
    </p:spTree>
    <p:extLst>
      <p:ext uri="{BB962C8B-B14F-4D97-AF65-F5344CB8AC3E}">
        <p14:creationId xmlns:p14="http://schemas.microsoft.com/office/powerpoint/2010/main" val="148729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pic>
        <p:nvPicPr>
          <p:cNvPr id="4" name="Picture 3"/>
          <p:cNvPicPr>
            <a:picLocks noChangeAspect="1"/>
          </p:cNvPicPr>
          <p:nvPr/>
        </p:nvPicPr>
        <p:blipFill>
          <a:blip r:embed="rId3"/>
          <a:stretch>
            <a:fillRect/>
          </a:stretch>
        </p:blipFill>
        <p:spPr>
          <a:xfrm>
            <a:off x="2575049" y="1393706"/>
            <a:ext cx="6715125" cy="5464294"/>
          </a:xfrm>
          <a:prstGeom prst="rect">
            <a:avLst/>
          </a:prstGeom>
        </p:spPr>
      </p:pic>
      <p:sp>
        <p:nvSpPr>
          <p:cNvPr id="3" name="Slide Number Placeholder 2"/>
          <p:cNvSpPr>
            <a:spLocks noGrp="1"/>
          </p:cNvSpPr>
          <p:nvPr>
            <p:ph type="sldNum" sz="quarter" idx="12"/>
          </p:nvPr>
        </p:nvSpPr>
        <p:spPr/>
        <p:txBody>
          <a:bodyPr/>
          <a:lstStyle/>
          <a:p>
            <a:fld id="{D2836EDE-27F8-48A4-B80C-7DED1D591E38}" type="slidenum">
              <a:rPr lang="en-US" smtClean="0"/>
              <a:t>16</a:t>
            </a:fld>
            <a:endParaRPr lang="en-US"/>
          </a:p>
        </p:txBody>
      </p:sp>
    </p:spTree>
    <p:extLst>
      <p:ext uri="{BB962C8B-B14F-4D97-AF65-F5344CB8AC3E}">
        <p14:creationId xmlns:p14="http://schemas.microsoft.com/office/powerpoint/2010/main" val="3561873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3" name="Picture 2"/>
          <p:cNvPicPr>
            <a:picLocks noChangeAspect="1"/>
          </p:cNvPicPr>
          <p:nvPr/>
        </p:nvPicPr>
        <p:blipFill>
          <a:blip r:embed="rId3"/>
          <a:stretch>
            <a:fillRect/>
          </a:stretch>
        </p:blipFill>
        <p:spPr>
          <a:xfrm>
            <a:off x="3023761" y="442841"/>
            <a:ext cx="6772275" cy="5705475"/>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17</a:t>
            </a:fld>
            <a:endParaRPr lang="en-US"/>
          </a:p>
        </p:txBody>
      </p:sp>
    </p:spTree>
    <p:extLst>
      <p:ext uri="{BB962C8B-B14F-4D97-AF65-F5344CB8AC3E}">
        <p14:creationId xmlns:p14="http://schemas.microsoft.com/office/powerpoint/2010/main" val="3985699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4" name="Picture 3"/>
          <p:cNvPicPr>
            <a:picLocks noChangeAspect="1"/>
          </p:cNvPicPr>
          <p:nvPr/>
        </p:nvPicPr>
        <p:blipFill>
          <a:blip r:embed="rId3"/>
          <a:stretch>
            <a:fillRect/>
          </a:stretch>
        </p:blipFill>
        <p:spPr>
          <a:xfrm>
            <a:off x="2112985" y="1169514"/>
            <a:ext cx="7483517" cy="5219984"/>
          </a:xfrm>
          <a:prstGeom prst="rect">
            <a:avLst/>
          </a:prstGeom>
        </p:spPr>
      </p:pic>
      <p:sp>
        <p:nvSpPr>
          <p:cNvPr id="3" name="Slide Number Placeholder 2"/>
          <p:cNvSpPr>
            <a:spLocks noGrp="1"/>
          </p:cNvSpPr>
          <p:nvPr>
            <p:ph type="sldNum" sz="quarter" idx="12"/>
          </p:nvPr>
        </p:nvSpPr>
        <p:spPr/>
        <p:txBody>
          <a:bodyPr/>
          <a:lstStyle/>
          <a:p>
            <a:fld id="{D2836EDE-27F8-48A4-B80C-7DED1D591E38}" type="slidenum">
              <a:rPr lang="en-US" smtClean="0"/>
              <a:t>18</a:t>
            </a:fld>
            <a:endParaRPr lang="en-US"/>
          </a:p>
        </p:txBody>
      </p:sp>
    </p:spTree>
    <p:extLst>
      <p:ext uri="{BB962C8B-B14F-4D97-AF65-F5344CB8AC3E}">
        <p14:creationId xmlns:p14="http://schemas.microsoft.com/office/powerpoint/2010/main" val="234402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sp>
        <p:nvSpPr>
          <p:cNvPr id="3" name="Rectangle 2"/>
          <p:cNvSpPr/>
          <p:nvPr/>
        </p:nvSpPr>
        <p:spPr>
          <a:xfrm>
            <a:off x="313899" y="2169994"/>
            <a:ext cx="11163868" cy="32345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3600" b="1" dirty="0" smtClean="0"/>
              <a:t>Step 2: Now open your browser and go to </a:t>
            </a:r>
            <a:r>
              <a:rPr lang="en-US" sz="3600" b="1" dirty="0" err="1" smtClean="0"/>
              <a:t>pentmenu</a:t>
            </a:r>
            <a:r>
              <a:rPr lang="en-US" sz="3600" b="1" dirty="0" smtClean="0"/>
              <a:t> </a:t>
            </a:r>
            <a:r>
              <a:rPr lang="en-US" sz="3600" b="1" dirty="0" err="1" smtClean="0"/>
              <a:t>git</a:t>
            </a:r>
            <a:r>
              <a:rPr lang="en-US" sz="3600" b="1" dirty="0" smtClean="0"/>
              <a:t> hub site . Actually this is the driver , that we will install in kali </a:t>
            </a:r>
            <a:r>
              <a:rPr lang="en-US" sz="3600" b="1" dirty="0" err="1" smtClean="0"/>
              <a:t>linux</a:t>
            </a:r>
            <a:r>
              <a:rPr lang="en-US" sz="3600" b="1" dirty="0" smtClean="0"/>
              <a:t> and will perform DOS attack.</a:t>
            </a:r>
            <a:endParaRPr lang="en-US" sz="3600" b="1" dirty="0"/>
          </a:p>
        </p:txBody>
      </p:sp>
      <p:sp>
        <p:nvSpPr>
          <p:cNvPr id="4" name="Slide Number Placeholder 3"/>
          <p:cNvSpPr>
            <a:spLocks noGrp="1"/>
          </p:cNvSpPr>
          <p:nvPr>
            <p:ph type="sldNum" sz="quarter" idx="12"/>
          </p:nvPr>
        </p:nvSpPr>
        <p:spPr/>
        <p:txBody>
          <a:bodyPr/>
          <a:lstStyle/>
          <a:p>
            <a:fld id="{D2836EDE-27F8-48A4-B80C-7DED1D591E38}" type="slidenum">
              <a:rPr lang="en-US" smtClean="0"/>
              <a:t>19</a:t>
            </a:fld>
            <a:endParaRPr lang="en-US"/>
          </a:p>
        </p:txBody>
      </p:sp>
    </p:spTree>
    <p:extLst>
      <p:ext uri="{BB962C8B-B14F-4D97-AF65-F5344CB8AC3E}">
        <p14:creationId xmlns:p14="http://schemas.microsoft.com/office/powerpoint/2010/main" val="2532320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5992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smtClean="0">
              <a:solidFill>
                <a:schemeClr val="tx1"/>
              </a:solidFill>
            </a:endParaRPr>
          </a:p>
          <a:p>
            <a:pPr algn="just"/>
            <a:endParaRPr lang="en-US" sz="2800" b="1" dirty="0" smtClean="0">
              <a:solidFill>
                <a:schemeClr val="tx1"/>
              </a:solidFill>
            </a:endParaRPr>
          </a:p>
          <a:p>
            <a:pPr algn="ctr"/>
            <a:r>
              <a:rPr lang="en-US" sz="2800" b="1" dirty="0" smtClean="0">
                <a:solidFill>
                  <a:schemeClr val="tx1"/>
                </a:solidFill>
              </a:rPr>
              <a:t>    Legal Disclaimer</a:t>
            </a:r>
          </a:p>
          <a:p>
            <a:pPr algn="just"/>
            <a:r>
              <a:rPr lang="en-US" sz="2800" b="1" dirty="0" smtClean="0">
                <a:solidFill>
                  <a:schemeClr val="tx1"/>
                </a:solidFill>
              </a:rPr>
              <a:t>In addition, this is teaching purpose the Lab exercise and this does not condone malicious behavior of any kind inside the Lab.</a:t>
            </a:r>
          </a:p>
          <a:p>
            <a:pPr algn="just"/>
            <a:r>
              <a:rPr lang="en-US" sz="2800" b="1" dirty="0" smtClean="0">
                <a:solidFill>
                  <a:schemeClr val="tx1"/>
                </a:solidFill>
              </a:rPr>
              <a:t> Your are on notice, that continuing and/or using this lab outside is your "own responsibility“ and  test environment is considered malicious and is against the law such as Bangladesh Digital Security Act 2018 , Bangladesh Information and Communication Technology Act 2006 .</a:t>
            </a:r>
          </a:p>
          <a:p>
            <a:pPr algn="just"/>
            <a:r>
              <a:rPr lang="en-US" sz="2800" b="1" dirty="0" smtClean="0">
                <a:solidFill>
                  <a:schemeClr val="tx1"/>
                </a:solidFill>
              </a:rPr>
              <a:t>        </a:t>
            </a:r>
            <a:r>
              <a:rPr lang="en-US" sz="2800" b="1" dirty="0" err="1" smtClean="0">
                <a:solidFill>
                  <a:schemeClr val="tx1"/>
                </a:solidFill>
              </a:rPr>
              <a:t>Dr.Abdullah</a:t>
            </a:r>
            <a:r>
              <a:rPr lang="en-US" sz="2800" b="1" dirty="0" smtClean="0">
                <a:solidFill>
                  <a:schemeClr val="tx1"/>
                </a:solidFill>
              </a:rPr>
              <a:t>© 2021 </a:t>
            </a:r>
            <a:r>
              <a:rPr lang="en-US" sz="2800" b="1" dirty="0">
                <a:solidFill>
                  <a:schemeClr val="tx1"/>
                </a:solidFill>
              </a:rPr>
              <a:t>-- no content </a:t>
            </a:r>
            <a:r>
              <a:rPr lang="en-US" sz="2800" b="1" dirty="0" smtClean="0">
                <a:solidFill>
                  <a:schemeClr val="tx1"/>
                </a:solidFill>
              </a:rPr>
              <a:t>should </a:t>
            </a:r>
            <a:r>
              <a:rPr lang="en-US" sz="2800" b="1" dirty="0">
                <a:solidFill>
                  <a:schemeClr val="tx1"/>
                </a:solidFill>
              </a:rPr>
              <a:t>be replicated </a:t>
            </a:r>
            <a:r>
              <a:rPr lang="en-US" sz="2800" b="1" smtClean="0">
                <a:solidFill>
                  <a:schemeClr val="tx1"/>
                </a:solidFill>
              </a:rPr>
              <a:t>and it </a:t>
            </a:r>
            <a:r>
              <a:rPr lang="en-US" sz="2800" b="1" dirty="0" smtClean="0">
                <a:solidFill>
                  <a:schemeClr val="tx1"/>
                </a:solidFill>
              </a:rPr>
              <a:t>is not allowed without express written permission</a:t>
            </a:r>
            <a:r>
              <a:rPr lang="en-US" sz="3600" b="1" dirty="0" smtClean="0">
                <a:solidFill>
                  <a:schemeClr val="tx1"/>
                </a:solidFill>
              </a:rPr>
              <a:t>.</a:t>
            </a:r>
          </a:p>
          <a:p>
            <a:pPr algn="just"/>
            <a:endParaRPr lang="en-US" sz="3600" b="1" dirty="0" smtClean="0">
              <a:solidFill>
                <a:schemeClr val="tx1"/>
              </a:solidFill>
            </a:endParaRPr>
          </a:p>
          <a:p>
            <a:pPr algn="just"/>
            <a:r>
              <a:rPr lang="en-US" sz="3600" b="1" dirty="0" smtClean="0">
                <a:solidFill>
                  <a:schemeClr val="tx1"/>
                </a:solidFill>
              </a:rPr>
              <a:t> </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2</a:t>
            </a:fld>
            <a:endParaRPr lang="en-US"/>
          </a:p>
        </p:txBody>
      </p:sp>
    </p:spTree>
    <p:extLst>
      <p:ext uri="{BB962C8B-B14F-4D97-AF65-F5344CB8AC3E}">
        <p14:creationId xmlns:p14="http://schemas.microsoft.com/office/powerpoint/2010/main" val="3700965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4" name="Picture 3"/>
          <p:cNvPicPr>
            <a:picLocks noChangeAspect="1"/>
          </p:cNvPicPr>
          <p:nvPr/>
        </p:nvPicPr>
        <p:blipFill>
          <a:blip r:embed="rId3"/>
          <a:stretch>
            <a:fillRect/>
          </a:stretch>
        </p:blipFill>
        <p:spPr>
          <a:xfrm>
            <a:off x="-252413" y="1390650"/>
            <a:ext cx="12696825" cy="4076700"/>
          </a:xfrm>
          <a:prstGeom prst="rect">
            <a:avLst/>
          </a:prstGeom>
        </p:spPr>
      </p:pic>
      <p:sp>
        <p:nvSpPr>
          <p:cNvPr id="3" name="Slide Number Placeholder 2"/>
          <p:cNvSpPr>
            <a:spLocks noGrp="1"/>
          </p:cNvSpPr>
          <p:nvPr>
            <p:ph type="sldNum" sz="quarter" idx="12"/>
          </p:nvPr>
        </p:nvSpPr>
        <p:spPr/>
        <p:txBody>
          <a:bodyPr/>
          <a:lstStyle/>
          <a:p>
            <a:fld id="{D2836EDE-27F8-48A4-B80C-7DED1D591E38}" type="slidenum">
              <a:rPr lang="en-US" smtClean="0"/>
              <a:t>20</a:t>
            </a:fld>
            <a:endParaRPr lang="en-US"/>
          </a:p>
        </p:txBody>
      </p:sp>
    </p:spTree>
    <p:extLst>
      <p:ext uri="{BB962C8B-B14F-4D97-AF65-F5344CB8AC3E}">
        <p14:creationId xmlns:p14="http://schemas.microsoft.com/office/powerpoint/2010/main" val="1134059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sp>
        <p:nvSpPr>
          <p:cNvPr id="3" name="Rectangle 2"/>
          <p:cNvSpPr/>
          <p:nvPr/>
        </p:nvSpPr>
        <p:spPr>
          <a:xfrm>
            <a:off x="313899" y="2169994"/>
            <a:ext cx="11163868" cy="32345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3600" b="1" dirty="0" smtClean="0"/>
              <a:t>In that case we only need the url:</a:t>
            </a:r>
            <a:endParaRPr lang="en-US" sz="3600" b="1" dirty="0"/>
          </a:p>
        </p:txBody>
      </p:sp>
      <p:sp>
        <p:nvSpPr>
          <p:cNvPr id="4" name="Slide Number Placeholder 3"/>
          <p:cNvSpPr>
            <a:spLocks noGrp="1"/>
          </p:cNvSpPr>
          <p:nvPr>
            <p:ph type="sldNum" sz="quarter" idx="12"/>
          </p:nvPr>
        </p:nvSpPr>
        <p:spPr/>
        <p:txBody>
          <a:bodyPr/>
          <a:lstStyle/>
          <a:p>
            <a:fld id="{D2836EDE-27F8-48A4-B80C-7DED1D591E38}" type="slidenum">
              <a:rPr lang="en-US" smtClean="0"/>
              <a:t>21</a:t>
            </a:fld>
            <a:endParaRPr lang="en-US"/>
          </a:p>
        </p:txBody>
      </p:sp>
    </p:spTree>
    <p:extLst>
      <p:ext uri="{BB962C8B-B14F-4D97-AF65-F5344CB8AC3E}">
        <p14:creationId xmlns:p14="http://schemas.microsoft.com/office/powerpoint/2010/main" val="3645831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2536067" cy="1169514"/>
          </a:xfrm>
          <a:prstGeom prst="rect">
            <a:avLst/>
          </a:prstGeom>
        </p:spPr>
      </p:pic>
      <p:pic>
        <p:nvPicPr>
          <p:cNvPr id="3" name="Picture 2"/>
          <p:cNvPicPr>
            <a:picLocks noChangeAspect="1"/>
          </p:cNvPicPr>
          <p:nvPr/>
        </p:nvPicPr>
        <p:blipFill>
          <a:blip r:embed="rId4"/>
          <a:stretch>
            <a:fillRect/>
          </a:stretch>
        </p:blipFill>
        <p:spPr>
          <a:xfrm>
            <a:off x="0" y="1371600"/>
            <a:ext cx="12192000" cy="4114800"/>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22</a:t>
            </a:fld>
            <a:endParaRPr lang="en-US"/>
          </a:p>
        </p:txBody>
      </p:sp>
    </p:spTree>
    <p:extLst>
      <p:ext uri="{BB962C8B-B14F-4D97-AF65-F5344CB8AC3E}">
        <p14:creationId xmlns:p14="http://schemas.microsoft.com/office/powerpoint/2010/main" val="551629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4" name="Picture 3"/>
          <p:cNvPicPr>
            <a:picLocks noChangeAspect="1"/>
          </p:cNvPicPr>
          <p:nvPr/>
        </p:nvPicPr>
        <p:blipFill>
          <a:blip r:embed="rId3"/>
          <a:stretch>
            <a:fillRect/>
          </a:stretch>
        </p:blipFill>
        <p:spPr>
          <a:xfrm>
            <a:off x="2288345" y="882911"/>
            <a:ext cx="6377983" cy="5516417"/>
          </a:xfrm>
          <a:prstGeom prst="rect">
            <a:avLst/>
          </a:prstGeom>
        </p:spPr>
      </p:pic>
      <p:sp>
        <p:nvSpPr>
          <p:cNvPr id="3" name="Slide Number Placeholder 2"/>
          <p:cNvSpPr>
            <a:spLocks noGrp="1"/>
          </p:cNvSpPr>
          <p:nvPr>
            <p:ph type="sldNum" sz="quarter" idx="12"/>
          </p:nvPr>
        </p:nvSpPr>
        <p:spPr/>
        <p:txBody>
          <a:bodyPr/>
          <a:lstStyle/>
          <a:p>
            <a:fld id="{D2836EDE-27F8-48A4-B80C-7DED1D591E38}" type="slidenum">
              <a:rPr lang="en-US" smtClean="0"/>
              <a:t>23</a:t>
            </a:fld>
            <a:endParaRPr lang="en-US"/>
          </a:p>
        </p:txBody>
      </p:sp>
    </p:spTree>
    <p:extLst>
      <p:ext uri="{BB962C8B-B14F-4D97-AF65-F5344CB8AC3E}">
        <p14:creationId xmlns:p14="http://schemas.microsoft.com/office/powerpoint/2010/main" val="2104416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3" name="Picture 2"/>
          <p:cNvPicPr>
            <a:picLocks noChangeAspect="1"/>
          </p:cNvPicPr>
          <p:nvPr/>
        </p:nvPicPr>
        <p:blipFill>
          <a:blip r:embed="rId3"/>
          <a:stretch>
            <a:fillRect/>
          </a:stretch>
        </p:blipFill>
        <p:spPr>
          <a:xfrm>
            <a:off x="2008424" y="1169514"/>
            <a:ext cx="6899683" cy="5184657"/>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24</a:t>
            </a:fld>
            <a:endParaRPr lang="en-US"/>
          </a:p>
        </p:txBody>
      </p:sp>
    </p:spTree>
    <p:extLst>
      <p:ext uri="{BB962C8B-B14F-4D97-AF65-F5344CB8AC3E}">
        <p14:creationId xmlns:p14="http://schemas.microsoft.com/office/powerpoint/2010/main" val="378994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4" name="Picture 3"/>
          <p:cNvPicPr>
            <a:picLocks noChangeAspect="1"/>
          </p:cNvPicPr>
          <p:nvPr/>
        </p:nvPicPr>
        <p:blipFill>
          <a:blip r:embed="rId3"/>
          <a:stretch>
            <a:fillRect/>
          </a:stretch>
        </p:blipFill>
        <p:spPr>
          <a:xfrm>
            <a:off x="2336041" y="869263"/>
            <a:ext cx="8111598" cy="5818140"/>
          </a:xfrm>
          <a:prstGeom prst="rect">
            <a:avLst/>
          </a:prstGeom>
        </p:spPr>
      </p:pic>
      <p:sp>
        <p:nvSpPr>
          <p:cNvPr id="3" name="Slide Number Placeholder 2"/>
          <p:cNvSpPr>
            <a:spLocks noGrp="1"/>
          </p:cNvSpPr>
          <p:nvPr>
            <p:ph type="sldNum" sz="quarter" idx="12"/>
          </p:nvPr>
        </p:nvSpPr>
        <p:spPr/>
        <p:txBody>
          <a:bodyPr/>
          <a:lstStyle/>
          <a:p>
            <a:fld id="{D2836EDE-27F8-48A4-B80C-7DED1D591E38}" type="slidenum">
              <a:rPr lang="en-US" smtClean="0"/>
              <a:t>25</a:t>
            </a:fld>
            <a:endParaRPr lang="en-US"/>
          </a:p>
        </p:txBody>
      </p:sp>
    </p:spTree>
    <p:extLst>
      <p:ext uri="{BB962C8B-B14F-4D97-AF65-F5344CB8AC3E}">
        <p14:creationId xmlns:p14="http://schemas.microsoft.com/office/powerpoint/2010/main" val="3031561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3" name="Picture 2"/>
          <p:cNvPicPr>
            <a:picLocks noChangeAspect="1"/>
          </p:cNvPicPr>
          <p:nvPr/>
        </p:nvPicPr>
        <p:blipFill>
          <a:blip r:embed="rId3"/>
          <a:stretch>
            <a:fillRect/>
          </a:stretch>
        </p:blipFill>
        <p:spPr>
          <a:xfrm>
            <a:off x="1718409" y="384767"/>
            <a:ext cx="10010775" cy="6334125"/>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26</a:t>
            </a:fld>
            <a:endParaRPr lang="en-US"/>
          </a:p>
        </p:txBody>
      </p:sp>
    </p:spTree>
    <p:extLst>
      <p:ext uri="{BB962C8B-B14F-4D97-AF65-F5344CB8AC3E}">
        <p14:creationId xmlns:p14="http://schemas.microsoft.com/office/powerpoint/2010/main" val="2976946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4" name="Picture 3"/>
          <p:cNvPicPr>
            <a:picLocks noChangeAspect="1"/>
          </p:cNvPicPr>
          <p:nvPr/>
        </p:nvPicPr>
        <p:blipFill>
          <a:blip r:embed="rId3"/>
          <a:stretch>
            <a:fillRect/>
          </a:stretch>
        </p:blipFill>
        <p:spPr>
          <a:xfrm>
            <a:off x="2374355" y="1002328"/>
            <a:ext cx="7552037" cy="5412120"/>
          </a:xfrm>
          <a:prstGeom prst="rect">
            <a:avLst/>
          </a:prstGeom>
        </p:spPr>
      </p:pic>
      <p:sp>
        <p:nvSpPr>
          <p:cNvPr id="3" name="Slide Number Placeholder 2"/>
          <p:cNvSpPr>
            <a:spLocks noGrp="1"/>
          </p:cNvSpPr>
          <p:nvPr>
            <p:ph type="sldNum" sz="quarter" idx="12"/>
          </p:nvPr>
        </p:nvSpPr>
        <p:spPr/>
        <p:txBody>
          <a:bodyPr/>
          <a:lstStyle/>
          <a:p>
            <a:fld id="{D2836EDE-27F8-48A4-B80C-7DED1D591E38}" type="slidenum">
              <a:rPr lang="en-US" smtClean="0"/>
              <a:t>27</a:t>
            </a:fld>
            <a:endParaRPr lang="en-US"/>
          </a:p>
        </p:txBody>
      </p:sp>
    </p:spTree>
    <p:extLst>
      <p:ext uri="{BB962C8B-B14F-4D97-AF65-F5344CB8AC3E}">
        <p14:creationId xmlns:p14="http://schemas.microsoft.com/office/powerpoint/2010/main" val="1489046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3" name="Picture 2"/>
          <p:cNvPicPr>
            <a:picLocks noChangeAspect="1"/>
          </p:cNvPicPr>
          <p:nvPr/>
        </p:nvPicPr>
        <p:blipFill>
          <a:blip r:embed="rId3"/>
          <a:stretch>
            <a:fillRect/>
          </a:stretch>
        </p:blipFill>
        <p:spPr>
          <a:xfrm>
            <a:off x="2824162" y="1119187"/>
            <a:ext cx="6543675" cy="4619625"/>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28</a:t>
            </a:fld>
            <a:endParaRPr lang="en-US"/>
          </a:p>
        </p:txBody>
      </p:sp>
    </p:spTree>
    <p:extLst>
      <p:ext uri="{BB962C8B-B14F-4D97-AF65-F5344CB8AC3E}">
        <p14:creationId xmlns:p14="http://schemas.microsoft.com/office/powerpoint/2010/main" val="3720451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3" name="Picture 2"/>
          <p:cNvPicPr>
            <a:picLocks noChangeAspect="1"/>
          </p:cNvPicPr>
          <p:nvPr/>
        </p:nvPicPr>
        <p:blipFill>
          <a:blip r:embed="rId3"/>
          <a:stretch>
            <a:fillRect/>
          </a:stretch>
        </p:blipFill>
        <p:spPr>
          <a:xfrm>
            <a:off x="2824162" y="1119187"/>
            <a:ext cx="6543675" cy="4619625"/>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29</a:t>
            </a:fld>
            <a:endParaRPr lang="en-US"/>
          </a:p>
        </p:txBody>
      </p:sp>
    </p:spTree>
    <p:extLst>
      <p:ext uri="{BB962C8B-B14F-4D97-AF65-F5344CB8AC3E}">
        <p14:creationId xmlns:p14="http://schemas.microsoft.com/office/powerpoint/2010/main" val="3246640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43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smtClean="0">
              <a:solidFill>
                <a:schemeClr val="tx1"/>
              </a:solidFill>
            </a:endParaRPr>
          </a:p>
          <a:p>
            <a:pPr algn="ctr"/>
            <a:r>
              <a:rPr lang="en-US" sz="3600" b="1" dirty="0" smtClean="0">
                <a:solidFill>
                  <a:srgbClr val="002060"/>
                </a:solidFill>
              </a:rPr>
              <a:t>Introduction:</a:t>
            </a:r>
          </a:p>
          <a:p>
            <a:pPr algn="just"/>
            <a:r>
              <a:rPr lang="en-US" sz="3600" b="1" dirty="0">
                <a:solidFill>
                  <a:schemeClr val="tx1"/>
                </a:solidFill>
              </a:rPr>
              <a:t>A Denial-of-Service (</a:t>
            </a:r>
            <a:r>
              <a:rPr lang="en-US" sz="3600" b="1" dirty="0" err="1">
                <a:solidFill>
                  <a:schemeClr val="tx1"/>
                </a:solidFill>
              </a:rPr>
              <a:t>DoS</a:t>
            </a:r>
            <a:r>
              <a:rPr lang="en-US" sz="3600" b="1" dirty="0">
                <a:solidFill>
                  <a:schemeClr val="tx1"/>
                </a:solidFill>
              </a:rPr>
              <a:t>) attack is an attack meant to shut down a machine or network, making it inaccessible to its intended users. </a:t>
            </a:r>
            <a:r>
              <a:rPr lang="en-US" sz="3600" b="1" dirty="0" err="1">
                <a:solidFill>
                  <a:schemeClr val="tx1"/>
                </a:solidFill>
              </a:rPr>
              <a:t>DoS</a:t>
            </a:r>
            <a:r>
              <a:rPr lang="en-US" sz="3600" b="1" dirty="0">
                <a:solidFill>
                  <a:schemeClr val="tx1"/>
                </a:solidFill>
              </a:rPr>
              <a:t> attacks accomplish this by flooding the target with traffic, or sending it information that triggers a crash. In both instances, the </a:t>
            </a:r>
            <a:r>
              <a:rPr lang="en-US" sz="3600" b="1" dirty="0" err="1">
                <a:solidFill>
                  <a:schemeClr val="tx1"/>
                </a:solidFill>
              </a:rPr>
              <a:t>DoS</a:t>
            </a:r>
            <a:r>
              <a:rPr lang="en-US" sz="3600" b="1" dirty="0">
                <a:solidFill>
                  <a:schemeClr val="tx1"/>
                </a:solidFill>
              </a:rPr>
              <a:t> attack deprives legitimate users (i.e. employees, members, or account holders) of the service or resource they expected.</a:t>
            </a:r>
          </a:p>
        </p:txBody>
      </p:sp>
      <p:sp>
        <p:nvSpPr>
          <p:cNvPr id="4" name="Slide Number Placeholder 3"/>
          <p:cNvSpPr>
            <a:spLocks noGrp="1"/>
          </p:cNvSpPr>
          <p:nvPr>
            <p:ph type="sldNum" sz="quarter" idx="12"/>
          </p:nvPr>
        </p:nvSpPr>
        <p:spPr/>
        <p:txBody>
          <a:bodyPr/>
          <a:lstStyle/>
          <a:p>
            <a:fld id="{D2836EDE-27F8-48A4-B80C-7DED1D591E38}" type="slidenum">
              <a:rPr lang="en-US" smtClean="0"/>
              <a:t>3</a:t>
            </a:fld>
            <a:endParaRPr lang="en-US"/>
          </a:p>
        </p:txBody>
      </p:sp>
    </p:spTree>
    <p:extLst>
      <p:ext uri="{BB962C8B-B14F-4D97-AF65-F5344CB8AC3E}">
        <p14:creationId xmlns:p14="http://schemas.microsoft.com/office/powerpoint/2010/main" val="1394948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4" name="Picture 3"/>
          <p:cNvPicPr>
            <a:picLocks noChangeAspect="1"/>
          </p:cNvPicPr>
          <p:nvPr/>
        </p:nvPicPr>
        <p:blipFill>
          <a:blip r:embed="rId3"/>
          <a:stretch>
            <a:fillRect/>
          </a:stretch>
        </p:blipFill>
        <p:spPr>
          <a:xfrm>
            <a:off x="2007854" y="719138"/>
            <a:ext cx="8487273" cy="6073116"/>
          </a:xfrm>
          <a:prstGeom prst="rect">
            <a:avLst/>
          </a:prstGeom>
        </p:spPr>
      </p:pic>
      <p:sp>
        <p:nvSpPr>
          <p:cNvPr id="3" name="Slide Number Placeholder 2"/>
          <p:cNvSpPr>
            <a:spLocks noGrp="1"/>
          </p:cNvSpPr>
          <p:nvPr>
            <p:ph type="sldNum" sz="quarter" idx="12"/>
          </p:nvPr>
        </p:nvSpPr>
        <p:spPr/>
        <p:txBody>
          <a:bodyPr/>
          <a:lstStyle/>
          <a:p>
            <a:fld id="{D2836EDE-27F8-48A4-B80C-7DED1D591E38}" type="slidenum">
              <a:rPr lang="en-US" smtClean="0"/>
              <a:t>30</a:t>
            </a:fld>
            <a:endParaRPr lang="en-US"/>
          </a:p>
        </p:txBody>
      </p:sp>
    </p:spTree>
    <p:extLst>
      <p:ext uri="{BB962C8B-B14F-4D97-AF65-F5344CB8AC3E}">
        <p14:creationId xmlns:p14="http://schemas.microsoft.com/office/powerpoint/2010/main" val="2726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3" name="Picture 2"/>
          <p:cNvPicPr>
            <a:picLocks noChangeAspect="1"/>
          </p:cNvPicPr>
          <p:nvPr/>
        </p:nvPicPr>
        <p:blipFill>
          <a:blip r:embed="rId3"/>
          <a:stretch>
            <a:fillRect/>
          </a:stretch>
        </p:blipFill>
        <p:spPr>
          <a:xfrm>
            <a:off x="2276688" y="1027775"/>
            <a:ext cx="7689188" cy="5564093"/>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31</a:t>
            </a:fld>
            <a:endParaRPr lang="en-US"/>
          </a:p>
        </p:txBody>
      </p:sp>
    </p:spTree>
    <p:extLst>
      <p:ext uri="{BB962C8B-B14F-4D97-AF65-F5344CB8AC3E}">
        <p14:creationId xmlns:p14="http://schemas.microsoft.com/office/powerpoint/2010/main" val="4077733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4" name="Picture 3"/>
          <p:cNvPicPr>
            <a:picLocks noChangeAspect="1"/>
          </p:cNvPicPr>
          <p:nvPr/>
        </p:nvPicPr>
        <p:blipFill>
          <a:blip r:embed="rId3"/>
          <a:stretch>
            <a:fillRect/>
          </a:stretch>
        </p:blipFill>
        <p:spPr>
          <a:xfrm>
            <a:off x="2188760" y="769107"/>
            <a:ext cx="7835596" cy="5577101"/>
          </a:xfrm>
          <a:prstGeom prst="rect">
            <a:avLst/>
          </a:prstGeom>
        </p:spPr>
      </p:pic>
      <p:sp>
        <p:nvSpPr>
          <p:cNvPr id="3" name="Slide Number Placeholder 2"/>
          <p:cNvSpPr>
            <a:spLocks noGrp="1"/>
          </p:cNvSpPr>
          <p:nvPr>
            <p:ph type="sldNum" sz="quarter" idx="12"/>
          </p:nvPr>
        </p:nvSpPr>
        <p:spPr/>
        <p:txBody>
          <a:bodyPr/>
          <a:lstStyle/>
          <a:p>
            <a:fld id="{D2836EDE-27F8-48A4-B80C-7DED1D591E38}" type="slidenum">
              <a:rPr lang="en-US" smtClean="0"/>
              <a:t>32</a:t>
            </a:fld>
            <a:endParaRPr lang="en-US"/>
          </a:p>
        </p:txBody>
      </p:sp>
    </p:spTree>
    <p:extLst>
      <p:ext uri="{BB962C8B-B14F-4D97-AF65-F5344CB8AC3E}">
        <p14:creationId xmlns:p14="http://schemas.microsoft.com/office/powerpoint/2010/main" val="28038792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536067" cy="1169514"/>
          </a:xfrm>
          <a:prstGeom prst="rect">
            <a:avLst/>
          </a:prstGeom>
        </p:spPr>
      </p:pic>
      <p:pic>
        <p:nvPicPr>
          <p:cNvPr id="3" name="Picture 2"/>
          <p:cNvPicPr>
            <a:picLocks noChangeAspect="1"/>
          </p:cNvPicPr>
          <p:nvPr/>
        </p:nvPicPr>
        <p:blipFill>
          <a:blip r:embed="rId3"/>
          <a:stretch>
            <a:fillRect/>
          </a:stretch>
        </p:blipFill>
        <p:spPr>
          <a:xfrm>
            <a:off x="2971444" y="218435"/>
            <a:ext cx="6467475" cy="4619625"/>
          </a:xfrm>
          <a:prstGeom prst="rect">
            <a:avLst/>
          </a:prstGeom>
        </p:spPr>
      </p:pic>
      <p:sp>
        <p:nvSpPr>
          <p:cNvPr id="5" name="TextBox 4"/>
          <p:cNvSpPr txBox="1"/>
          <p:nvPr/>
        </p:nvSpPr>
        <p:spPr>
          <a:xfrm>
            <a:off x="16820" y="5240740"/>
            <a:ext cx="11910055" cy="954107"/>
          </a:xfrm>
          <a:prstGeom prst="rect">
            <a:avLst/>
          </a:prstGeom>
          <a:noFill/>
        </p:spPr>
        <p:txBody>
          <a:bodyPr wrap="none" rtlCol="0">
            <a:spAutoFit/>
          </a:bodyPr>
          <a:lstStyle/>
          <a:p>
            <a:r>
              <a:rPr lang="en-US" sz="2800" b="1" dirty="0" smtClean="0"/>
              <a:t>This is how we preform DOS attacks , the attacks happened on 12 seconds and </a:t>
            </a:r>
          </a:p>
          <a:p>
            <a:r>
              <a:rPr lang="en-US" sz="2800" b="1" dirty="0" smtClean="0"/>
              <a:t>Send unnecessary 2000 packet to slow the </a:t>
            </a:r>
            <a:r>
              <a:rPr lang="en-US" sz="2800" b="1" dirty="0" err="1" smtClean="0"/>
              <a:t>google</a:t>
            </a:r>
            <a:r>
              <a:rPr lang="en-US" sz="2800" b="1" dirty="0" smtClean="0"/>
              <a:t> site </a:t>
            </a:r>
            <a:endParaRPr lang="en-US" sz="2800" b="1" dirty="0"/>
          </a:p>
        </p:txBody>
      </p:sp>
      <p:sp>
        <p:nvSpPr>
          <p:cNvPr id="4" name="Slide Number Placeholder 3"/>
          <p:cNvSpPr>
            <a:spLocks noGrp="1"/>
          </p:cNvSpPr>
          <p:nvPr>
            <p:ph type="sldNum" sz="quarter" idx="12"/>
          </p:nvPr>
        </p:nvSpPr>
        <p:spPr/>
        <p:txBody>
          <a:bodyPr/>
          <a:lstStyle/>
          <a:p>
            <a:fld id="{D2836EDE-27F8-48A4-B80C-7DED1D591E38}" type="slidenum">
              <a:rPr lang="en-US" smtClean="0"/>
              <a:t>33</a:t>
            </a:fld>
            <a:endParaRPr lang="en-US"/>
          </a:p>
        </p:txBody>
      </p:sp>
    </p:spTree>
    <p:extLst>
      <p:ext uri="{BB962C8B-B14F-4D97-AF65-F5344CB8AC3E}">
        <p14:creationId xmlns:p14="http://schemas.microsoft.com/office/powerpoint/2010/main" val="3966467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258729"/>
            <a:ext cx="12192000" cy="543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smtClean="0">
              <a:solidFill>
                <a:schemeClr val="tx1"/>
              </a:solidFill>
            </a:endParaRPr>
          </a:p>
          <a:p>
            <a:endParaRPr lang="en-US" sz="2400" b="1" dirty="0">
              <a:solidFill>
                <a:schemeClr val="tx1"/>
              </a:solidFill>
            </a:endParaRPr>
          </a:p>
        </p:txBody>
      </p:sp>
      <p:pic>
        <p:nvPicPr>
          <p:cNvPr id="7" name="Picture 6"/>
          <p:cNvPicPr>
            <a:picLocks noChangeAspect="1"/>
          </p:cNvPicPr>
          <p:nvPr/>
        </p:nvPicPr>
        <p:blipFill>
          <a:blip r:embed="rId3"/>
          <a:stretch>
            <a:fillRect/>
          </a:stretch>
        </p:blipFill>
        <p:spPr>
          <a:xfrm>
            <a:off x="2030953" y="1513960"/>
            <a:ext cx="8072616" cy="4948624"/>
          </a:xfrm>
          <a:prstGeom prst="rect">
            <a:avLst/>
          </a:prstGeom>
        </p:spPr>
      </p:pic>
      <p:sp>
        <p:nvSpPr>
          <p:cNvPr id="4" name="Slide Number Placeholder 3"/>
          <p:cNvSpPr>
            <a:spLocks noGrp="1"/>
          </p:cNvSpPr>
          <p:nvPr>
            <p:ph type="sldNum" sz="quarter" idx="12"/>
          </p:nvPr>
        </p:nvSpPr>
        <p:spPr/>
        <p:txBody>
          <a:bodyPr/>
          <a:lstStyle/>
          <a:p>
            <a:fld id="{D2836EDE-27F8-48A4-B80C-7DED1D591E38}" type="slidenum">
              <a:rPr lang="en-US" smtClean="0"/>
              <a:t>34</a:t>
            </a:fld>
            <a:endParaRPr lang="en-US"/>
          </a:p>
        </p:txBody>
      </p:sp>
    </p:spTree>
    <p:extLst>
      <p:ext uri="{BB962C8B-B14F-4D97-AF65-F5344CB8AC3E}">
        <p14:creationId xmlns:p14="http://schemas.microsoft.com/office/powerpoint/2010/main" val="34375650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596788"/>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400" b="1" i="1" dirty="0" smtClean="0">
                <a:solidFill>
                  <a:schemeClr val="tx1"/>
                </a:solidFill>
              </a:rPr>
              <a:t>Lab Exercise :</a:t>
            </a:r>
            <a:endParaRPr lang="en-US" sz="4400" b="1" dirty="0">
              <a:solidFill>
                <a:schemeClr val="tx1"/>
              </a:solidFill>
            </a:endParaRPr>
          </a:p>
        </p:txBody>
      </p:sp>
      <p:sp>
        <p:nvSpPr>
          <p:cNvPr id="4" name="Slide Number Placeholder 3"/>
          <p:cNvSpPr>
            <a:spLocks noGrp="1"/>
          </p:cNvSpPr>
          <p:nvPr>
            <p:ph type="sldNum" sz="quarter" idx="12"/>
          </p:nvPr>
        </p:nvSpPr>
        <p:spPr/>
        <p:txBody>
          <a:bodyPr/>
          <a:lstStyle/>
          <a:p>
            <a:fld id="{D2836EDE-27F8-48A4-B80C-7DED1D591E38}" type="slidenum">
              <a:rPr lang="en-US" smtClean="0"/>
              <a:t>35</a:t>
            </a:fld>
            <a:endParaRPr lang="en-US"/>
          </a:p>
        </p:txBody>
      </p:sp>
    </p:spTree>
    <p:extLst>
      <p:ext uri="{BB962C8B-B14F-4D97-AF65-F5344CB8AC3E}">
        <p14:creationId xmlns:p14="http://schemas.microsoft.com/office/powerpoint/2010/main" val="1888802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pic>
        <p:nvPicPr>
          <p:cNvPr id="4" name="Picture 3"/>
          <p:cNvPicPr>
            <a:picLocks noChangeAspect="1"/>
          </p:cNvPicPr>
          <p:nvPr/>
        </p:nvPicPr>
        <p:blipFill>
          <a:blip r:embed="rId3"/>
          <a:stretch>
            <a:fillRect/>
          </a:stretch>
        </p:blipFill>
        <p:spPr>
          <a:xfrm>
            <a:off x="1027917" y="1419367"/>
            <a:ext cx="9562745" cy="4762720"/>
          </a:xfrm>
          <a:prstGeom prst="rect">
            <a:avLst/>
          </a:prstGeom>
        </p:spPr>
      </p:pic>
      <p:sp>
        <p:nvSpPr>
          <p:cNvPr id="5" name="TextBox 4"/>
          <p:cNvSpPr txBox="1"/>
          <p:nvPr/>
        </p:nvSpPr>
        <p:spPr>
          <a:xfrm>
            <a:off x="4189863" y="6305266"/>
            <a:ext cx="2862835" cy="369332"/>
          </a:xfrm>
          <a:prstGeom prst="rect">
            <a:avLst/>
          </a:prstGeom>
          <a:noFill/>
        </p:spPr>
        <p:txBody>
          <a:bodyPr wrap="none" rtlCol="0">
            <a:spAutoFit/>
          </a:bodyPr>
          <a:lstStyle/>
          <a:p>
            <a:r>
              <a:rPr lang="en-US" b="1" dirty="0" smtClean="0"/>
              <a:t>Figure : Showing DOS attack</a:t>
            </a:r>
            <a:endParaRPr lang="en-US" b="1" dirty="0"/>
          </a:p>
        </p:txBody>
      </p:sp>
      <p:sp>
        <p:nvSpPr>
          <p:cNvPr id="3" name="Slide Number Placeholder 2"/>
          <p:cNvSpPr>
            <a:spLocks noGrp="1"/>
          </p:cNvSpPr>
          <p:nvPr>
            <p:ph type="sldNum" sz="quarter" idx="12"/>
          </p:nvPr>
        </p:nvSpPr>
        <p:spPr/>
        <p:txBody>
          <a:bodyPr/>
          <a:lstStyle/>
          <a:p>
            <a:fld id="{D2836EDE-27F8-48A4-B80C-7DED1D591E38}" type="slidenum">
              <a:rPr lang="en-US" smtClean="0"/>
              <a:t>4</a:t>
            </a:fld>
            <a:endParaRPr lang="en-US"/>
          </a:p>
        </p:txBody>
      </p:sp>
    </p:spTree>
    <p:extLst>
      <p:ext uri="{BB962C8B-B14F-4D97-AF65-F5344CB8AC3E}">
        <p14:creationId xmlns:p14="http://schemas.microsoft.com/office/powerpoint/2010/main" val="2459803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pic>
        <p:nvPicPr>
          <p:cNvPr id="4" name="Picture 3"/>
          <p:cNvPicPr>
            <a:picLocks noChangeAspect="1"/>
          </p:cNvPicPr>
          <p:nvPr/>
        </p:nvPicPr>
        <p:blipFill>
          <a:blip r:embed="rId3"/>
          <a:stretch>
            <a:fillRect/>
          </a:stretch>
        </p:blipFill>
        <p:spPr>
          <a:xfrm>
            <a:off x="1027917" y="1419367"/>
            <a:ext cx="9562745" cy="4762720"/>
          </a:xfrm>
          <a:prstGeom prst="rect">
            <a:avLst/>
          </a:prstGeom>
        </p:spPr>
      </p:pic>
      <p:sp>
        <p:nvSpPr>
          <p:cNvPr id="5" name="TextBox 4"/>
          <p:cNvSpPr txBox="1"/>
          <p:nvPr/>
        </p:nvSpPr>
        <p:spPr>
          <a:xfrm>
            <a:off x="4189863" y="6305266"/>
            <a:ext cx="2862835" cy="369332"/>
          </a:xfrm>
          <a:prstGeom prst="rect">
            <a:avLst/>
          </a:prstGeom>
          <a:noFill/>
        </p:spPr>
        <p:txBody>
          <a:bodyPr wrap="none" rtlCol="0">
            <a:spAutoFit/>
          </a:bodyPr>
          <a:lstStyle/>
          <a:p>
            <a:r>
              <a:rPr lang="en-US" b="1" dirty="0" smtClean="0"/>
              <a:t>Figure : Showing DOS attack</a:t>
            </a:r>
            <a:endParaRPr lang="en-US" b="1" dirty="0"/>
          </a:p>
        </p:txBody>
      </p:sp>
      <p:sp>
        <p:nvSpPr>
          <p:cNvPr id="3" name="Slide Number Placeholder 2"/>
          <p:cNvSpPr>
            <a:spLocks noGrp="1"/>
          </p:cNvSpPr>
          <p:nvPr>
            <p:ph type="sldNum" sz="quarter" idx="12"/>
          </p:nvPr>
        </p:nvSpPr>
        <p:spPr/>
        <p:txBody>
          <a:bodyPr/>
          <a:lstStyle/>
          <a:p>
            <a:fld id="{D2836EDE-27F8-48A4-B80C-7DED1D591E38}" type="slidenum">
              <a:rPr lang="en-US" smtClean="0"/>
              <a:t>5</a:t>
            </a:fld>
            <a:endParaRPr lang="en-US"/>
          </a:p>
        </p:txBody>
      </p:sp>
    </p:spTree>
    <p:extLst>
      <p:ext uri="{BB962C8B-B14F-4D97-AF65-F5344CB8AC3E}">
        <p14:creationId xmlns:p14="http://schemas.microsoft.com/office/powerpoint/2010/main" val="2723351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596788"/>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a:solidFill>
                  <a:schemeClr val="tx1"/>
                </a:solidFill>
              </a:rPr>
              <a:t>The primary focus of a </a:t>
            </a:r>
            <a:r>
              <a:rPr lang="en-US" sz="3200" b="1" dirty="0" err="1">
                <a:solidFill>
                  <a:schemeClr val="tx1"/>
                </a:solidFill>
              </a:rPr>
              <a:t>DoS</a:t>
            </a:r>
            <a:r>
              <a:rPr lang="en-US" sz="3200" b="1" dirty="0">
                <a:solidFill>
                  <a:schemeClr val="tx1"/>
                </a:solidFill>
              </a:rPr>
              <a:t> attack is to oversaturate the capacity of a targeted machine, resulting in denial-of-service to additional requests. The multiple attack vectors of </a:t>
            </a:r>
            <a:r>
              <a:rPr lang="en-US" sz="3200" b="1" dirty="0" err="1">
                <a:solidFill>
                  <a:schemeClr val="tx1"/>
                </a:solidFill>
              </a:rPr>
              <a:t>DoS</a:t>
            </a:r>
            <a:r>
              <a:rPr lang="en-US" sz="3200" b="1" dirty="0">
                <a:solidFill>
                  <a:schemeClr val="tx1"/>
                </a:solidFill>
              </a:rPr>
              <a:t> attacks can be grouped by their similarities</a:t>
            </a:r>
            <a:r>
              <a:rPr lang="en-US" sz="3200" b="1" dirty="0" smtClean="0">
                <a:solidFill>
                  <a:schemeClr val="tx1"/>
                </a:solidFill>
              </a:rPr>
              <a:t>.</a:t>
            </a:r>
          </a:p>
          <a:p>
            <a:pPr algn="just"/>
            <a:r>
              <a:rPr lang="en-US" sz="3200" b="1" dirty="0" err="1">
                <a:solidFill>
                  <a:schemeClr val="tx1"/>
                </a:solidFill>
              </a:rPr>
              <a:t>DoS</a:t>
            </a:r>
            <a:r>
              <a:rPr lang="en-US" sz="3200" b="1" dirty="0">
                <a:solidFill>
                  <a:schemeClr val="tx1"/>
                </a:solidFill>
              </a:rPr>
              <a:t> attacks typically fall in 2 categories:</a:t>
            </a:r>
          </a:p>
        </p:txBody>
      </p:sp>
      <p:sp>
        <p:nvSpPr>
          <p:cNvPr id="4" name="Slide Number Placeholder 3"/>
          <p:cNvSpPr>
            <a:spLocks noGrp="1"/>
          </p:cNvSpPr>
          <p:nvPr>
            <p:ph type="sldNum" sz="quarter" idx="12"/>
          </p:nvPr>
        </p:nvSpPr>
        <p:spPr/>
        <p:txBody>
          <a:bodyPr/>
          <a:lstStyle/>
          <a:p>
            <a:fld id="{D2836EDE-27F8-48A4-B80C-7DED1D591E38}" type="slidenum">
              <a:rPr lang="en-US" smtClean="0"/>
              <a:t>6</a:t>
            </a:fld>
            <a:endParaRPr lang="en-US"/>
          </a:p>
        </p:txBody>
      </p:sp>
    </p:spTree>
    <p:extLst>
      <p:ext uri="{BB962C8B-B14F-4D97-AF65-F5344CB8AC3E}">
        <p14:creationId xmlns:p14="http://schemas.microsoft.com/office/powerpoint/2010/main" val="2293166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460263"/>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a:solidFill>
                  <a:schemeClr val="tx1"/>
                </a:solidFill>
              </a:rPr>
              <a:t>Buffer overflow </a:t>
            </a:r>
            <a:r>
              <a:rPr lang="en-US" sz="3200" b="1" dirty="0" smtClean="0">
                <a:solidFill>
                  <a:schemeClr val="tx1"/>
                </a:solidFill>
              </a:rPr>
              <a:t>attacks:</a:t>
            </a:r>
            <a:endParaRPr lang="en-US" sz="3200" b="1" dirty="0">
              <a:solidFill>
                <a:schemeClr val="tx1"/>
              </a:solidFill>
            </a:endParaRPr>
          </a:p>
          <a:p>
            <a:pPr algn="just"/>
            <a:endParaRPr lang="en-US" sz="3200" b="1" dirty="0">
              <a:solidFill>
                <a:schemeClr val="tx1"/>
              </a:solidFill>
            </a:endParaRPr>
          </a:p>
          <a:p>
            <a:pPr algn="just"/>
            <a:r>
              <a:rPr lang="en-US" sz="3200" b="1" dirty="0">
                <a:solidFill>
                  <a:schemeClr val="tx1"/>
                </a:solidFill>
              </a:rPr>
              <a:t>An attack type in which a memory buffer overflow can cause a machine to consume all available hard disk space, memory, or CPU time. This form of exploit often results in sluggish behavior, system crashes, or other deleterious server behaviors, resulting in denial-of-service.</a:t>
            </a:r>
          </a:p>
        </p:txBody>
      </p:sp>
      <p:sp>
        <p:nvSpPr>
          <p:cNvPr id="4" name="Slide Number Placeholder 3"/>
          <p:cNvSpPr>
            <a:spLocks noGrp="1"/>
          </p:cNvSpPr>
          <p:nvPr>
            <p:ph type="sldNum" sz="quarter" idx="12"/>
          </p:nvPr>
        </p:nvSpPr>
        <p:spPr/>
        <p:txBody>
          <a:bodyPr/>
          <a:lstStyle/>
          <a:p>
            <a:fld id="{D2836EDE-27F8-48A4-B80C-7DED1D591E38}" type="slidenum">
              <a:rPr lang="en-US" smtClean="0"/>
              <a:t>7</a:t>
            </a:fld>
            <a:endParaRPr lang="en-US"/>
          </a:p>
        </p:txBody>
      </p:sp>
    </p:spTree>
    <p:extLst>
      <p:ext uri="{BB962C8B-B14F-4D97-AF65-F5344CB8AC3E}">
        <p14:creationId xmlns:p14="http://schemas.microsoft.com/office/powerpoint/2010/main" val="1418772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596788"/>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a:solidFill>
                  <a:schemeClr val="tx1"/>
                </a:solidFill>
              </a:rPr>
              <a:t>Flood </a:t>
            </a:r>
            <a:r>
              <a:rPr lang="en-US" sz="3200" b="1" dirty="0" smtClean="0">
                <a:solidFill>
                  <a:schemeClr val="tx1"/>
                </a:solidFill>
              </a:rPr>
              <a:t>attacks:</a:t>
            </a:r>
            <a:endParaRPr lang="en-US" sz="3200" b="1" dirty="0">
              <a:solidFill>
                <a:schemeClr val="tx1"/>
              </a:solidFill>
            </a:endParaRPr>
          </a:p>
          <a:p>
            <a:pPr algn="just"/>
            <a:endParaRPr lang="en-US" sz="3200" b="1" dirty="0">
              <a:solidFill>
                <a:schemeClr val="tx1"/>
              </a:solidFill>
            </a:endParaRPr>
          </a:p>
          <a:p>
            <a:pPr algn="just"/>
            <a:r>
              <a:rPr lang="en-US" sz="3200" b="1" dirty="0">
                <a:solidFill>
                  <a:schemeClr val="tx1"/>
                </a:solidFill>
              </a:rPr>
              <a:t>By saturating a targeted server with an overwhelming amount of packets, a malicious actor is able to oversaturate server capacity, resulting in denial-of-service. In order for most </a:t>
            </a:r>
            <a:r>
              <a:rPr lang="en-US" sz="3200" b="1" dirty="0" err="1">
                <a:solidFill>
                  <a:schemeClr val="tx1"/>
                </a:solidFill>
              </a:rPr>
              <a:t>DoS</a:t>
            </a:r>
            <a:r>
              <a:rPr lang="en-US" sz="3200" b="1" dirty="0">
                <a:solidFill>
                  <a:schemeClr val="tx1"/>
                </a:solidFill>
              </a:rPr>
              <a:t> flood attacks to be successful, the malicious actor must have more available bandwidth than the target.</a:t>
            </a:r>
          </a:p>
        </p:txBody>
      </p:sp>
      <p:sp>
        <p:nvSpPr>
          <p:cNvPr id="4" name="Slide Number Placeholder 3"/>
          <p:cNvSpPr>
            <a:spLocks noGrp="1"/>
          </p:cNvSpPr>
          <p:nvPr>
            <p:ph type="sldNum" sz="quarter" idx="12"/>
          </p:nvPr>
        </p:nvSpPr>
        <p:spPr/>
        <p:txBody>
          <a:bodyPr/>
          <a:lstStyle/>
          <a:p>
            <a:fld id="{D2836EDE-27F8-48A4-B80C-7DED1D591E38}" type="slidenum">
              <a:rPr lang="en-US" smtClean="0"/>
              <a:t>8</a:t>
            </a:fld>
            <a:endParaRPr lang="en-US"/>
          </a:p>
        </p:txBody>
      </p:sp>
    </p:spTree>
    <p:extLst>
      <p:ext uri="{BB962C8B-B14F-4D97-AF65-F5344CB8AC3E}">
        <p14:creationId xmlns:p14="http://schemas.microsoft.com/office/powerpoint/2010/main" val="3097168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6434" y="249853"/>
            <a:ext cx="6653740" cy="1169514"/>
          </a:xfrm>
          <a:prstGeom prst="rect">
            <a:avLst/>
          </a:prstGeom>
        </p:spPr>
      </p:pic>
      <p:sp>
        <p:nvSpPr>
          <p:cNvPr id="3" name="Rectangle 2"/>
          <p:cNvSpPr/>
          <p:nvPr/>
        </p:nvSpPr>
        <p:spPr>
          <a:xfrm>
            <a:off x="0" y="1596788"/>
            <a:ext cx="12192000" cy="5261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b="1" dirty="0">
                <a:solidFill>
                  <a:schemeClr val="tx1"/>
                </a:solidFill>
              </a:rPr>
              <a:t>What are some historically significant </a:t>
            </a:r>
            <a:r>
              <a:rPr lang="en-US" sz="3200" b="1" dirty="0" err="1">
                <a:solidFill>
                  <a:schemeClr val="tx1"/>
                </a:solidFill>
              </a:rPr>
              <a:t>DoS</a:t>
            </a:r>
            <a:r>
              <a:rPr lang="en-US" sz="3200" b="1" dirty="0">
                <a:solidFill>
                  <a:schemeClr val="tx1"/>
                </a:solidFill>
              </a:rPr>
              <a:t> attacks?</a:t>
            </a:r>
          </a:p>
          <a:p>
            <a:pPr algn="just"/>
            <a:endParaRPr lang="en-US" sz="3200" b="1" dirty="0">
              <a:solidFill>
                <a:schemeClr val="tx1"/>
              </a:solidFill>
            </a:endParaRPr>
          </a:p>
          <a:p>
            <a:pPr algn="just"/>
            <a:r>
              <a:rPr lang="en-US" sz="3200" b="1" dirty="0">
                <a:solidFill>
                  <a:schemeClr val="tx1"/>
                </a:solidFill>
              </a:rPr>
              <a:t>Historically, </a:t>
            </a:r>
            <a:r>
              <a:rPr lang="en-US" sz="3200" b="1" dirty="0" err="1">
                <a:solidFill>
                  <a:schemeClr val="tx1"/>
                </a:solidFill>
              </a:rPr>
              <a:t>DoS</a:t>
            </a:r>
            <a:r>
              <a:rPr lang="en-US" sz="3200" b="1" dirty="0">
                <a:solidFill>
                  <a:schemeClr val="tx1"/>
                </a:solidFill>
              </a:rPr>
              <a:t> attacks typically exploited security vulnerabilities present in network, software and hardware design. These attacks have become less prevalent as </a:t>
            </a:r>
            <a:r>
              <a:rPr lang="en-US" sz="3200" b="1" dirty="0" err="1">
                <a:solidFill>
                  <a:schemeClr val="tx1"/>
                </a:solidFill>
              </a:rPr>
              <a:t>DDoS</a:t>
            </a:r>
            <a:r>
              <a:rPr lang="en-US" sz="3200" b="1" dirty="0">
                <a:solidFill>
                  <a:schemeClr val="tx1"/>
                </a:solidFill>
              </a:rPr>
              <a:t> attacks have a greater disruptive capability and are relatively easy to create given the available tools. In reality, most </a:t>
            </a:r>
            <a:r>
              <a:rPr lang="en-US" sz="3200" b="1" dirty="0" err="1">
                <a:solidFill>
                  <a:schemeClr val="tx1"/>
                </a:solidFill>
              </a:rPr>
              <a:t>DoS</a:t>
            </a:r>
            <a:r>
              <a:rPr lang="en-US" sz="3200" b="1" dirty="0">
                <a:solidFill>
                  <a:schemeClr val="tx1"/>
                </a:solidFill>
              </a:rPr>
              <a:t> attacks can also be turned into </a:t>
            </a:r>
            <a:r>
              <a:rPr lang="en-US" sz="3200" b="1" dirty="0" err="1">
                <a:solidFill>
                  <a:schemeClr val="tx1"/>
                </a:solidFill>
              </a:rPr>
              <a:t>DDoS</a:t>
            </a:r>
            <a:r>
              <a:rPr lang="en-US" sz="3200" b="1" dirty="0">
                <a:solidFill>
                  <a:schemeClr val="tx1"/>
                </a:solidFill>
              </a:rPr>
              <a:t> attacks.</a:t>
            </a:r>
          </a:p>
        </p:txBody>
      </p:sp>
      <p:sp>
        <p:nvSpPr>
          <p:cNvPr id="4" name="Slide Number Placeholder 3"/>
          <p:cNvSpPr>
            <a:spLocks noGrp="1"/>
          </p:cNvSpPr>
          <p:nvPr>
            <p:ph type="sldNum" sz="quarter" idx="12"/>
          </p:nvPr>
        </p:nvSpPr>
        <p:spPr/>
        <p:txBody>
          <a:bodyPr/>
          <a:lstStyle/>
          <a:p>
            <a:fld id="{D2836EDE-27F8-48A4-B80C-7DED1D591E38}" type="slidenum">
              <a:rPr lang="en-US" smtClean="0"/>
              <a:t>9</a:t>
            </a:fld>
            <a:endParaRPr lang="en-US"/>
          </a:p>
        </p:txBody>
      </p:sp>
    </p:spTree>
    <p:extLst>
      <p:ext uri="{BB962C8B-B14F-4D97-AF65-F5344CB8AC3E}">
        <p14:creationId xmlns:p14="http://schemas.microsoft.com/office/powerpoint/2010/main" val="3312279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745</Words>
  <Application>Microsoft Office PowerPoint</Application>
  <PresentationFormat>Widescreen</PresentationFormat>
  <Paragraphs>84</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Caveat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Sherlock Holmes</dc:creator>
  <cp:lastModifiedBy>Sh</cp:lastModifiedBy>
  <cp:revision>31</cp:revision>
  <dcterms:created xsi:type="dcterms:W3CDTF">2021-04-26T20:30:10Z</dcterms:created>
  <dcterms:modified xsi:type="dcterms:W3CDTF">2022-09-04T14:30:41Z</dcterms:modified>
</cp:coreProperties>
</file>