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324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CDED4-9DD0-4F8E-AAA4-0D8EC40F3DE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CA6F8-77F5-4714-9A99-FB8D4EF0B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B297-B56B-4545-A675-F18D65F2F737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8546-0DBB-4DC3-9819-68F40109D4CF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0557-0926-4D41-8509-F7FAEB323397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39127" y="3913095"/>
            <a:ext cx="6762000" cy="0"/>
          </a:xfrm>
          <a:prstGeom prst="straightConnector1">
            <a:avLst/>
          </a:prstGeom>
          <a:noFill/>
          <a:ln w="28575" cap="flat" cmpd="sng">
            <a:solidFill>
              <a:srgbClr val="1239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3"/>
          <p:cNvSpPr txBox="1"/>
          <p:nvPr/>
        </p:nvSpPr>
        <p:spPr>
          <a:xfrm>
            <a:off x="1792483" y="2757590"/>
            <a:ext cx="9049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45361" rIns="90748" bIns="45361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3" b="1" dirty="0">
                <a:solidFill>
                  <a:srgbClr val="002060"/>
                </a:solidFill>
                <a:latin typeface="Caveat"/>
                <a:ea typeface="Caveat"/>
                <a:cs typeface="Caveat"/>
                <a:sym typeface="Caveat"/>
              </a:rPr>
              <a:t>Introduction to Ethical Hacking</a:t>
            </a:r>
            <a:endParaRPr sz="3573" b="1" i="0" u="none" strike="noStrike" cap="none" dirty="0">
              <a:solidFill>
                <a:srgbClr val="00206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3" name="Google Shape;53;p13"/>
          <p:cNvCxnSpPr>
            <a:cxnSpLocks/>
          </p:cNvCxnSpPr>
          <p:nvPr/>
        </p:nvCxnSpPr>
        <p:spPr>
          <a:xfrm>
            <a:off x="2946400" y="3838433"/>
            <a:ext cx="6762000" cy="0"/>
          </a:xfrm>
          <a:prstGeom prst="straightConnector1">
            <a:avLst/>
          </a:prstGeom>
          <a:noFill/>
          <a:ln w="28575" cap="flat" cmpd="sng">
            <a:solidFill>
              <a:srgbClr val="1239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953435" y="4122153"/>
            <a:ext cx="4464300" cy="20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3775" marR="0" lvl="0" indent="-226888" algn="l" rtl="0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81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7549" marR="0" lvl="1" indent="-378145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1325" marR="0" lvl="2" indent="-352937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5100" marR="0" lvl="3" indent="-340331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68874" marR="0" lvl="4" indent="-340331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22649" marR="0" lvl="5" indent="-340331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76425" marR="0" lvl="6" indent="-340331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30199" marR="0" lvl="7" indent="-340331" algn="l" rtl="0">
              <a:lnSpc>
                <a:spcPct val="9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83974" marR="0" lvl="8" indent="-340331" algn="l" rtl="0">
              <a:lnSpc>
                <a:spcPct val="90000"/>
              </a:lnSpc>
              <a:spcBef>
                <a:spcPts val="2084"/>
              </a:spcBef>
              <a:spcAft>
                <a:spcPts val="2084"/>
              </a:spcAft>
              <a:buClr>
                <a:schemeClr val="dk1"/>
              </a:buClr>
              <a:buSzPts val="1800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/>
          <p:nvPr userDrawn="1"/>
        </p:nvSpPr>
        <p:spPr>
          <a:xfrm>
            <a:off x="0" y="6636470"/>
            <a:ext cx="12192000" cy="2214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748" tIns="45361" rIns="90748" bIns="4536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8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7D18-AAD0-48CD-880D-A961281D2B40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3608" y="6215441"/>
            <a:ext cx="5918200" cy="364650"/>
          </a:xfrm>
        </p:spPr>
        <p:txBody>
          <a:bodyPr/>
          <a:lstStyle>
            <a:lvl1pPr>
              <a:defRPr sz="1467" b="1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398-C266-4255-9729-202CAD18984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620254-3EFE-7840-9AE2-68FD84B47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83" y="463830"/>
            <a:ext cx="7620000" cy="14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F70B-BA8D-4107-B154-EAB8142201C2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F16C-F116-46A2-8EBE-46E2BA1632A0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0E6D-842E-4D9E-8A97-9832E2A02261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3C24-A25C-4FC6-BB20-1A3EA837E69A}" type="datetime1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6EB1-C323-45E8-B76D-86B315C16A25}" type="datetime1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BBE4-C2A5-45D2-B905-3A045AD13A1D}" type="datetime1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028D-37A0-4086-94EE-A0EF4CD522F3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4726-F805-42FA-BB48-E2759D852434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A90F-9924-43DA-AD6A-B7141FE4AB85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6EDE-27F8-48A4-B80C-7DED1D5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0CF0E32-1A99-4666-BF42-2BF557DA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35400"/>
            <a:ext cx="12192000" cy="2039480"/>
          </a:xfrm>
        </p:spPr>
        <p:txBody>
          <a:bodyPr/>
          <a:lstStyle/>
          <a:p>
            <a:pPr marL="0" indent="0" algn="ctr">
              <a:spcBef>
                <a:spcPts val="1333"/>
              </a:spcBef>
              <a:buSzPts val="1800"/>
            </a:pPr>
            <a:r>
              <a:rPr lang="en-GB" sz="2667" b="1" dirty="0" err="1">
                <a:solidFill>
                  <a:srgbClr val="FF0000"/>
                </a:solidFill>
              </a:rPr>
              <a:t>Dr.</a:t>
            </a:r>
            <a:r>
              <a:rPr lang="en-GB" sz="2667" b="1" dirty="0">
                <a:solidFill>
                  <a:srgbClr val="FF0000"/>
                </a:solidFill>
              </a:rPr>
              <a:t> Abdullah-Al-Musa </a:t>
            </a:r>
          </a:p>
          <a:p>
            <a:pPr marL="0" indent="0" algn="ctr">
              <a:spcBef>
                <a:spcPts val="1333"/>
              </a:spcBef>
              <a:buSzPts val="1800"/>
            </a:pPr>
            <a:r>
              <a:rPr lang="en-GB" sz="2133" b="1" dirty="0">
                <a:solidFill>
                  <a:srgbClr val="FF0000"/>
                </a:solidFill>
              </a:rPr>
              <a:t>(</a:t>
            </a:r>
            <a:r>
              <a:rPr lang="en-GB" sz="2133" b="1" dirty="0" err="1">
                <a:solidFill>
                  <a:srgbClr val="FF0000"/>
                </a:solidFill>
              </a:rPr>
              <a:t>B.Sc</a:t>
            </a:r>
            <a:r>
              <a:rPr lang="en-GB" sz="2133" b="1" dirty="0">
                <a:solidFill>
                  <a:srgbClr val="FF0000"/>
                </a:solidFill>
              </a:rPr>
              <a:t>(</a:t>
            </a:r>
            <a:r>
              <a:rPr lang="en-GB" sz="2133" b="1" dirty="0" err="1">
                <a:solidFill>
                  <a:srgbClr val="FF0000"/>
                </a:solidFill>
              </a:rPr>
              <a:t>Hons</a:t>
            </a:r>
            <a:r>
              <a:rPr lang="en-GB" sz="2133" b="1" dirty="0">
                <a:solidFill>
                  <a:srgbClr val="FF0000"/>
                </a:solidFill>
              </a:rPr>
              <a:t>) In Computing, </a:t>
            </a:r>
            <a:r>
              <a:rPr lang="en-GB" sz="2133" b="1" dirty="0" err="1">
                <a:solidFill>
                  <a:srgbClr val="FF0000"/>
                </a:solidFill>
              </a:rPr>
              <a:t>M.Engg</a:t>
            </a:r>
            <a:r>
              <a:rPr lang="en-GB" sz="2133" b="1" dirty="0">
                <a:solidFill>
                  <a:srgbClr val="FF0000"/>
                </a:solidFill>
              </a:rPr>
              <a:t> In Information System Security , PhD)</a:t>
            </a:r>
            <a:endParaRPr lang="en-GB" sz="2133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1333"/>
              </a:spcBef>
              <a:buSzPts val="1800"/>
            </a:pPr>
            <a:r>
              <a:rPr lang="en-GB" sz="2667" dirty="0"/>
              <a:t>	     Department of Computer Science &amp; Engineering        </a:t>
            </a:r>
            <a:endParaRPr lang="en-GB" dirty="0"/>
          </a:p>
          <a:p>
            <a:pPr marL="0" indent="0" algn="ctr">
              <a:spcBef>
                <a:spcPts val="1333"/>
              </a:spcBef>
              <a:buSzPts val="1800"/>
            </a:pPr>
            <a:r>
              <a:rPr lang="en-GB" sz="2667" dirty="0"/>
              <a:t>Bangladesh University of Business and Technology (BUBT)</a:t>
            </a:r>
            <a:endParaRPr lang="en-GB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9910" y="2265740"/>
            <a:ext cx="805217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Name </a:t>
            </a:r>
            <a:r>
              <a:rPr lang="en-US" sz="3200" b="1" dirty="0" smtClean="0"/>
              <a:t>of the experiment:  Perform </a:t>
            </a:r>
            <a:r>
              <a:rPr lang="en-US" sz="3200" b="1" dirty="0" smtClean="0"/>
              <a:t>Phishing </a:t>
            </a:r>
            <a:r>
              <a:rPr lang="en-US" sz="3200" b="1" dirty="0" smtClean="0"/>
              <a:t>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398-C266-4255-9729-202CAD189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485" y="1733479"/>
            <a:ext cx="6638160" cy="49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485" y="1733479"/>
            <a:ext cx="6638160" cy="49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53" y="1810602"/>
            <a:ext cx="6445521" cy="49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2" y="1733313"/>
            <a:ext cx="6655766" cy="51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34" y="1733313"/>
            <a:ext cx="6832916" cy="51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41" y="1596788"/>
            <a:ext cx="6935833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06" y="1596788"/>
            <a:ext cx="7059013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34" y="1596788"/>
            <a:ext cx="7095273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37" y="1596788"/>
            <a:ext cx="7053921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33" y="1596788"/>
            <a:ext cx="6970775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58729"/>
            <a:ext cx="12192000" cy="559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Legal Disclaimer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In addition, this is teaching purpose the Lab exercise and this does not condone malicious behavior of any kind inside the Lab.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 Your are on notice, that continuing and/or using this lab outside is your "own responsibility“ and  test environment is considered malicious and is against the law such as Bangladesh Digital Security Act 2018 , Bangladesh Information and Communication Technology Act 2006 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        </a:t>
            </a:r>
            <a:r>
              <a:rPr lang="en-US" sz="2800" b="1" dirty="0" err="1" smtClean="0">
                <a:solidFill>
                  <a:schemeClr val="tx1"/>
                </a:solidFill>
              </a:rPr>
              <a:t>Dr.Abdullah</a:t>
            </a:r>
            <a:r>
              <a:rPr lang="en-US" sz="2800" b="1" dirty="0" smtClean="0">
                <a:solidFill>
                  <a:schemeClr val="tx1"/>
                </a:solidFill>
              </a:rPr>
              <a:t>© </a:t>
            </a:r>
            <a:r>
              <a:rPr lang="en-US" sz="2800" b="1" dirty="0" smtClean="0">
                <a:solidFill>
                  <a:schemeClr val="tx1"/>
                </a:solidFill>
              </a:rPr>
              <a:t>2022 </a:t>
            </a:r>
            <a:r>
              <a:rPr lang="en-US" sz="2800" b="1" dirty="0">
                <a:solidFill>
                  <a:schemeClr val="tx1"/>
                </a:solidFill>
              </a:rPr>
              <a:t>-- no content </a:t>
            </a:r>
            <a:r>
              <a:rPr lang="en-US" sz="2800" b="1" dirty="0" smtClean="0">
                <a:solidFill>
                  <a:schemeClr val="tx1"/>
                </a:solidFill>
              </a:rPr>
              <a:t>should </a:t>
            </a:r>
            <a:r>
              <a:rPr lang="en-US" sz="2800" b="1" dirty="0">
                <a:solidFill>
                  <a:schemeClr val="tx1"/>
                </a:solidFill>
              </a:rPr>
              <a:t>be replicated </a:t>
            </a:r>
            <a:r>
              <a:rPr lang="en-US" sz="2800" b="1" dirty="0" smtClean="0">
                <a:solidFill>
                  <a:schemeClr val="tx1"/>
                </a:solidFill>
              </a:rPr>
              <a:t>and it is not allowed without express written permission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3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Now it is asking for </a:t>
            </a:r>
            <a:r>
              <a:rPr lang="en-US" sz="3600" b="1" i="1" dirty="0" err="1" smtClean="0">
                <a:solidFill>
                  <a:schemeClr val="tx1"/>
                </a:solidFill>
              </a:rPr>
              <a:t>ip</a:t>
            </a:r>
            <a:r>
              <a:rPr lang="en-US" sz="3600" b="1" i="1" dirty="0" smtClean="0">
                <a:solidFill>
                  <a:schemeClr val="tx1"/>
                </a:solidFill>
              </a:rPr>
              <a:t> address : 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34" y="1619250"/>
            <a:ext cx="7191079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This is the listener </a:t>
            </a:r>
            <a:r>
              <a:rPr lang="en-US" sz="3600" b="1" i="1" dirty="0" err="1" smtClean="0">
                <a:solidFill>
                  <a:schemeClr val="tx1"/>
                </a:solidFill>
              </a:rPr>
              <a:t>ip</a:t>
            </a:r>
            <a:r>
              <a:rPr lang="en-US" sz="3600" b="1" i="1" dirty="0" smtClean="0">
                <a:solidFill>
                  <a:schemeClr val="tx1"/>
                </a:solidFill>
              </a:rPr>
              <a:t> address of the machine.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11" y="1596788"/>
            <a:ext cx="7001763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39" y="1596788"/>
            <a:ext cx="7028135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15" y="1596788"/>
            <a:ext cx="6984259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99" y="1596788"/>
            <a:ext cx="6984259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Now we will go to the victim machine .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81" y="1596788"/>
            <a:ext cx="5188637" cy="52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47" y="1596787"/>
            <a:ext cx="5221335" cy="52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b="1" i="1" dirty="0" smtClean="0">
                <a:solidFill>
                  <a:schemeClr val="tx1"/>
                </a:solidFill>
              </a:rPr>
              <a:t>Lab Work : </a:t>
            </a:r>
            <a:r>
              <a:rPr lang="en-US" sz="4400" b="1" i="1" dirty="0">
                <a:solidFill>
                  <a:schemeClr val="tx1"/>
                </a:solidFill>
              </a:rPr>
              <a:t>Performing Phishing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Press </a:t>
            </a:r>
            <a:r>
              <a:rPr lang="en-US" sz="3600" b="1" i="1" dirty="0" err="1" smtClean="0">
                <a:solidFill>
                  <a:schemeClr val="tx1"/>
                </a:solidFill>
              </a:rPr>
              <a:t>ctrl+o</a:t>
            </a:r>
            <a:r>
              <a:rPr lang="en-US" sz="3600" b="1" i="1" dirty="0" smtClean="0">
                <a:solidFill>
                  <a:schemeClr val="tx1"/>
                </a:solidFill>
              </a:rPr>
              <a:t> for save , then press enter button , then press </a:t>
            </a:r>
            <a:r>
              <a:rPr lang="en-US" sz="3600" b="1" i="1" dirty="0" err="1" smtClean="0">
                <a:solidFill>
                  <a:schemeClr val="tx1"/>
                </a:solidFill>
              </a:rPr>
              <a:t>ctrl+x</a:t>
            </a:r>
            <a:r>
              <a:rPr lang="en-US" sz="3600" b="1" i="1" dirty="0" smtClean="0">
                <a:solidFill>
                  <a:schemeClr val="tx1"/>
                </a:solidFill>
              </a:rPr>
              <a:t> for close the file.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28" y="1555631"/>
            <a:ext cx="67532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3" y="1419367"/>
            <a:ext cx="67532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98" y="1596788"/>
            <a:ext cx="6966842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This is </a:t>
            </a:r>
            <a:r>
              <a:rPr lang="en-US" sz="3600" b="1" i="1" dirty="0">
                <a:solidFill>
                  <a:schemeClr val="tx1"/>
                </a:solidFill>
              </a:rPr>
              <a:t>how Phishing </a:t>
            </a:r>
            <a:r>
              <a:rPr lang="en-US" sz="3600" b="1" i="1" dirty="0" smtClean="0">
                <a:solidFill>
                  <a:schemeClr val="tx1"/>
                </a:solidFill>
              </a:rPr>
              <a:t>Attacks happened.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Thanks </a:t>
            </a:r>
          </a:p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b="1" i="1" dirty="0">
                <a:solidFill>
                  <a:schemeClr val="tx1"/>
                </a:solidFill>
              </a:rPr>
              <a:t>Phishing </a:t>
            </a:r>
            <a:r>
              <a:rPr lang="en-US" sz="4400" b="1" i="1" dirty="0" smtClean="0">
                <a:solidFill>
                  <a:schemeClr val="tx1"/>
                </a:solidFill>
              </a:rPr>
              <a:t>definition</a:t>
            </a:r>
            <a:endParaRPr lang="en-US" sz="4400" b="1" i="1" dirty="0">
              <a:solidFill>
                <a:schemeClr val="tx1"/>
              </a:solidFill>
            </a:endParaRPr>
          </a:p>
          <a:p>
            <a:pPr algn="just"/>
            <a:r>
              <a:rPr lang="en-US" sz="4400" b="1" i="1" dirty="0">
                <a:solidFill>
                  <a:schemeClr val="tx1"/>
                </a:solidFill>
              </a:rPr>
              <a:t>Phishing is a cyber attack that uses disguised email as a weapon. The goal is to trick the email recipient into believing that the message is something they want or need — a request from their bank, for instance, or a note from someone in their company — and to click a link or download an attachment</a:t>
            </a:r>
            <a:r>
              <a:rPr lang="en-US" sz="4400" b="1" i="1" dirty="0" smtClean="0">
                <a:solidFill>
                  <a:schemeClr val="tx1"/>
                </a:solidFill>
              </a:rPr>
              <a:t>.</a:t>
            </a:r>
            <a:endParaRPr lang="en-US" sz="4400" b="1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>
                <a:solidFill>
                  <a:schemeClr val="tx1"/>
                </a:solidFill>
              </a:rPr>
              <a:t>What really distinguishes phishing is the form the message takes: the attackers masquerade as a trusted entity of some kind, often a real or plausibly real person, or a company the victim might do business with. It's one of the oldest types of </a:t>
            </a:r>
            <a:r>
              <a:rPr lang="en-US" sz="3600" b="1" i="1" dirty="0" err="1">
                <a:solidFill>
                  <a:schemeClr val="tx1"/>
                </a:solidFill>
              </a:rPr>
              <a:t>cyberattacks</a:t>
            </a:r>
            <a:r>
              <a:rPr lang="en-US" sz="3600" b="1" i="1" dirty="0">
                <a:solidFill>
                  <a:schemeClr val="tx1"/>
                </a:solidFill>
              </a:rPr>
              <a:t>, dating back to the 1990s, and it's still one of the most widespread and pernicious, with phishing messages and techniques becoming increasingly sophisticated.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76" y="1695734"/>
            <a:ext cx="9030306" cy="5063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Step 1: Here opening two machine , so two machine are running in oracle virtual box .</a:t>
            </a:r>
          </a:p>
          <a:p>
            <a:pPr algn="just"/>
            <a:r>
              <a:rPr lang="en-US" sz="3600" b="1" i="1" dirty="0" smtClean="0">
                <a:solidFill>
                  <a:schemeClr val="tx1"/>
                </a:solidFill>
              </a:rPr>
              <a:t> 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519237"/>
            <a:ext cx="118586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4" y="249853"/>
            <a:ext cx="6653740" cy="1169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96788"/>
            <a:ext cx="12192000" cy="5261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6EDE-27F8-48A4-B80C-7DED1D591E3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1676588"/>
            <a:ext cx="6403454" cy="48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372</Words>
  <Application>Microsoft Office PowerPoint</Application>
  <PresentationFormat>Widescreen</PresentationFormat>
  <Paragraphs>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Caveat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Sherlock Holmes</dc:creator>
  <cp:lastModifiedBy>Sh</cp:lastModifiedBy>
  <cp:revision>30</cp:revision>
  <dcterms:created xsi:type="dcterms:W3CDTF">2021-04-26T20:30:10Z</dcterms:created>
  <dcterms:modified xsi:type="dcterms:W3CDTF">2022-09-11T17:15:54Z</dcterms:modified>
</cp:coreProperties>
</file>