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6"/>
  </p:notesMasterIdLst>
  <p:sldIdLst>
    <p:sldId id="256" r:id="rId2"/>
    <p:sldId id="258" r:id="rId3"/>
    <p:sldId id="259" r:id="rId4"/>
    <p:sldId id="271" r:id="rId5"/>
    <p:sldId id="265" r:id="rId6"/>
    <p:sldId id="272" r:id="rId7"/>
    <p:sldId id="267" r:id="rId8"/>
    <p:sldId id="262" r:id="rId9"/>
    <p:sldId id="268" r:id="rId10"/>
    <p:sldId id="270" r:id="rId11"/>
    <p:sldId id="261" r:id="rId12"/>
    <p:sldId id="269"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F4939F-613C-4976-A772-B251CC170DCB}" v="275" dt="2021-04-14T16:31:27.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5"/>
    <p:restoredTop sz="94708"/>
  </p:normalViewPr>
  <p:slideViewPr>
    <p:cSldViewPr snapToGrid="0" snapToObjects="1" showGuides="1">
      <p:cViewPr varScale="1">
        <p:scale>
          <a:sx n="106" d="100"/>
          <a:sy n="106" d="100"/>
        </p:scale>
        <p:origin x="200" y="4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People at Risk of Using Opioids</a:t>
            </a:r>
            <a:r>
              <a:rPr lang="en-US" baseline="0"/>
              <a:t> in 2020 </a:t>
            </a:r>
            <a:r>
              <a:rPr lang="en-US"/>
              <a:t>(2018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FF0000"/>
            </a:solidFill>
            <a:ln>
              <a:noFill/>
            </a:ln>
            <a:effectLst/>
          </c:spPr>
          <c:invertIfNegative val="0"/>
          <c:cat>
            <c:strRef>
              <c:f>Sheet1!$A$26:$A$27</c:f>
              <c:strCache>
                <c:ptCount val="2"/>
                <c:pt idx="0">
                  <c:v>At risk for using opioids</c:v>
                </c:pt>
                <c:pt idx="1">
                  <c:v>Not at risk for using opioids</c:v>
                </c:pt>
              </c:strCache>
            </c:strRef>
          </c:cat>
          <c:val>
            <c:numRef>
              <c:f>Sheet1!$B$26:$B$27</c:f>
              <c:numCache>
                <c:formatCode>General</c:formatCode>
                <c:ptCount val="2"/>
                <c:pt idx="0">
                  <c:v>2239</c:v>
                </c:pt>
                <c:pt idx="1">
                  <c:v>130</c:v>
                </c:pt>
              </c:numCache>
            </c:numRef>
          </c:val>
          <c:extLst>
            <c:ext xmlns:c16="http://schemas.microsoft.com/office/drawing/2014/chart" uri="{C3380CC4-5D6E-409C-BE32-E72D297353CC}">
              <c16:uniqueId val="{00000000-730F-9344-BE8D-73E86844BD62}"/>
            </c:ext>
          </c:extLst>
        </c:ser>
        <c:dLbls>
          <c:showLegendKey val="0"/>
          <c:showVal val="0"/>
          <c:showCatName val="0"/>
          <c:showSerName val="0"/>
          <c:showPercent val="0"/>
          <c:showBubbleSize val="0"/>
        </c:dLbls>
        <c:gapWidth val="219"/>
        <c:overlap val="-27"/>
        <c:axId val="219195056"/>
        <c:axId val="1969937072"/>
      </c:barChart>
      <c:catAx>
        <c:axId val="21919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9937072"/>
        <c:crosses val="autoZero"/>
        <c:auto val="1"/>
        <c:lblAlgn val="ctr"/>
        <c:lblOffset val="100"/>
        <c:noMultiLvlLbl val="0"/>
      </c:catAx>
      <c:valAx>
        <c:axId val="1969937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9195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FF0000"/>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People at Risk of Using Opioids in 2020 </a:t>
            </a:r>
            <a:r>
              <a:rPr lang="en-US"/>
              <a:t>(2019 model)</a:t>
            </a:r>
          </a:p>
        </c:rich>
      </c:tx>
      <c:layout>
        <c:manualLayout>
          <c:xMode val="edge"/>
          <c:yMode val="edge"/>
          <c:x val="0.12689043092104738"/>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529541804169002E-2"/>
          <c:y val="0.17629587669368027"/>
          <c:w val="0.87753018372703417"/>
          <c:h val="0.72088764946048411"/>
        </c:manualLayout>
      </c:layout>
      <c:barChart>
        <c:barDir val="col"/>
        <c:grouping val="clustered"/>
        <c:varyColors val="0"/>
        <c:ser>
          <c:idx val="0"/>
          <c:order val="0"/>
          <c:spPr>
            <a:solidFill>
              <a:schemeClr val="accent2"/>
            </a:solidFill>
            <a:ln>
              <a:solidFill>
                <a:srgbClr val="FF0000"/>
              </a:solidFill>
            </a:ln>
            <a:effectLst/>
          </c:spPr>
          <c:invertIfNegative val="0"/>
          <c:dPt>
            <c:idx val="0"/>
            <c:invertIfNegative val="0"/>
            <c:bubble3D val="0"/>
            <c:spPr>
              <a:solidFill>
                <a:srgbClr val="FF0000"/>
              </a:solidFill>
              <a:ln>
                <a:solidFill>
                  <a:srgbClr val="FF0000"/>
                </a:solidFill>
              </a:ln>
              <a:effectLst/>
            </c:spPr>
            <c:extLst>
              <c:ext xmlns:c16="http://schemas.microsoft.com/office/drawing/2014/chart" uri="{C3380CC4-5D6E-409C-BE32-E72D297353CC}">
                <c16:uniqueId val="{00000001-00D6-5841-952B-B82E608AC422}"/>
              </c:ext>
            </c:extLst>
          </c:dPt>
          <c:dPt>
            <c:idx val="1"/>
            <c:invertIfNegative val="0"/>
            <c:bubble3D val="0"/>
            <c:spPr>
              <a:solidFill>
                <a:srgbClr val="FF0000"/>
              </a:solidFill>
              <a:ln>
                <a:solidFill>
                  <a:srgbClr val="FF0000"/>
                </a:solidFill>
              </a:ln>
              <a:effectLst/>
            </c:spPr>
            <c:extLst>
              <c:ext xmlns:c16="http://schemas.microsoft.com/office/drawing/2014/chart" uri="{C3380CC4-5D6E-409C-BE32-E72D297353CC}">
                <c16:uniqueId val="{00000003-00D6-5841-952B-B82E608AC422}"/>
              </c:ext>
            </c:extLst>
          </c:dPt>
          <c:cat>
            <c:strRef>
              <c:f>Sheet1!$A$15:$A$16</c:f>
              <c:strCache>
                <c:ptCount val="2"/>
                <c:pt idx="0">
                  <c:v>At risk for using opioids</c:v>
                </c:pt>
                <c:pt idx="1">
                  <c:v>Not at risk for using opioids</c:v>
                </c:pt>
              </c:strCache>
            </c:strRef>
          </c:cat>
          <c:val>
            <c:numRef>
              <c:f>Sheet1!$B$15:$B$16</c:f>
              <c:numCache>
                <c:formatCode>General</c:formatCode>
                <c:ptCount val="2"/>
                <c:pt idx="0">
                  <c:v>2161</c:v>
                </c:pt>
                <c:pt idx="1">
                  <c:v>206</c:v>
                </c:pt>
              </c:numCache>
            </c:numRef>
          </c:val>
          <c:extLst>
            <c:ext xmlns:c16="http://schemas.microsoft.com/office/drawing/2014/chart" uri="{C3380CC4-5D6E-409C-BE32-E72D297353CC}">
              <c16:uniqueId val="{00000004-00D6-5841-952B-B82E608AC422}"/>
            </c:ext>
          </c:extLst>
        </c:ser>
        <c:dLbls>
          <c:showLegendKey val="0"/>
          <c:showVal val="0"/>
          <c:showCatName val="0"/>
          <c:showSerName val="0"/>
          <c:showPercent val="0"/>
          <c:showBubbleSize val="0"/>
        </c:dLbls>
        <c:gapWidth val="219"/>
        <c:overlap val="-27"/>
        <c:axId val="218056400"/>
        <c:axId val="197743040"/>
      </c:barChart>
      <c:catAx>
        <c:axId val="218056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743040"/>
        <c:crosses val="autoZero"/>
        <c:auto val="1"/>
        <c:lblAlgn val="ctr"/>
        <c:lblOffset val="100"/>
        <c:noMultiLvlLbl val="0"/>
      </c:catAx>
      <c:valAx>
        <c:axId val="197743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8056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FF0000"/>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F34B92-68DD-442D-ACF3-71DF283A664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7D41055-6DD5-428A-8FD2-2C02C09BE515}">
      <dgm:prSet/>
      <dgm:spPr/>
      <dgm:t>
        <a:bodyPr/>
        <a:lstStyle/>
        <a:p>
          <a:pPr rtl="0">
            <a:defRPr cap="all"/>
          </a:pPr>
          <a:r>
            <a:rPr lang="en-US" b="1" dirty="0"/>
            <a:t>IBM Cloud Pak for Data</a:t>
          </a:r>
          <a:endParaRPr lang="en-US" dirty="0"/>
        </a:p>
      </dgm:t>
    </dgm:pt>
    <dgm:pt modelId="{0D4472A0-99FA-49B1-AF21-854491F6AFD1}" type="parTrans" cxnId="{4B1A1224-CAF9-4A58-BC3B-BC10F75CD8A0}">
      <dgm:prSet/>
      <dgm:spPr/>
      <dgm:t>
        <a:bodyPr/>
        <a:lstStyle/>
        <a:p>
          <a:endParaRPr lang="en-US"/>
        </a:p>
      </dgm:t>
    </dgm:pt>
    <dgm:pt modelId="{3CF5ED0A-8111-4D49-AF59-17E5051996EB}" type="sibTrans" cxnId="{4B1A1224-CAF9-4A58-BC3B-BC10F75CD8A0}">
      <dgm:prSet/>
      <dgm:spPr/>
      <dgm:t>
        <a:bodyPr/>
        <a:lstStyle/>
        <a:p>
          <a:endParaRPr lang="en-US"/>
        </a:p>
      </dgm:t>
    </dgm:pt>
    <dgm:pt modelId="{AA0F326C-ECB3-4171-86BA-F67E9933F505}">
      <dgm:prSet/>
      <dgm:spPr/>
      <dgm:t>
        <a:bodyPr/>
        <a:lstStyle/>
        <a:p>
          <a:pPr>
            <a:defRPr cap="all"/>
          </a:pPr>
          <a:r>
            <a:rPr lang="en-US" dirty="0"/>
            <a:t>Linux</a:t>
          </a:r>
        </a:p>
      </dgm:t>
    </dgm:pt>
    <dgm:pt modelId="{6E224811-7DEE-4A73-8DC6-DC6A0152A3A2}" type="parTrans" cxnId="{07E4A16A-52E2-4741-9BFE-EDF3F397D9D8}">
      <dgm:prSet/>
      <dgm:spPr/>
      <dgm:t>
        <a:bodyPr/>
        <a:lstStyle/>
        <a:p>
          <a:endParaRPr lang="en-US"/>
        </a:p>
      </dgm:t>
    </dgm:pt>
    <dgm:pt modelId="{61F7B2F2-8756-494B-8364-80910F4683BB}" type="sibTrans" cxnId="{07E4A16A-52E2-4741-9BFE-EDF3F397D9D8}">
      <dgm:prSet/>
      <dgm:spPr/>
      <dgm:t>
        <a:bodyPr/>
        <a:lstStyle/>
        <a:p>
          <a:endParaRPr lang="en-US"/>
        </a:p>
      </dgm:t>
    </dgm:pt>
    <dgm:pt modelId="{FCDED3FC-D07F-448D-8DE5-5B244434CACC}">
      <dgm:prSet/>
      <dgm:spPr/>
      <dgm:t>
        <a:bodyPr/>
        <a:lstStyle/>
        <a:p>
          <a:pPr>
            <a:defRPr cap="all"/>
          </a:pPr>
          <a:r>
            <a:rPr lang="en-US" i="1" dirty="0"/>
            <a:t>Excel</a:t>
          </a:r>
          <a:endParaRPr lang="en-US" dirty="0"/>
        </a:p>
      </dgm:t>
    </dgm:pt>
    <dgm:pt modelId="{090996FF-7665-4D4B-B7A3-218D6CCF3442}" type="parTrans" cxnId="{B396F782-3FB4-4B21-8B9D-1E0BCF779412}">
      <dgm:prSet/>
      <dgm:spPr/>
      <dgm:t>
        <a:bodyPr/>
        <a:lstStyle/>
        <a:p>
          <a:endParaRPr lang="en-US"/>
        </a:p>
      </dgm:t>
    </dgm:pt>
    <dgm:pt modelId="{60CA8B55-1948-43E6-BDB4-87B943123535}" type="sibTrans" cxnId="{B396F782-3FB4-4B21-8B9D-1E0BCF779412}">
      <dgm:prSet/>
      <dgm:spPr/>
      <dgm:t>
        <a:bodyPr/>
        <a:lstStyle/>
        <a:p>
          <a:endParaRPr lang="en-US"/>
        </a:p>
      </dgm:t>
    </dgm:pt>
    <dgm:pt modelId="{26843D68-3856-4510-B5F5-26A51EE594B8}">
      <dgm:prSet/>
      <dgm:spPr/>
      <dgm:t>
        <a:bodyPr/>
        <a:lstStyle/>
        <a:p>
          <a:pPr>
            <a:defRPr cap="all"/>
          </a:pPr>
          <a:r>
            <a:rPr lang="en-US" i="1" dirty="0"/>
            <a:t>R Studio</a:t>
          </a:r>
          <a:endParaRPr lang="en-US" dirty="0"/>
        </a:p>
      </dgm:t>
    </dgm:pt>
    <dgm:pt modelId="{E3ACCA03-1A1E-44CD-8D28-985DC7921513}" type="parTrans" cxnId="{82889E4E-8FDB-4813-9F86-06196AA61840}">
      <dgm:prSet/>
      <dgm:spPr/>
      <dgm:t>
        <a:bodyPr/>
        <a:lstStyle/>
        <a:p>
          <a:endParaRPr lang="en-US"/>
        </a:p>
      </dgm:t>
    </dgm:pt>
    <dgm:pt modelId="{C7241D7C-30B5-4269-963C-A00082AE9509}" type="sibTrans" cxnId="{82889E4E-8FDB-4813-9F86-06196AA61840}">
      <dgm:prSet/>
      <dgm:spPr/>
      <dgm:t>
        <a:bodyPr/>
        <a:lstStyle/>
        <a:p>
          <a:endParaRPr lang="en-US"/>
        </a:p>
      </dgm:t>
    </dgm:pt>
    <dgm:pt modelId="{62609EF1-776C-47D7-8BFF-BE5B62298112}" type="pres">
      <dgm:prSet presAssocID="{CCF34B92-68DD-442D-ACF3-71DF283A664F}" presName="root" presStyleCnt="0">
        <dgm:presLayoutVars>
          <dgm:dir/>
          <dgm:resizeHandles val="exact"/>
        </dgm:presLayoutVars>
      </dgm:prSet>
      <dgm:spPr/>
    </dgm:pt>
    <dgm:pt modelId="{B624F4CA-CB5A-47F2-B42F-84C4A3299048}" type="pres">
      <dgm:prSet presAssocID="{A7D41055-6DD5-428A-8FD2-2C02C09BE515}" presName="compNode" presStyleCnt="0"/>
      <dgm:spPr/>
    </dgm:pt>
    <dgm:pt modelId="{51D8D2D3-F36F-4D5B-9246-FB6ED512FA14}" type="pres">
      <dgm:prSet presAssocID="{A7D41055-6DD5-428A-8FD2-2C02C09BE515}" presName="iconBgRect" presStyleLbl="bgShp" presStyleIdx="0" presStyleCnt="4"/>
      <dgm:spPr/>
    </dgm:pt>
    <dgm:pt modelId="{93403E1D-D645-4595-A89C-529446FD48F1}" type="pres">
      <dgm:prSet presAssocID="{A7D41055-6DD5-428A-8FD2-2C02C09BE51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9AA03D7B-BC29-455F-BA00-A7D860847EBE}" type="pres">
      <dgm:prSet presAssocID="{A7D41055-6DD5-428A-8FD2-2C02C09BE515}" presName="spaceRect" presStyleCnt="0"/>
      <dgm:spPr/>
    </dgm:pt>
    <dgm:pt modelId="{77E2942E-40CD-4817-8A5E-9DFBCF92667C}" type="pres">
      <dgm:prSet presAssocID="{A7D41055-6DD5-428A-8FD2-2C02C09BE515}" presName="textRect" presStyleLbl="revTx" presStyleIdx="0" presStyleCnt="4">
        <dgm:presLayoutVars>
          <dgm:chMax val="1"/>
          <dgm:chPref val="1"/>
        </dgm:presLayoutVars>
      </dgm:prSet>
      <dgm:spPr/>
    </dgm:pt>
    <dgm:pt modelId="{50BD7495-E3E3-40AD-8F45-358F5DD16FF0}" type="pres">
      <dgm:prSet presAssocID="{3CF5ED0A-8111-4D49-AF59-17E5051996EB}" presName="sibTrans" presStyleCnt="0"/>
      <dgm:spPr/>
    </dgm:pt>
    <dgm:pt modelId="{84544CE4-112B-4EE7-95B5-5D35F2B455F1}" type="pres">
      <dgm:prSet presAssocID="{AA0F326C-ECB3-4171-86BA-F67E9933F505}" presName="compNode" presStyleCnt="0"/>
      <dgm:spPr/>
    </dgm:pt>
    <dgm:pt modelId="{AF31B820-5B2D-4671-A162-4127C0C12631}" type="pres">
      <dgm:prSet presAssocID="{AA0F326C-ECB3-4171-86BA-F67E9933F505}" presName="iconBgRect" presStyleLbl="bgShp" presStyleIdx="1" presStyleCnt="4"/>
      <dgm:spPr/>
    </dgm:pt>
    <dgm:pt modelId="{617B4FB9-22F9-454B-8D27-9C6F8E262DE9}" type="pres">
      <dgm:prSet presAssocID="{AA0F326C-ECB3-4171-86BA-F67E9933F5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B3A2BAEE-800A-4E32-8731-59AE31FAF564}" type="pres">
      <dgm:prSet presAssocID="{AA0F326C-ECB3-4171-86BA-F67E9933F505}" presName="spaceRect" presStyleCnt="0"/>
      <dgm:spPr/>
    </dgm:pt>
    <dgm:pt modelId="{5BD8409A-71B3-4C1F-A21F-60C702C3A3A2}" type="pres">
      <dgm:prSet presAssocID="{AA0F326C-ECB3-4171-86BA-F67E9933F505}" presName="textRect" presStyleLbl="revTx" presStyleIdx="1" presStyleCnt="4">
        <dgm:presLayoutVars>
          <dgm:chMax val="1"/>
          <dgm:chPref val="1"/>
        </dgm:presLayoutVars>
      </dgm:prSet>
      <dgm:spPr/>
    </dgm:pt>
    <dgm:pt modelId="{2973B8B1-C783-490F-B95E-F47F12300DB5}" type="pres">
      <dgm:prSet presAssocID="{61F7B2F2-8756-494B-8364-80910F4683BB}" presName="sibTrans" presStyleCnt="0"/>
      <dgm:spPr/>
    </dgm:pt>
    <dgm:pt modelId="{7EB6F447-2885-4D1A-9B61-58B523503024}" type="pres">
      <dgm:prSet presAssocID="{FCDED3FC-D07F-448D-8DE5-5B244434CACC}" presName="compNode" presStyleCnt="0"/>
      <dgm:spPr/>
    </dgm:pt>
    <dgm:pt modelId="{0526CAA3-61D8-4CF7-8B46-B7EA6F5B4F33}" type="pres">
      <dgm:prSet presAssocID="{FCDED3FC-D07F-448D-8DE5-5B244434CACC}" presName="iconBgRect" presStyleLbl="bgShp" presStyleIdx="2" presStyleCnt="4"/>
      <dgm:spPr/>
    </dgm:pt>
    <dgm:pt modelId="{72CD038E-0760-4912-9489-E1F441B71328}" type="pres">
      <dgm:prSet presAssocID="{FCDED3FC-D07F-448D-8DE5-5B244434CAC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C05FA3B3-30AC-42A9-AA0C-2D6BD24812DB}" type="pres">
      <dgm:prSet presAssocID="{FCDED3FC-D07F-448D-8DE5-5B244434CACC}" presName="spaceRect" presStyleCnt="0"/>
      <dgm:spPr/>
    </dgm:pt>
    <dgm:pt modelId="{43FB6502-9CF7-4734-ADBC-85A2F84DF3C3}" type="pres">
      <dgm:prSet presAssocID="{FCDED3FC-D07F-448D-8DE5-5B244434CACC}" presName="textRect" presStyleLbl="revTx" presStyleIdx="2" presStyleCnt="4">
        <dgm:presLayoutVars>
          <dgm:chMax val="1"/>
          <dgm:chPref val="1"/>
        </dgm:presLayoutVars>
      </dgm:prSet>
      <dgm:spPr/>
    </dgm:pt>
    <dgm:pt modelId="{62038EF5-D229-413D-9117-F1730513F9A9}" type="pres">
      <dgm:prSet presAssocID="{60CA8B55-1948-43E6-BDB4-87B943123535}" presName="sibTrans" presStyleCnt="0"/>
      <dgm:spPr/>
    </dgm:pt>
    <dgm:pt modelId="{540C32F7-2D06-4459-8393-D92D1E5C9AAD}" type="pres">
      <dgm:prSet presAssocID="{26843D68-3856-4510-B5F5-26A51EE594B8}" presName="compNode" presStyleCnt="0"/>
      <dgm:spPr/>
    </dgm:pt>
    <dgm:pt modelId="{A61163DF-876E-4262-A49C-35E9F8122BB0}" type="pres">
      <dgm:prSet presAssocID="{26843D68-3856-4510-B5F5-26A51EE594B8}" presName="iconBgRect" presStyleLbl="bgShp" presStyleIdx="3" presStyleCnt="4"/>
      <dgm:spPr/>
    </dgm:pt>
    <dgm:pt modelId="{EA51B272-3C02-4146-9965-54F5B39296EF}" type="pres">
      <dgm:prSet presAssocID="{26843D68-3856-4510-B5F5-26A51EE594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deo camera"/>
        </a:ext>
      </dgm:extLst>
    </dgm:pt>
    <dgm:pt modelId="{E403C261-D6EA-4932-8AAD-836F7078DFEF}" type="pres">
      <dgm:prSet presAssocID="{26843D68-3856-4510-B5F5-26A51EE594B8}" presName="spaceRect" presStyleCnt="0"/>
      <dgm:spPr/>
    </dgm:pt>
    <dgm:pt modelId="{367532B1-6E7E-4A58-931E-7FC2E9FA07F4}" type="pres">
      <dgm:prSet presAssocID="{26843D68-3856-4510-B5F5-26A51EE594B8}" presName="textRect" presStyleLbl="revTx" presStyleIdx="3" presStyleCnt="4">
        <dgm:presLayoutVars>
          <dgm:chMax val="1"/>
          <dgm:chPref val="1"/>
        </dgm:presLayoutVars>
      </dgm:prSet>
      <dgm:spPr/>
    </dgm:pt>
  </dgm:ptLst>
  <dgm:cxnLst>
    <dgm:cxn modelId="{F2DEA108-B30C-4C9F-AABB-F9EF3AA8C080}" type="presOf" srcId="{FCDED3FC-D07F-448D-8DE5-5B244434CACC}" destId="{43FB6502-9CF7-4734-ADBC-85A2F84DF3C3}" srcOrd="0" destOrd="0" presId="urn:microsoft.com/office/officeart/2018/5/layout/IconCircleLabelList"/>
    <dgm:cxn modelId="{6909751A-EF2F-412D-85DB-B662328ECA04}" type="presOf" srcId="{A7D41055-6DD5-428A-8FD2-2C02C09BE515}" destId="{77E2942E-40CD-4817-8A5E-9DFBCF92667C}" srcOrd="0" destOrd="0" presId="urn:microsoft.com/office/officeart/2018/5/layout/IconCircleLabelList"/>
    <dgm:cxn modelId="{4B1A1224-CAF9-4A58-BC3B-BC10F75CD8A0}" srcId="{CCF34B92-68DD-442D-ACF3-71DF283A664F}" destId="{A7D41055-6DD5-428A-8FD2-2C02C09BE515}" srcOrd="0" destOrd="0" parTransId="{0D4472A0-99FA-49B1-AF21-854491F6AFD1}" sibTransId="{3CF5ED0A-8111-4D49-AF59-17E5051996EB}"/>
    <dgm:cxn modelId="{82889E4E-8FDB-4813-9F86-06196AA61840}" srcId="{CCF34B92-68DD-442D-ACF3-71DF283A664F}" destId="{26843D68-3856-4510-B5F5-26A51EE594B8}" srcOrd="3" destOrd="0" parTransId="{E3ACCA03-1A1E-44CD-8D28-985DC7921513}" sibTransId="{C7241D7C-30B5-4269-963C-A00082AE9509}"/>
    <dgm:cxn modelId="{07E4A16A-52E2-4741-9BFE-EDF3F397D9D8}" srcId="{CCF34B92-68DD-442D-ACF3-71DF283A664F}" destId="{AA0F326C-ECB3-4171-86BA-F67E9933F505}" srcOrd="1" destOrd="0" parTransId="{6E224811-7DEE-4A73-8DC6-DC6A0152A3A2}" sibTransId="{61F7B2F2-8756-494B-8364-80910F4683BB}"/>
    <dgm:cxn modelId="{B396F782-3FB4-4B21-8B9D-1E0BCF779412}" srcId="{CCF34B92-68DD-442D-ACF3-71DF283A664F}" destId="{FCDED3FC-D07F-448D-8DE5-5B244434CACC}" srcOrd="2" destOrd="0" parTransId="{090996FF-7665-4D4B-B7A3-218D6CCF3442}" sibTransId="{60CA8B55-1948-43E6-BDB4-87B943123535}"/>
    <dgm:cxn modelId="{87FF7284-AC07-41CA-80BF-270C68AF2518}" type="presOf" srcId="{AA0F326C-ECB3-4171-86BA-F67E9933F505}" destId="{5BD8409A-71B3-4C1F-A21F-60C702C3A3A2}" srcOrd="0" destOrd="0" presId="urn:microsoft.com/office/officeart/2018/5/layout/IconCircleLabelList"/>
    <dgm:cxn modelId="{2DF2E49E-6DF4-4CA1-A4C4-16B6D4F787F8}" type="presOf" srcId="{CCF34B92-68DD-442D-ACF3-71DF283A664F}" destId="{62609EF1-776C-47D7-8BFF-BE5B62298112}" srcOrd="0" destOrd="0" presId="urn:microsoft.com/office/officeart/2018/5/layout/IconCircleLabelList"/>
    <dgm:cxn modelId="{302906FD-29D0-4D89-892E-9A7A745FB0EF}" type="presOf" srcId="{26843D68-3856-4510-B5F5-26A51EE594B8}" destId="{367532B1-6E7E-4A58-931E-7FC2E9FA07F4}" srcOrd="0" destOrd="0" presId="urn:microsoft.com/office/officeart/2018/5/layout/IconCircleLabelList"/>
    <dgm:cxn modelId="{1D5826BE-583B-4ECB-A36B-2BB2A8E81611}" type="presParOf" srcId="{62609EF1-776C-47D7-8BFF-BE5B62298112}" destId="{B624F4CA-CB5A-47F2-B42F-84C4A3299048}" srcOrd="0" destOrd="0" presId="urn:microsoft.com/office/officeart/2018/5/layout/IconCircleLabelList"/>
    <dgm:cxn modelId="{9648DD16-ADBE-4B8C-8DD4-71B409935AAB}" type="presParOf" srcId="{B624F4CA-CB5A-47F2-B42F-84C4A3299048}" destId="{51D8D2D3-F36F-4D5B-9246-FB6ED512FA14}" srcOrd="0" destOrd="0" presId="urn:microsoft.com/office/officeart/2018/5/layout/IconCircleLabelList"/>
    <dgm:cxn modelId="{9B231530-43C4-490D-B428-E4568637EF9F}" type="presParOf" srcId="{B624F4CA-CB5A-47F2-B42F-84C4A3299048}" destId="{93403E1D-D645-4595-A89C-529446FD48F1}" srcOrd="1" destOrd="0" presId="urn:microsoft.com/office/officeart/2018/5/layout/IconCircleLabelList"/>
    <dgm:cxn modelId="{F71B6CBE-F121-4C75-97B3-A6E515E1A596}" type="presParOf" srcId="{B624F4CA-CB5A-47F2-B42F-84C4A3299048}" destId="{9AA03D7B-BC29-455F-BA00-A7D860847EBE}" srcOrd="2" destOrd="0" presId="urn:microsoft.com/office/officeart/2018/5/layout/IconCircleLabelList"/>
    <dgm:cxn modelId="{6FD03F6E-A0E7-4A2C-9B63-2BE6B6E94C12}" type="presParOf" srcId="{B624F4CA-CB5A-47F2-B42F-84C4A3299048}" destId="{77E2942E-40CD-4817-8A5E-9DFBCF92667C}" srcOrd="3" destOrd="0" presId="urn:microsoft.com/office/officeart/2018/5/layout/IconCircleLabelList"/>
    <dgm:cxn modelId="{62ACF76C-4A0E-4426-B095-18635EB1EE55}" type="presParOf" srcId="{62609EF1-776C-47D7-8BFF-BE5B62298112}" destId="{50BD7495-E3E3-40AD-8F45-358F5DD16FF0}" srcOrd="1" destOrd="0" presId="urn:microsoft.com/office/officeart/2018/5/layout/IconCircleLabelList"/>
    <dgm:cxn modelId="{C3D4A66C-2DFC-4BC3-BB99-E66226BA8513}" type="presParOf" srcId="{62609EF1-776C-47D7-8BFF-BE5B62298112}" destId="{84544CE4-112B-4EE7-95B5-5D35F2B455F1}" srcOrd="2" destOrd="0" presId="urn:microsoft.com/office/officeart/2018/5/layout/IconCircleLabelList"/>
    <dgm:cxn modelId="{E42808DA-13E3-4E5C-B2AB-8FBD2889CEC1}" type="presParOf" srcId="{84544CE4-112B-4EE7-95B5-5D35F2B455F1}" destId="{AF31B820-5B2D-4671-A162-4127C0C12631}" srcOrd="0" destOrd="0" presId="urn:microsoft.com/office/officeart/2018/5/layout/IconCircleLabelList"/>
    <dgm:cxn modelId="{586E1875-C212-4D6D-8316-0E188921EAAB}" type="presParOf" srcId="{84544CE4-112B-4EE7-95B5-5D35F2B455F1}" destId="{617B4FB9-22F9-454B-8D27-9C6F8E262DE9}" srcOrd="1" destOrd="0" presId="urn:microsoft.com/office/officeart/2018/5/layout/IconCircleLabelList"/>
    <dgm:cxn modelId="{5B65F4A1-BF46-4669-B6E9-410B84E56C9D}" type="presParOf" srcId="{84544CE4-112B-4EE7-95B5-5D35F2B455F1}" destId="{B3A2BAEE-800A-4E32-8731-59AE31FAF564}" srcOrd="2" destOrd="0" presId="urn:microsoft.com/office/officeart/2018/5/layout/IconCircleLabelList"/>
    <dgm:cxn modelId="{E3A89F87-F688-436F-9300-98062801A4C6}" type="presParOf" srcId="{84544CE4-112B-4EE7-95B5-5D35F2B455F1}" destId="{5BD8409A-71B3-4C1F-A21F-60C702C3A3A2}" srcOrd="3" destOrd="0" presId="urn:microsoft.com/office/officeart/2018/5/layout/IconCircleLabelList"/>
    <dgm:cxn modelId="{1ABB83ED-1F9E-460B-A6DA-206110ABF1A0}" type="presParOf" srcId="{62609EF1-776C-47D7-8BFF-BE5B62298112}" destId="{2973B8B1-C783-490F-B95E-F47F12300DB5}" srcOrd="3" destOrd="0" presId="urn:microsoft.com/office/officeart/2018/5/layout/IconCircleLabelList"/>
    <dgm:cxn modelId="{73716A7F-723B-43B7-904E-7FF57E7780DC}" type="presParOf" srcId="{62609EF1-776C-47D7-8BFF-BE5B62298112}" destId="{7EB6F447-2885-4D1A-9B61-58B523503024}" srcOrd="4" destOrd="0" presId="urn:microsoft.com/office/officeart/2018/5/layout/IconCircleLabelList"/>
    <dgm:cxn modelId="{70C73CDC-ED2B-49B6-801C-018D8A63127B}" type="presParOf" srcId="{7EB6F447-2885-4D1A-9B61-58B523503024}" destId="{0526CAA3-61D8-4CF7-8B46-B7EA6F5B4F33}" srcOrd="0" destOrd="0" presId="urn:microsoft.com/office/officeart/2018/5/layout/IconCircleLabelList"/>
    <dgm:cxn modelId="{0D0E3A8E-9325-4D35-900E-9FD2EAD9E7E1}" type="presParOf" srcId="{7EB6F447-2885-4D1A-9B61-58B523503024}" destId="{72CD038E-0760-4912-9489-E1F441B71328}" srcOrd="1" destOrd="0" presId="urn:microsoft.com/office/officeart/2018/5/layout/IconCircleLabelList"/>
    <dgm:cxn modelId="{47734D6E-06BE-4797-9F86-056AA173AD5A}" type="presParOf" srcId="{7EB6F447-2885-4D1A-9B61-58B523503024}" destId="{C05FA3B3-30AC-42A9-AA0C-2D6BD24812DB}" srcOrd="2" destOrd="0" presId="urn:microsoft.com/office/officeart/2018/5/layout/IconCircleLabelList"/>
    <dgm:cxn modelId="{7E6BBCB4-19FF-419E-9214-A0D9065418AC}" type="presParOf" srcId="{7EB6F447-2885-4D1A-9B61-58B523503024}" destId="{43FB6502-9CF7-4734-ADBC-85A2F84DF3C3}" srcOrd="3" destOrd="0" presId="urn:microsoft.com/office/officeart/2018/5/layout/IconCircleLabelList"/>
    <dgm:cxn modelId="{323293FC-2BE7-4246-97A8-69D9BDAB3C5C}" type="presParOf" srcId="{62609EF1-776C-47D7-8BFF-BE5B62298112}" destId="{62038EF5-D229-413D-9117-F1730513F9A9}" srcOrd="5" destOrd="0" presId="urn:microsoft.com/office/officeart/2018/5/layout/IconCircleLabelList"/>
    <dgm:cxn modelId="{538FD719-F658-4430-9D12-65BDF83E6E94}" type="presParOf" srcId="{62609EF1-776C-47D7-8BFF-BE5B62298112}" destId="{540C32F7-2D06-4459-8393-D92D1E5C9AAD}" srcOrd="6" destOrd="0" presId="urn:microsoft.com/office/officeart/2018/5/layout/IconCircleLabelList"/>
    <dgm:cxn modelId="{00184AC8-B6C8-4A67-95E9-5BA741AFFD63}" type="presParOf" srcId="{540C32F7-2D06-4459-8393-D92D1E5C9AAD}" destId="{A61163DF-876E-4262-A49C-35E9F8122BB0}" srcOrd="0" destOrd="0" presId="urn:microsoft.com/office/officeart/2018/5/layout/IconCircleLabelList"/>
    <dgm:cxn modelId="{D29FFB90-4F1A-4F1A-BC9B-82FA2FEA2FCF}" type="presParOf" srcId="{540C32F7-2D06-4459-8393-D92D1E5C9AAD}" destId="{EA51B272-3C02-4146-9965-54F5B39296EF}" srcOrd="1" destOrd="0" presId="urn:microsoft.com/office/officeart/2018/5/layout/IconCircleLabelList"/>
    <dgm:cxn modelId="{FDC28052-8FF0-4F74-95E1-576AAD2E530E}" type="presParOf" srcId="{540C32F7-2D06-4459-8393-D92D1E5C9AAD}" destId="{E403C261-D6EA-4932-8AAD-836F7078DFEF}" srcOrd="2" destOrd="0" presId="urn:microsoft.com/office/officeart/2018/5/layout/IconCircleLabelList"/>
    <dgm:cxn modelId="{6E4A9967-7218-489D-A4CE-EF1A9F958341}" type="presParOf" srcId="{540C32F7-2D06-4459-8393-D92D1E5C9AAD}" destId="{367532B1-6E7E-4A58-931E-7FC2E9FA07F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8D2D3-F36F-4D5B-9246-FB6ED512FA14}">
      <dsp:nvSpPr>
        <dsp:cNvPr id="0" name=""/>
        <dsp:cNvSpPr/>
      </dsp:nvSpPr>
      <dsp:spPr>
        <a:xfrm>
          <a:off x="999731" y="898027"/>
          <a:ext cx="1265303" cy="126530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403E1D-D645-4595-A89C-529446FD48F1}">
      <dsp:nvSpPr>
        <dsp:cNvPr id="0" name=""/>
        <dsp:cNvSpPr/>
      </dsp:nvSpPr>
      <dsp:spPr>
        <a:xfrm>
          <a:off x="1269385" y="1167681"/>
          <a:ext cx="725993" cy="7259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E2942E-40CD-4817-8A5E-9DFBCF92667C}">
      <dsp:nvSpPr>
        <dsp:cNvPr id="0" name=""/>
        <dsp:cNvSpPr/>
      </dsp:nvSpPr>
      <dsp:spPr>
        <a:xfrm>
          <a:off x="595248" y="2557440"/>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rtl="0">
            <a:lnSpc>
              <a:spcPct val="90000"/>
            </a:lnSpc>
            <a:spcBef>
              <a:spcPct val="0"/>
            </a:spcBef>
            <a:spcAft>
              <a:spcPct val="35000"/>
            </a:spcAft>
            <a:buNone/>
            <a:defRPr cap="all"/>
          </a:pPr>
          <a:r>
            <a:rPr lang="en-US" sz="2100" b="1" kern="1200" dirty="0"/>
            <a:t>IBM Cloud Pak for Data</a:t>
          </a:r>
          <a:endParaRPr lang="en-US" sz="2100" kern="1200" dirty="0"/>
        </a:p>
      </dsp:txBody>
      <dsp:txXfrm>
        <a:off x="595248" y="2557440"/>
        <a:ext cx="2074267" cy="720000"/>
      </dsp:txXfrm>
    </dsp:sp>
    <dsp:sp modelId="{AF31B820-5B2D-4671-A162-4127C0C12631}">
      <dsp:nvSpPr>
        <dsp:cNvPr id="0" name=""/>
        <dsp:cNvSpPr/>
      </dsp:nvSpPr>
      <dsp:spPr>
        <a:xfrm>
          <a:off x="3436995" y="898027"/>
          <a:ext cx="1265303" cy="126530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7B4FB9-22F9-454B-8D27-9C6F8E262DE9}">
      <dsp:nvSpPr>
        <dsp:cNvPr id="0" name=""/>
        <dsp:cNvSpPr/>
      </dsp:nvSpPr>
      <dsp:spPr>
        <a:xfrm>
          <a:off x="3706650" y="1167681"/>
          <a:ext cx="725993" cy="7259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D8409A-71B3-4C1F-A21F-60C702C3A3A2}">
      <dsp:nvSpPr>
        <dsp:cNvPr id="0" name=""/>
        <dsp:cNvSpPr/>
      </dsp:nvSpPr>
      <dsp:spPr>
        <a:xfrm>
          <a:off x="3032513" y="2557440"/>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dirty="0"/>
            <a:t>Linux</a:t>
          </a:r>
        </a:p>
      </dsp:txBody>
      <dsp:txXfrm>
        <a:off x="3032513" y="2557440"/>
        <a:ext cx="2074267" cy="720000"/>
      </dsp:txXfrm>
    </dsp:sp>
    <dsp:sp modelId="{0526CAA3-61D8-4CF7-8B46-B7EA6F5B4F33}">
      <dsp:nvSpPr>
        <dsp:cNvPr id="0" name=""/>
        <dsp:cNvSpPr/>
      </dsp:nvSpPr>
      <dsp:spPr>
        <a:xfrm>
          <a:off x="5874259" y="898027"/>
          <a:ext cx="1265303" cy="126530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D038E-0760-4912-9489-E1F441B71328}">
      <dsp:nvSpPr>
        <dsp:cNvPr id="0" name=""/>
        <dsp:cNvSpPr/>
      </dsp:nvSpPr>
      <dsp:spPr>
        <a:xfrm>
          <a:off x="6143914" y="1167681"/>
          <a:ext cx="725993" cy="7259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FB6502-9CF7-4734-ADBC-85A2F84DF3C3}">
      <dsp:nvSpPr>
        <dsp:cNvPr id="0" name=""/>
        <dsp:cNvSpPr/>
      </dsp:nvSpPr>
      <dsp:spPr>
        <a:xfrm>
          <a:off x="5469777" y="2557440"/>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i="1" kern="1200" dirty="0"/>
            <a:t>Excel</a:t>
          </a:r>
          <a:endParaRPr lang="en-US" sz="2100" kern="1200" dirty="0"/>
        </a:p>
      </dsp:txBody>
      <dsp:txXfrm>
        <a:off x="5469777" y="2557440"/>
        <a:ext cx="2074267" cy="720000"/>
      </dsp:txXfrm>
    </dsp:sp>
    <dsp:sp modelId="{A61163DF-876E-4262-A49C-35E9F8122BB0}">
      <dsp:nvSpPr>
        <dsp:cNvPr id="0" name=""/>
        <dsp:cNvSpPr/>
      </dsp:nvSpPr>
      <dsp:spPr>
        <a:xfrm>
          <a:off x="8311523" y="898027"/>
          <a:ext cx="1265303" cy="126530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51B272-3C02-4146-9965-54F5B39296EF}">
      <dsp:nvSpPr>
        <dsp:cNvPr id="0" name=""/>
        <dsp:cNvSpPr/>
      </dsp:nvSpPr>
      <dsp:spPr>
        <a:xfrm>
          <a:off x="8581178" y="1167681"/>
          <a:ext cx="725993" cy="7259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7532B1-6E7E-4A58-931E-7FC2E9FA07F4}">
      <dsp:nvSpPr>
        <dsp:cNvPr id="0" name=""/>
        <dsp:cNvSpPr/>
      </dsp:nvSpPr>
      <dsp:spPr>
        <a:xfrm>
          <a:off x="7907041" y="2557440"/>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i="1" kern="1200" dirty="0"/>
            <a:t>R Studio</a:t>
          </a:r>
          <a:endParaRPr lang="en-US" sz="2100" kern="1200" dirty="0"/>
        </a:p>
      </dsp:txBody>
      <dsp:txXfrm>
        <a:off x="7907041" y="2557440"/>
        <a:ext cx="2074267"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B96F6-D9F9-4412-8EC6-044ACFD6759D}" type="datetimeFigureOut">
              <a:rPr lang="en-US" smtClean="0"/>
              <a:t>4/14/21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0CC0B-2DFF-42A9-95B6-12D6CE421C06}" type="slidenum">
              <a:rPr lang="en-US" smtClean="0"/>
              <a:t>‹#›</a:t>
            </a:fld>
            <a:endParaRPr lang="en-US"/>
          </a:p>
        </p:txBody>
      </p:sp>
    </p:spTree>
    <p:extLst>
      <p:ext uri="{BB962C8B-B14F-4D97-AF65-F5344CB8AC3E}">
        <p14:creationId xmlns:p14="http://schemas.microsoft.com/office/powerpoint/2010/main" val="1640741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Study </a:t>
            </a:r>
            <a:r>
              <a:rPr lang="en-US" b="1" dirty="0" err="1"/>
              <a:t>Details:</a:t>
            </a:r>
            <a:r>
              <a:rPr lang="en-US" dirty="0" err="1"/>
              <a:t>The</a:t>
            </a:r>
            <a:r>
              <a:rPr lang="en-US" dirty="0"/>
              <a:t> target population for the 2019 survey was the same as has been defined since the 1991 survey: the civilian, noninstitutionalized population of the United States</a:t>
            </a:r>
          </a:p>
          <a:p>
            <a:r>
              <a:rPr lang="en-US" dirty="0"/>
              <a:t>According to the National Survey on Drug Use and Health (NSDUH), 2 out of 5 adult Americans are struggling with a substance use disorder.</a:t>
            </a:r>
          </a:p>
          <a:p>
            <a:endParaRPr lang="en-US" dirty="0"/>
          </a:p>
        </p:txBody>
      </p:sp>
      <p:sp>
        <p:nvSpPr>
          <p:cNvPr id="4" name="Slide Number Placeholder 3"/>
          <p:cNvSpPr>
            <a:spLocks noGrp="1"/>
          </p:cNvSpPr>
          <p:nvPr>
            <p:ph type="sldNum" sz="quarter" idx="5"/>
          </p:nvPr>
        </p:nvSpPr>
        <p:spPr/>
        <p:txBody>
          <a:bodyPr/>
          <a:lstStyle/>
          <a:p>
            <a:fld id="{F950CC0B-2DFF-42A9-95B6-12D6CE421C06}" type="slidenum">
              <a:rPr lang="en-US" smtClean="0"/>
              <a:t>3</a:t>
            </a:fld>
            <a:endParaRPr lang="en-US"/>
          </a:p>
        </p:txBody>
      </p:sp>
    </p:spTree>
    <p:extLst>
      <p:ext uri="{BB962C8B-B14F-4D97-AF65-F5344CB8AC3E}">
        <p14:creationId xmlns:p14="http://schemas.microsoft.com/office/powerpoint/2010/main" val="263200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50CC0B-2DFF-42A9-95B6-12D6CE421C06}" type="slidenum">
              <a:rPr lang="en-US" smtClean="0"/>
              <a:t>4</a:t>
            </a:fld>
            <a:endParaRPr lang="en-US"/>
          </a:p>
        </p:txBody>
      </p:sp>
    </p:spTree>
    <p:extLst>
      <p:ext uri="{BB962C8B-B14F-4D97-AF65-F5344CB8AC3E}">
        <p14:creationId xmlns:p14="http://schemas.microsoft.com/office/powerpoint/2010/main" val="2004372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classification. What is HPO-1</a:t>
            </a:r>
          </a:p>
        </p:txBody>
      </p:sp>
      <p:sp>
        <p:nvSpPr>
          <p:cNvPr id="4" name="Slide Number Placeholder 3"/>
          <p:cNvSpPr>
            <a:spLocks noGrp="1"/>
          </p:cNvSpPr>
          <p:nvPr>
            <p:ph type="sldNum" sz="quarter" idx="5"/>
          </p:nvPr>
        </p:nvSpPr>
        <p:spPr/>
        <p:txBody>
          <a:bodyPr/>
          <a:lstStyle/>
          <a:p>
            <a:fld id="{F950CC0B-2DFF-42A9-95B6-12D6CE421C06}" type="slidenum">
              <a:rPr lang="en-US" smtClean="0"/>
              <a:t>5</a:t>
            </a:fld>
            <a:endParaRPr lang="en-US"/>
          </a:p>
        </p:txBody>
      </p:sp>
    </p:spTree>
    <p:extLst>
      <p:ext uri="{BB962C8B-B14F-4D97-AF65-F5344CB8AC3E}">
        <p14:creationId xmlns:p14="http://schemas.microsoft.com/office/powerpoint/2010/main" val="882151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50CC0B-2DFF-42A9-95B6-12D6CE421C06}" type="slidenum">
              <a:rPr lang="en-US" smtClean="0"/>
              <a:t>13</a:t>
            </a:fld>
            <a:endParaRPr lang="en-US"/>
          </a:p>
        </p:txBody>
      </p:sp>
    </p:spTree>
    <p:extLst>
      <p:ext uri="{BB962C8B-B14F-4D97-AF65-F5344CB8AC3E}">
        <p14:creationId xmlns:p14="http://schemas.microsoft.com/office/powerpoint/2010/main" val="35054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there was not an increase in the number of cases based off of this sample size.  There is an increase in the amount of people who used opioids from 2018 to 2019 nationally *** double check this. Cant find the numbers </a:t>
            </a:r>
            <a:r>
              <a:rPr lang="en-US"/>
              <a:t>for 2018. </a:t>
            </a:r>
            <a:r>
              <a:rPr lang="en-US" dirty="0"/>
              <a:t>for 2019 10.1 million people in the US used opioids. because the data is so complex and ever evolving. There are other risk factors that can be considered, and previous years should be analyzed.  </a:t>
            </a:r>
          </a:p>
          <a:p>
            <a:endParaRPr lang="en-US" dirty="0"/>
          </a:p>
        </p:txBody>
      </p:sp>
      <p:sp>
        <p:nvSpPr>
          <p:cNvPr id="4" name="Slide Number Placeholder 3"/>
          <p:cNvSpPr>
            <a:spLocks noGrp="1"/>
          </p:cNvSpPr>
          <p:nvPr>
            <p:ph type="sldNum" sz="quarter" idx="5"/>
          </p:nvPr>
        </p:nvSpPr>
        <p:spPr/>
        <p:txBody>
          <a:bodyPr/>
          <a:lstStyle/>
          <a:p>
            <a:fld id="{F950CC0B-2DFF-42A9-95B6-12D6CE421C06}" type="slidenum">
              <a:rPr lang="en-US" smtClean="0"/>
              <a:t>14</a:t>
            </a:fld>
            <a:endParaRPr lang="en-US"/>
          </a:p>
        </p:txBody>
      </p:sp>
    </p:spTree>
    <p:extLst>
      <p:ext uri="{BB962C8B-B14F-4D97-AF65-F5344CB8AC3E}">
        <p14:creationId xmlns:p14="http://schemas.microsoft.com/office/powerpoint/2010/main" val="257391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4/14/21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747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5644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4/14/21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185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35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4/14/21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703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4/14/21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597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4/14/21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008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659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4/14/21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239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654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4/14/21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449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4/14/21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5029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atafiles.samhsa.gov/study/national-survey-drug-use-and-health-nsduh-2019-nid19014"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29339-CCD8-F742-99C6-0A6002E264BF}"/>
              </a:ext>
            </a:extLst>
          </p:cNvPr>
          <p:cNvSpPr>
            <a:spLocks noGrp="1"/>
          </p:cNvSpPr>
          <p:nvPr>
            <p:ph type="ctrTitle"/>
          </p:nvPr>
        </p:nvSpPr>
        <p:spPr/>
        <p:txBody>
          <a:bodyPr/>
          <a:lstStyle/>
          <a:p>
            <a:r>
              <a:rPr lang="en-US" dirty="0"/>
              <a:t>Predicting Who is at Risk of Opioid Abuse</a:t>
            </a:r>
          </a:p>
        </p:txBody>
      </p:sp>
      <p:sp>
        <p:nvSpPr>
          <p:cNvPr id="3" name="Subtitle 2">
            <a:extLst>
              <a:ext uri="{FF2B5EF4-FFF2-40B4-BE49-F238E27FC236}">
                <a16:creationId xmlns:a16="http://schemas.microsoft.com/office/drawing/2014/main" id="{AD61B76C-64CD-EF4D-A9D9-857958CC9EF8}"/>
              </a:ext>
            </a:extLst>
          </p:cNvPr>
          <p:cNvSpPr>
            <a:spLocks noGrp="1"/>
          </p:cNvSpPr>
          <p:nvPr>
            <p:ph type="subTitle" idx="1"/>
          </p:nvPr>
        </p:nvSpPr>
        <p:spPr/>
        <p:txBody>
          <a:bodyPr/>
          <a:lstStyle/>
          <a:p>
            <a:r>
              <a:rPr lang="en-US" dirty="0"/>
              <a:t>Authors</a:t>
            </a:r>
          </a:p>
          <a:p>
            <a:r>
              <a:rPr lang="en-US" dirty="0"/>
              <a:t>Donna Jarrett	Alicia Abrams</a:t>
            </a:r>
          </a:p>
        </p:txBody>
      </p:sp>
    </p:spTree>
    <p:extLst>
      <p:ext uri="{BB962C8B-B14F-4D97-AF65-F5344CB8AC3E}">
        <p14:creationId xmlns:p14="http://schemas.microsoft.com/office/powerpoint/2010/main" val="63362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55196D0-95AD-4497-84D1-430C6EBB2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DDA3D29-E716-4F33-AB4C-8ED10BB364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5D79944B-9254-4463-AD5B-36257D494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DDA31B6-BB0C-47FB-B78E-A35B59D8B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460420D-1A32-4F29-8E6A-0BF0E3A59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5744D7E2-E0C1-445D-81C0-6C9E382D5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5CE3C75D-E7AA-450E-AE72-A8F8660A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4E82641D-7380-4EBC-A0B4-A21F9B703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6D3136D-2941-41F5-9CA6-0CD6378DB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459DAFD1-A8B5-4AF5-BBC4-82DBC67B68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3B5597B-C549-4923-9582-01359B7ED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84FB59A-C29A-4BC3-AED4-5CBDEEBF8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3E875A1F-55ED-4D78-BFCD-DEAB4B1F27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1AF6A9C4-B5C0-45CF-BEA4-E5E138FB5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B7A35A07-8906-46C9-A385-386C890B42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DC56392-B772-4465-9844-E65545FE3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4E1EB07B-37CA-4168-8167-98F2E181C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79CCCC1-44E4-40E6-BEC7-4D67883CA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BA2BCCEB-7B0D-4604-A0D9-C97985394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3E9BE4C6-A966-4993-B450-34D205DCE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D6D0BD97-50C4-4381-B670-2D0ADD588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4EA367D7-D8FE-4C9E-B6C6-5285FC7B5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3"/>
            <a:ext cx="12192000" cy="6014522"/>
          </a:xfrm>
          <a:custGeom>
            <a:avLst/>
            <a:gdLst>
              <a:gd name="connsiteX0" fmla="*/ 0 w 12192000"/>
              <a:gd name="connsiteY0" fmla="*/ 0 h 6014522"/>
              <a:gd name="connsiteX1" fmla="*/ 12192000 w 12192000"/>
              <a:gd name="connsiteY1" fmla="*/ 0 h 6014522"/>
              <a:gd name="connsiteX2" fmla="*/ 12192000 w 12192000"/>
              <a:gd name="connsiteY2" fmla="*/ 5663459 h 6014522"/>
              <a:gd name="connsiteX3" fmla="*/ 6299617 w 12192000"/>
              <a:gd name="connsiteY3" fmla="*/ 5663459 h 6014522"/>
              <a:gd name="connsiteX4" fmla="*/ 6096000 w 12192000"/>
              <a:gd name="connsiteY4" fmla="*/ 6014522 h 6014522"/>
              <a:gd name="connsiteX5" fmla="*/ 5892384 w 12192000"/>
              <a:gd name="connsiteY5" fmla="*/ 5663459 h 6014522"/>
              <a:gd name="connsiteX6" fmla="*/ 0 w 12192000"/>
              <a:gd name="connsiteY6" fmla="*/ 5663459 h 601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14522">
                <a:moveTo>
                  <a:pt x="0" y="0"/>
                </a:moveTo>
                <a:lnTo>
                  <a:pt x="12192000" y="0"/>
                </a:lnTo>
                <a:lnTo>
                  <a:pt x="12192000" y="5663459"/>
                </a:lnTo>
                <a:lnTo>
                  <a:pt x="6299617" y="5663459"/>
                </a:lnTo>
                <a:lnTo>
                  <a:pt x="6096000" y="6014522"/>
                </a:lnTo>
                <a:lnTo>
                  <a:pt x="5892384" y="5663459"/>
                </a:lnTo>
                <a:lnTo>
                  <a:pt x="0" y="566345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73910665-4E5E-FB42-8B82-FF19C1BF2C81}"/>
              </a:ext>
            </a:extLst>
          </p:cNvPr>
          <p:cNvPicPr>
            <a:picLocks noChangeAspect="1"/>
          </p:cNvPicPr>
          <p:nvPr/>
        </p:nvPicPr>
        <p:blipFill>
          <a:blip r:embed="rId2"/>
          <a:stretch>
            <a:fillRect/>
          </a:stretch>
        </p:blipFill>
        <p:spPr>
          <a:xfrm>
            <a:off x="2246841" y="-149824"/>
            <a:ext cx="7768162" cy="6002671"/>
          </a:xfrm>
          <a:prstGeom prst="rect">
            <a:avLst/>
          </a:prstGeom>
        </p:spPr>
      </p:pic>
      <p:sp>
        <p:nvSpPr>
          <p:cNvPr id="4" name="TextBox 3">
            <a:extLst>
              <a:ext uri="{FF2B5EF4-FFF2-40B4-BE49-F238E27FC236}">
                <a16:creationId xmlns:a16="http://schemas.microsoft.com/office/drawing/2014/main" id="{383AB8C3-DD00-B34F-9210-466145680373}"/>
              </a:ext>
            </a:extLst>
          </p:cNvPr>
          <p:cNvSpPr txBox="1"/>
          <p:nvPr/>
        </p:nvSpPr>
        <p:spPr>
          <a:xfrm>
            <a:off x="4616781" y="6069076"/>
            <a:ext cx="3111889" cy="584775"/>
          </a:xfrm>
          <a:prstGeom prst="rect">
            <a:avLst/>
          </a:prstGeom>
          <a:noFill/>
        </p:spPr>
        <p:txBody>
          <a:bodyPr wrap="square" rtlCol="0">
            <a:spAutoFit/>
          </a:bodyPr>
          <a:lstStyle/>
          <a:p>
            <a:r>
              <a:rPr lang="en-US" sz="3200" b="1" dirty="0">
                <a:latin typeface="+mj-lt"/>
              </a:rPr>
              <a:t>Measuring by Age</a:t>
            </a:r>
          </a:p>
        </p:txBody>
      </p:sp>
    </p:spTree>
    <p:extLst>
      <p:ext uri="{BB962C8B-B14F-4D97-AF65-F5344CB8AC3E}">
        <p14:creationId xmlns:p14="http://schemas.microsoft.com/office/powerpoint/2010/main" val="362263181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B55196D0-95AD-4497-84D1-430C6EBB2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7" name="Group 196">
            <a:extLst>
              <a:ext uri="{FF2B5EF4-FFF2-40B4-BE49-F238E27FC236}">
                <a16:creationId xmlns:a16="http://schemas.microsoft.com/office/drawing/2014/main" id="{6DDA3D29-E716-4F33-AB4C-8ED10BB364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98" name="Freeform 5">
              <a:extLst>
                <a:ext uri="{FF2B5EF4-FFF2-40B4-BE49-F238E27FC236}">
                  <a16:creationId xmlns:a16="http://schemas.microsoft.com/office/drawing/2014/main" id="{5D79944B-9254-4463-AD5B-36257D494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9" name="Freeform 6">
              <a:extLst>
                <a:ext uri="{FF2B5EF4-FFF2-40B4-BE49-F238E27FC236}">
                  <a16:creationId xmlns:a16="http://schemas.microsoft.com/office/drawing/2014/main" id="{8DDA31B6-BB0C-47FB-B78E-A35B59D8B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0" name="Freeform 7">
              <a:extLst>
                <a:ext uri="{FF2B5EF4-FFF2-40B4-BE49-F238E27FC236}">
                  <a16:creationId xmlns:a16="http://schemas.microsoft.com/office/drawing/2014/main" id="{B460420D-1A32-4F29-8E6A-0BF0E3A59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1" name="Freeform 8">
              <a:extLst>
                <a:ext uri="{FF2B5EF4-FFF2-40B4-BE49-F238E27FC236}">
                  <a16:creationId xmlns:a16="http://schemas.microsoft.com/office/drawing/2014/main" id="{5744D7E2-E0C1-445D-81C0-6C9E382D5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2" name="Freeform 9">
              <a:extLst>
                <a:ext uri="{FF2B5EF4-FFF2-40B4-BE49-F238E27FC236}">
                  <a16:creationId xmlns:a16="http://schemas.microsoft.com/office/drawing/2014/main" id="{5CE3C75D-E7AA-450E-AE72-A8F8660A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3" name="Freeform 10">
              <a:extLst>
                <a:ext uri="{FF2B5EF4-FFF2-40B4-BE49-F238E27FC236}">
                  <a16:creationId xmlns:a16="http://schemas.microsoft.com/office/drawing/2014/main" id="{4E82641D-7380-4EBC-A0B4-A21F9B703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 name="Freeform 11">
              <a:extLst>
                <a:ext uri="{FF2B5EF4-FFF2-40B4-BE49-F238E27FC236}">
                  <a16:creationId xmlns:a16="http://schemas.microsoft.com/office/drawing/2014/main" id="{06D3136D-2941-41F5-9CA6-0CD6378DB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5" name="Freeform 12">
              <a:extLst>
                <a:ext uri="{FF2B5EF4-FFF2-40B4-BE49-F238E27FC236}">
                  <a16:creationId xmlns:a16="http://schemas.microsoft.com/office/drawing/2014/main" id="{459DAFD1-A8B5-4AF5-BBC4-82DBC67B68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6" name="Freeform 13">
              <a:extLst>
                <a:ext uri="{FF2B5EF4-FFF2-40B4-BE49-F238E27FC236}">
                  <a16:creationId xmlns:a16="http://schemas.microsoft.com/office/drawing/2014/main" id="{73B5597B-C549-4923-9582-01359B7ED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7" name="Freeform 14">
              <a:extLst>
                <a:ext uri="{FF2B5EF4-FFF2-40B4-BE49-F238E27FC236}">
                  <a16:creationId xmlns:a16="http://schemas.microsoft.com/office/drawing/2014/main" id="{484FB59A-C29A-4BC3-AED4-5CBDEEBF8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8" name="Freeform 15">
              <a:extLst>
                <a:ext uri="{FF2B5EF4-FFF2-40B4-BE49-F238E27FC236}">
                  <a16:creationId xmlns:a16="http://schemas.microsoft.com/office/drawing/2014/main" id="{3E875A1F-55ED-4D78-BFCD-DEAB4B1F27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9" name="Freeform 16">
              <a:extLst>
                <a:ext uri="{FF2B5EF4-FFF2-40B4-BE49-F238E27FC236}">
                  <a16:creationId xmlns:a16="http://schemas.microsoft.com/office/drawing/2014/main" id="{1AF6A9C4-B5C0-45CF-BEA4-E5E138FB5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0" name="Freeform 17">
              <a:extLst>
                <a:ext uri="{FF2B5EF4-FFF2-40B4-BE49-F238E27FC236}">
                  <a16:creationId xmlns:a16="http://schemas.microsoft.com/office/drawing/2014/main" id="{B7A35A07-8906-46C9-A385-386C890B42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1" name="Freeform 18">
              <a:extLst>
                <a:ext uri="{FF2B5EF4-FFF2-40B4-BE49-F238E27FC236}">
                  <a16:creationId xmlns:a16="http://schemas.microsoft.com/office/drawing/2014/main" id="{EDC56392-B772-4465-9844-E65545FE3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2" name="Freeform 19">
              <a:extLst>
                <a:ext uri="{FF2B5EF4-FFF2-40B4-BE49-F238E27FC236}">
                  <a16:creationId xmlns:a16="http://schemas.microsoft.com/office/drawing/2014/main" id="{4E1EB07B-37CA-4168-8167-98F2E181C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3" name="Freeform 20">
              <a:extLst>
                <a:ext uri="{FF2B5EF4-FFF2-40B4-BE49-F238E27FC236}">
                  <a16:creationId xmlns:a16="http://schemas.microsoft.com/office/drawing/2014/main" id="{F79CCCC1-44E4-40E6-BEC7-4D67883CA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4" name="Freeform 21">
              <a:extLst>
                <a:ext uri="{FF2B5EF4-FFF2-40B4-BE49-F238E27FC236}">
                  <a16:creationId xmlns:a16="http://schemas.microsoft.com/office/drawing/2014/main" id="{BA2BCCEB-7B0D-4604-A0D9-C97985394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5" name="Freeform 22">
              <a:extLst>
                <a:ext uri="{FF2B5EF4-FFF2-40B4-BE49-F238E27FC236}">
                  <a16:creationId xmlns:a16="http://schemas.microsoft.com/office/drawing/2014/main" id="{3E9BE4C6-A966-4993-B450-34D205DCE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6" name="Freeform 23">
              <a:extLst>
                <a:ext uri="{FF2B5EF4-FFF2-40B4-BE49-F238E27FC236}">
                  <a16:creationId xmlns:a16="http://schemas.microsoft.com/office/drawing/2014/main" id="{D6D0BD97-50C4-4381-B670-2D0ADD588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18" name="Freeform: Shape 217">
            <a:extLst>
              <a:ext uri="{FF2B5EF4-FFF2-40B4-BE49-F238E27FC236}">
                <a16:creationId xmlns:a16="http://schemas.microsoft.com/office/drawing/2014/main" id="{4EA367D7-D8FE-4C9E-B6C6-5285FC7B5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3"/>
            <a:ext cx="12192000" cy="6014522"/>
          </a:xfrm>
          <a:custGeom>
            <a:avLst/>
            <a:gdLst>
              <a:gd name="connsiteX0" fmla="*/ 0 w 12192000"/>
              <a:gd name="connsiteY0" fmla="*/ 0 h 6014522"/>
              <a:gd name="connsiteX1" fmla="*/ 12192000 w 12192000"/>
              <a:gd name="connsiteY1" fmla="*/ 0 h 6014522"/>
              <a:gd name="connsiteX2" fmla="*/ 12192000 w 12192000"/>
              <a:gd name="connsiteY2" fmla="*/ 5663459 h 6014522"/>
              <a:gd name="connsiteX3" fmla="*/ 6299617 w 12192000"/>
              <a:gd name="connsiteY3" fmla="*/ 5663459 h 6014522"/>
              <a:gd name="connsiteX4" fmla="*/ 6096000 w 12192000"/>
              <a:gd name="connsiteY4" fmla="*/ 6014522 h 6014522"/>
              <a:gd name="connsiteX5" fmla="*/ 5892384 w 12192000"/>
              <a:gd name="connsiteY5" fmla="*/ 5663459 h 6014522"/>
              <a:gd name="connsiteX6" fmla="*/ 0 w 12192000"/>
              <a:gd name="connsiteY6" fmla="*/ 5663459 h 601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14522">
                <a:moveTo>
                  <a:pt x="0" y="0"/>
                </a:moveTo>
                <a:lnTo>
                  <a:pt x="12192000" y="0"/>
                </a:lnTo>
                <a:lnTo>
                  <a:pt x="12192000" y="5663459"/>
                </a:lnTo>
                <a:lnTo>
                  <a:pt x="6299617" y="5663459"/>
                </a:lnTo>
                <a:lnTo>
                  <a:pt x="6096000" y="6014522"/>
                </a:lnTo>
                <a:lnTo>
                  <a:pt x="5892384" y="5663459"/>
                </a:lnTo>
                <a:lnTo>
                  <a:pt x="0" y="566345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EE4573D8-0925-7B4D-8402-50F9C1573226}"/>
              </a:ext>
            </a:extLst>
          </p:cNvPr>
          <p:cNvPicPr>
            <a:picLocks noChangeAspect="1"/>
          </p:cNvPicPr>
          <p:nvPr/>
        </p:nvPicPr>
        <p:blipFill>
          <a:blip r:embed="rId2"/>
          <a:stretch>
            <a:fillRect/>
          </a:stretch>
        </p:blipFill>
        <p:spPr>
          <a:xfrm>
            <a:off x="2468512" y="485369"/>
            <a:ext cx="7263913" cy="4685224"/>
          </a:xfrm>
          <a:prstGeom prst="rect">
            <a:avLst/>
          </a:prstGeom>
        </p:spPr>
      </p:pic>
    </p:spTree>
    <p:extLst>
      <p:ext uri="{BB962C8B-B14F-4D97-AF65-F5344CB8AC3E}">
        <p14:creationId xmlns:p14="http://schemas.microsoft.com/office/powerpoint/2010/main" val="18655680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Freeform 18">
            <a:extLst>
              <a:ext uri="{FF2B5EF4-FFF2-40B4-BE49-F238E27FC236}">
                <a16:creationId xmlns:a16="http://schemas.microsoft.com/office/drawing/2014/main" id="{E6C08EBB-2C97-4884-9312-EA0A6A62A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20">
            <a:extLst>
              <a:ext uri="{FF2B5EF4-FFF2-40B4-BE49-F238E27FC236}">
                <a16:creationId xmlns:a16="http://schemas.microsoft.com/office/drawing/2014/main" id="{17406E40-244E-4DD6-94A4-E73960241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21">
            <a:extLst>
              <a:ext uri="{FF2B5EF4-FFF2-40B4-BE49-F238E27FC236}">
                <a16:creationId xmlns:a16="http://schemas.microsoft.com/office/drawing/2014/main" id="{9E621646-8902-4518-ADFE-798B8AF7F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8" name="Freeform 22">
            <a:extLst>
              <a:ext uri="{FF2B5EF4-FFF2-40B4-BE49-F238E27FC236}">
                <a16:creationId xmlns:a16="http://schemas.microsoft.com/office/drawing/2014/main" id="{BC03DD73-798C-403F-B9AC-BFF84A0B1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3">
            <a:extLst>
              <a:ext uri="{FF2B5EF4-FFF2-40B4-BE49-F238E27FC236}">
                <a16:creationId xmlns:a16="http://schemas.microsoft.com/office/drawing/2014/main" id="{6756FE0C-DC81-49BD-AD76-1E223B686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5">
            <a:extLst>
              <a:ext uri="{FF2B5EF4-FFF2-40B4-BE49-F238E27FC236}">
                <a16:creationId xmlns:a16="http://schemas.microsoft.com/office/drawing/2014/main" id="{FEEAE74D-A8B8-4601-84C4-7F01DFF41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6">
            <a:extLst>
              <a:ext uri="{FF2B5EF4-FFF2-40B4-BE49-F238E27FC236}">
                <a16:creationId xmlns:a16="http://schemas.microsoft.com/office/drawing/2014/main" id="{CFD751E0-7430-4ACA-A679-ECB74EA58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9">
            <a:extLst>
              <a:ext uri="{FF2B5EF4-FFF2-40B4-BE49-F238E27FC236}">
                <a16:creationId xmlns:a16="http://schemas.microsoft.com/office/drawing/2014/main" id="{4337B0AD-9A1D-4899-8791-EDEB9B5A1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a:extLst>
              <a:ext uri="{FF2B5EF4-FFF2-40B4-BE49-F238E27FC236}">
                <a16:creationId xmlns:a16="http://schemas.microsoft.com/office/drawing/2014/main" id="{20EE4868-1730-433B-AA39-A91305A4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4">
            <a:extLst>
              <a:ext uri="{FF2B5EF4-FFF2-40B4-BE49-F238E27FC236}">
                <a16:creationId xmlns:a16="http://schemas.microsoft.com/office/drawing/2014/main" id="{89921AE2-097C-4DEE-A398-FCB910D60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a:extLst>
              <a:ext uri="{FF2B5EF4-FFF2-40B4-BE49-F238E27FC236}">
                <a16:creationId xmlns:a16="http://schemas.microsoft.com/office/drawing/2014/main" id="{A4098D72-B456-40CC-8C9F-D08B9DD2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0">
            <a:extLst>
              <a:ext uri="{FF2B5EF4-FFF2-40B4-BE49-F238E27FC236}">
                <a16:creationId xmlns:a16="http://schemas.microsoft.com/office/drawing/2014/main" id="{BCA1A530-E6F6-465D-BCD0-371D816C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13">
            <a:extLst>
              <a:ext uri="{FF2B5EF4-FFF2-40B4-BE49-F238E27FC236}">
                <a16:creationId xmlns:a16="http://schemas.microsoft.com/office/drawing/2014/main" id="{5AB5DD23-5ECB-4E0C-AC9B-C384785BA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a:extLst>
              <a:ext uri="{FF2B5EF4-FFF2-40B4-BE49-F238E27FC236}">
                <a16:creationId xmlns:a16="http://schemas.microsoft.com/office/drawing/2014/main" id="{7DA4BF21-FA96-43DB-A077-173C5F4333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a:extLst>
              <a:ext uri="{FF2B5EF4-FFF2-40B4-BE49-F238E27FC236}">
                <a16:creationId xmlns:a16="http://schemas.microsoft.com/office/drawing/2014/main" id="{BF956BA4-7CC2-4E13-9E1D-0854EF4C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a:extLst>
              <a:ext uri="{FF2B5EF4-FFF2-40B4-BE49-F238E27FC236}">
                <a16:creationId xmlns:a16="http://schemas.microsoft.com/office/drawing/2014/main" id="{3262514D-691E-4344-8751-4E80F046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pic>
        <p:nvPicPr>
          <p:cNvPr id="5" name="Picture 4">
            <a:extLst>
              <a:ext uri="{FF2B5EF4-FFF2-40B4-BE49-F238E27FC236}">
                <a16:creationId xmlns:a16="http://schemas.microsoft.com/office/drawing/2014/main" id="{DF6CB86B-D946-A24D-94FC-A2292CBF8189}"/>
              </a:ext>
            </a:extLst>
          </p:cNvPr>
          <p:cNvPicPr>
            <a:picLocks noChangeAspect="1"/>
          </p:cNvPicPr>
          <p:nvPr/>
        </p:nvPicPr>
        <p:blipFill>
          <a:blip r:embed="rId2"/>
          <a:stretch>
            <a:fillRect/>
          </a:stretch>
        </p:blipFill>
        <p:spPr>
          <a:xfrm>
            <a:off x="1968868" y="0"/>
            <a:ext cx="9838205" cy="7602249"/>
          </a:xfrm>
          <a:prstGeom prst="rect">
            <a:avLst/>
          </a:prstGeom>
        </p:spPr>
      </p:pic>
    </p:spTree>
    <p:extLst>
      <p:ext uri="{BB962C8B-B14F-4D97-AF65-F5344CB8AC3E}">
        <p14:creationId xmlns:p14="http://schemas.microsoft.com/office/powerpoint/2010/main" val="385322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341E-F990-8148-BC81-AF64D6C90B59}"/>
              </a:ext>
            </a:extLst>
          </p:cNvPr>
          <p:cNvSpPr>
            <a:spLocks noGrp="1"/>
          </p:cNvSpPr>
          <p:nvPr>
            <p:ph type="title"/>
          </p:nvPr>
        </p:nvSpPr>
        <p:spPr/>
        <p:txBody>
          <a:bodyPr/>
          <a:lstStyle/>
          <a:p>
            <a:r>
              <a:rPr lang="en-US" dirty="0"/>
              <a:t>Related Work Comparison</a:t>
            </a:r>
          </a:p>
        </p:txBody>
      </p:sp>
      <p:sp>
        <p:nvSpPr>
          <p:cNvPr id="3" name="Text Placeholder 2">
            <a:extLst>
              <a:ext uri="{FF2B5EF4-FFF2-40B4-BE49-F238E27FC236}">
                <a16:creationId xmlns:a16="http://schemas.microsoft.com/office/drawing/2014/main" id="{72A6A648-F60E-EE4F-BE43-15D75096DA17}"/>
              </a:ext>
            </a:extLst>
          </p:cNvPr>
          <p:cNvSpPr>
            <a:spLocks noGrp="1"/>
          </p:cNvSpPr>
          <p:nvPr>
            <p:ph type="body" idx="1"/>
          </p:nvPr>
        </p:nvSpPr>
        <p:spPr/>
        <p:txBody>
          <a:bodyPr/>
          <a:lstStyle/>
          <a:p>
            <a:r>
              <a:rPr lang="en-US" b="1" dirty="0"/>
              <a:t>Nipping away at A social crisis</a:t>
            </a:r>
            <a:endParaRPr lang="en-US" sz="1200" b="1" dirty="0"/>
          </a:p>
        </p:txBody>
      </p:sp>
      <p:sp>
        <p:nvSpPr>
          <p:cNvPr id="4" name="Content Placeholder 3">
            <a:extLst>
              <a:ext uri="{FF2B5EF4-FFF2-40B4-BE49-F238E27FC236}">
                <a16:creationId xmlns:a16="http://schemas.microsoft.com/office/drawing/2014/main" id="{73237459-42C2-5848-9FC8-B481B8E19664}"/>
              </a:ext>
            </a:extLst>
          </p:cNvPr>
          <p:cNvSpPr>
            <a:spLocks noGrp="1"/>
          </p:cNvSpPr>
          <p:nvPr>
            <p:ph sz="half" idx="2"/>
          </p:nvPr>
        </p:nvSpPr>
        <p:spPr>
          <a:xfrm>
            <a:off x="5125875" y="1707642"/>
            <a:ext cx="6264350" cy="3899074"/>
          </a:xfrm>
        </p:spPr>
        <p:txBody>
          <a:bodyPr>
            <a:normAutofit/>
          </a:bodyPr>
          <a:lstStyle/>
          <a:p>
            <a:r>
              <a:rPr lang="en-US" sz="2000" dirty="0"/>
              <a:t>Kayla Matthews - Big Data Helps Predict Substance Abuse</a:t>
            </a:r>
          </a:p>
          <a:p>
            <a:r>
              <a:rPr lang="en-US" sz="2000" dirty="0"/>
              <a:t>AAC - Genetic &amp; Environmental Factors</a:t>
            </a:r>
          </a:p>
          <a:p>
            <a:r>
              <a:rPr lang="en-US" sz="2000" dirty="0"/>
              <a:t>NIH - nearly doubled its funding for opioid-related and pain research from almost $600 million to $1.1 billion</a:t>
            </a:r>
          </a:p>
          <a:p>
            <a:r>
              <a:rPr lang="en-US" sz="2000" dirty="0"/>
              <a:t>Betty Ford - Opioid Overdose Deaths Often Involve Other Drugs</a:t>
            </a:r>
          </a:p>
          <a:p>
            <a:endParaRPr lang="en-US" sz="2000" dirty="0"/>
          </a:p>
        </p:txBody>
      </p:sp>
    </p:spTree>
    <p:extLst>
      <p:ext uri="{BB962C8B-B14F-4D97-AF65-F5344CB8AC3E}">
        <p14:creationId xmlns:p14="http://schemas.microsoft.com/office/powerpoint/2010/main" val="263881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DDE60-B369-BD4B-BC51-2E553DCAFA2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D37958-7A2B-1C45-B0F3-A48D2C3E1471}"/>
              </a:ext>
            </a:extLst>
          </p:cNvPr>
          <p:cNvSpPr>
            <a:spLocks noGrp="1"/>
          </p:cNvSpPr>
          <p:nvPr>
            <p:ph idx="1"/>
          </p:nvPr>
        </p:nvSpPr>
        <p:spPr>
          <a:xfrm>
            <a:off x="4813739" y="802809"/>
            <a:ext cx="6571280" cy="5249940"/>
          </a:xfrm>
        </p:spPr>
        <p:txBody>
          <a:bodyPr/>
          <a:lstStyle/>
          <a:p>
            <a:endParaRPr lang="en-US" dirty="0"/>
          </a:p>
          <a:p>
            <a:r>
              <a:rPr lang="en-US" sz="2000" dirty="0"/>
              <a:t>There was an </a:t>
            </a:r>
            <a:r>
              <a:rPr lang="en-US" sz="2000" b="1" dirty="0"/>
              <a:t>increase</a:t>
            </a:r>
            <a:r>
              <a:rPr lang="en-US" sz="2000" dirty="0"/>
              <a:t> the number of people who have risk factors that lead to opioid dependence. If we do not reduce these risk factors, we will eventually see an uptick in the number of opioid users. </a:t>
            </a:r>
          </a:p>
          <a:p>
            <a:r>
              <a:rPr lang="en-US" sz="2000" dirty="0"/>
              <a:t>Our model is a good start to analyzing the data available but there should be further research </a:t>
            </a:r>
          </a:p>
          <a:p>
            <a:endParaRPr lang="en-US" dirty="0"/>
          </a:p>
          <a:p>
            <a:endParaRPr lang="en-US" dirty="0"/>
          </a:p>
        </p:txBody>
      </p:sp>
    </p:spTree>
    <p:extLst>
      <p:ext uri="{BB962C8B-B14F-4D97-AF65-F5344CB8AC3E}">
        <p14:creationId xmlns:p14="http://schemas.microsoft.com/office/powerpoint/2010/main" val="362781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04672-0F5C-0442-9E5F-6ACD6B432A73}"/>
              </a:ext>
            </a:extLst>
          </p:cNvPr>
          <p:cNvSpPr>
            <a:spLocks noGrp="1"/>
          </p:cNvSpPr>
          <p:nvPr>
            <p:ph type="title"/>
          </p:nvPr>
        </p:nvSpPr>
        <p:spPr>
          <a:xfrm>
            <a:off x="892791" y="2442142"/>
            <a:ext cx="3654569" cy="2077158"/>
          </a:xfrm>
        </p:spPr>
        <p:txBody>
          <a:bodyPr vert="horz" lIns="228600" tIns="228600" rIns="228600" bIns="0" rtlCol="0" anchor="b">
            <a:normAutofit/>
          </a:bodyPr>
          <a:lstStyle/>
          <a:p>
            <a:pPr>
              <a:lnSpc>
                <a:spcPct val="80000"/>
              </a:lnSpc>
            </a:pPr>
            <a:r>
              <a:rPr lang="en-US" sz="4600"/>
              <a:t>Consequences of Opioid Addiction</a:t>
            </a:r>
          </a:p>
        </p:txBody>
      </p:sp>
      <p:pic>
        <p:nvPicPr>
          <p:cNvPr id="5" name="Content Placeholder 4" descr="Chart, bar chart, histogram&#10;&#10;Description automatically generated">
            <a:extLst>
              <a:ext uri="{FF2B5EF4-FFF2-40B4-BE49-F238E27FC236}">
                <a16:creationId xmlns:a16="http://schemas.microsoft.com/office/drawing/2014/main" id="{DB5B6D05-CFD1-9743-89C8-3B9CEA38DC42}"/>
              </a:ext>
            </a:extLst>
          </p:cNvPr>
          <p:cNvPicPr>
            <a:picLocks noGrp="1" noChangeAspect="1"/>
          </p:cNvPicPr>
          <p:nvPr>
            <p:ph idx="1"/>
          </p:nvPr>
        </p:nvPicPr>
        <p:blipFill>
          <a:blip r:embed="rId2"/>
          <a:stretch>
            <a:fillRect/>
          </a:stretch>
        </p:blipFill>
        <p:spPr>
          <a:xfrm>
            <a:off x="5018170" y="1107403"/>
            <a:ext cx="6120318" cy="459023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9424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BBBD145-2FC5-42C1-97BE-1C636D1397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2" name="Freeform 5">
              <a:extLst>
                <a:ext uri="{FF2B5EF4-FFF2-40B4-BE49-F238E27FC236}">
                  <a16:creationId xmlns:a16="http://schemas.microsoft.com/office/drawing/2014/main" id="{952A4B46-1EE6-42F1-BBC0-02A47B9932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24058FF8-180E-4BFD-BFFC-E51367000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A423535B-8DEB-423C-9F9D-529C3123E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988732CF-5FD1-4FE3-B520-C9F956B3A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ED91F632-7ADB-48B4-A824-B68FA6CC6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57CA5A76-3D12-43F9-BD26-A64EEE6C8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16934D21-CB88-41CD-ABEA-2F060AD51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2CA1546D-1E7E-4CE9-9531-FE1F102AD9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F8B2A6F1-7328-4D5B-8CD1-2D4F01C24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24C0204A-E727-41C5-9910-30FF39A3B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1FA04CE5-5DB6-4B00-9A83-0D9D2774C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EDECB57F-0466-4D16-ABF0-9046F90AF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0726DBEC-7825-41D2-8701-A9E2DDEB9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E74AC618-F7E3-45A0-B7C6-79CFFB64F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A5D641F7-963C-4984-B678-20322C69E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EAEEF718-9FD4-413C-A98F-0D814E4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C1F071D7-9988-42D0-A890-A1BC276B3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27BC813F-1EE5-47B1-8AF1-74F59908C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4771DC5B-F613-49AF-88B9-4713787B19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2970388B-41A2-4AD6-84B7-21A29A3D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9792A4B4-DC86-4D84-A6A5-40B2D8DD0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B239B0D4-65B5-4C6A-946F-02E061324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3" name="Rectangle 31">
              <a:extLst>
                <a:ext uri="{FF2B5EF4-FFF2-40B4-BE49-F238E27FC236}">
                  <a16:creationId xmlns:a16="http://schemas.microsoft.com/office/drawing/2014/main" id="{CC34B10E-8AF6-4F5B-AE67-602BB0FDF1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22">
              <a:extLst>
                <a:ext uri="{FF2B5EF4-FFF2-40B4-BE49-F238E27FC236}">
                  <a16:creationId xmlns:a16="http://schemas.microsoft.com/office/drawing/2014/main" id="{87D8F852-24F1-4713-A933-FECA2E8EA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F1FB2BCD-BC78-4CA9-B753-0AC9AEE15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Shape 39">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Shape 41">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6" name="Freeform: Shape 43">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2267AD-AADA-3B45-93DB-E131EF3C5A30}"/>
              </a:ext>
            </a:extLst>
          </p:cNvPr>
          <p:cNvSpPr>
            <a:spLocks noGrp="1"/>
          </p:cNvSpPr>
          <p:nvPr>
            <p:ph type="title"/>
          </p:nvPr>
        </p:nvSpPr>
        <p:spPr>
          <a:xfrm>
            <a:off x="7874928" y="1134142"/>
            <a:ext cx="3456122" cy="4589717"/>
          </a:xfrm>
        </p:spPr>
        <p:txBody>
          <a:bodyPr vert="horz" lIns="228600" tIns="228600" rIns="228600" bIns="228600" rtlCol="0" anchor="ctr">
            <a:normAutofit/>
          </a:bodyPr>
          <a:lstStyle/>
          <a:p>
            <a:pPr algn="l"/>
            <a:r>
              <a:rPr lang="en-US" sz="4800"/>
              <a:t>Data Source Details</a:t>
            </a:r>
          </a:p>
        </p:txBody>
      </p:sp>
      <p:sp>
        <p:nvSpPr>
          <p:cNvPr id="3" name="Content Placeholder 2">
            <a:extLst>
              <a:ext uri="{FF2B5EF4-FFF2-40B4-BE49-F238E27FC236}">
                <a16:creationId xmlns:a16="http://schemas.microsoft.com/office/drawing/2014/main" id="{BCBA0D8F-BE27-1448-8B1B-375C21FA6F8A}"/>
              </a:ext>
            </a:extLst>
          </p:cNvPr>
          <p:cNvSpPr>
            <a:spLocks noGrp="1"/>
          </p:cNvSpPr>
          <p:nvPr>
            <p:ph sz="half" idx="1"/>
          </p:nvPr>
        </p:nvSpPr>
        <p:spPr>
          <a:xfrm>
            <a:off x="798577" y="803186"/>
            <a:ext cx="5427137" cy="5248622"/>
          </a:xfrm>
        </p:spPr>
        <p:txBody>
          <a:bodyPr vert="horz" lIns="91440" tIns="45720" rIns="91440" bIns="45720" rtlCol="0" anchor="ctr">
            <a:normAutofit/>
          </a:bodyPr>
          <a:lstStyle/>
          <a:p>
            <a:r>
              <a:rPr lang="en-US" sz="1600" b="1" dirty="0"/>
              <a:t>National Survey on Drug Use and Health (NSDUH-2015, 2018, &amp; 2019)</a:t>
            </a:r>
          </a:p>
          <a:p>
            <a:r>
              <a:rPr lang="en-US" sz="1600" dirty="0">
                <a:hlinkClick r:id="rId3"/>
              </a:rPr>
              <a:t>2019 SAMHDA DATA LINK</a:t>
            </a:r>
            <a:endParaRPr lang="en-US" sz="1600" i="1" dirty="0"/>
          </a:p>
          <a:p>
            <a:r>
              <a:rPr lang="en-US" sz="1600" i="1" dirty="0"/>
              <a:t>Began with over 2700 columns &amp; over 56,000 rows for 2019.</a:t>
            </a:r>
          </a:p>
          <a:p>
            <a:r>
              <a:rPr lang="en-US" sz="1600" i="1" dirty="0"/>
              <a:t>Narrowed Focus to 29 columns </a:t>
            </a:r>
          </a:p>
          <a:p>
            <a:r>
              <a:rPr lang="en-US" sz="1600" i="1" dirty="0"/>
              <a:t>We used Linux to reduce file size and the </a:t>
            </a:r>
            <a:r>
              <a:rPr lang="en-US" sz="1600" i="1" dirty="0">
                <a:solidFill>
                  <a:schemeClr val="accent2"/>
                </a:solidFill>
              </a:rPr>
              <a:t>IBM Data Refinery Tool </a:t>
            </a:r>
            <a:r>
              <a:rPr lang="en-US" sz="1600" i="1" dirty="0"/>
              <a:t>to scrub the data. </a:t>
            </a:r>
          </a:p>
          <a:p>
            <a:r>
              <a:rPr lang="en-US" sz="1600" i="1" dirty="0"/>
              <a:t>Key column =&gt; </a:t>
            </a:r>
            <a:r>
              <a:rPr lang="en-US" sz="2000" b="1" i="1" dirty="0">
                <a:solidFill>
                  <a:schemeClr val="accent3"/>
                </a:solidFill>
              </a:rPr>
              <a:t>Opioid Abuse in Past Year</a:t>
            </a:r>
          </a:p>
        </p:txBody>
      </p:sp>
    </p:spTree>
    <p:extLst>
      <p:ext uri="{BB962C8B-B14F-4D97-AF65-F5344CB8AC3E}">
        <p14:creationId xmlns:p14="http://schemas.microsoft.com/office/powerpoint/2010/main" val="308896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EA6746C-F688-4653-BFAB-FEB7082197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 name="Freeform 5">
              <a:extLst>
                <a:ext uri="{FF2B5EF4-FFF2-40B4-BE49-F238E27FC236}">
                  <a16:creationId xmlns:a16="http://schemas.microsoft.com/office/drawing/2014/main" id="{F473B516-A073-4AB2-A2DA-2B346155C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EF1466B6-13B1-4017-8702-5FE513C62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1CC79A8F-0967-4354-9F88-F6C2A084B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3E41E5-9F57-40CC-9ED1-B0D3834E3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99FF99DC-58F7-4F9C-82B2-679210C38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CC567918-90F5-45A2-AC4A-00BB47FB7F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C84B339C-820F-4A1E-B2A5-16379E485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B59F7B5A-F055-470A-83EB-37E3C7323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17C1F6AD-A436-4603-A312-095A6BFEE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F1174104-B0C8-44AA-8C67-31DC1499B3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2DB9E986-DBF4-4129-A91F-CF5A1D05A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4277D0E9-EB42-4798-BADB-640D21FF1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E3036BF2-5BAE-4D3E-8906-753587BD8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5B4A4DAB-072D-47D9-A85A-6E4C1445E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DC7CE321-8DE9-44F2-85D9-EFF0577EE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FE74AEAA-D95A-462F-8CED-BE5146AE9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5F680D37-DDCE-49A5-801F-78E211F93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56AAEF18-0A28-4C6D-B6D7-293C6116C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3D9F3C43-7032-490F-B833-61ED5E228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4">
              <a:extLst>
                <a:ext uri="{FF2B5EF4-FFF2-40B4-BE49-F238E27FC236}">
                  <a16:creationId xmlns:a16="http://schemas.microsoft.com/office/drawing/2014/main" id="{555874EF-621F-4188-AD75-335F3F082D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5">
              <a:extLst>
                <a:ext uri="{FF2B5EF4-FFF2-40B4-BE49-F238E27FC236}">
                  <a16:creationId xmlns:a16="http://schemas.microsoft.com/office/drawing/2014/main" id="{15B4B778-7E6E-44EF-9375-288ADD8F5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a:extLst>
              <a:ext uri="{FF2B5EF4-FFF2-40B4-BE49-F238E27FC236}">
                <a16:creationId xmlns:a16="http://schemas.microsoft.com/office/drawing/2014/main" id="{6CCD5687-0DF2-44C8-A34A-BB82FF15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3" name="Rectangle 32">
              <a:extLst>
                <a:ext uri="{FF2B5EF4-FFF2-40B4-BE49-F238E27FC236}">
                  <a16:creationId xmlns:a16="http://schemas.microsoft.com/office/drawing/2014/main" id="{C798BCD2-5B53-4B61-9A0E-151447E63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Isosceles Triangle 22">
              <a:extLst>
                <a:ext uri="{FF2B5EF4-FFF2-40B4-BE49-F238E27FC236}">
                  <a16:creationId xmlns:a16="http://schemas.microsoft.com/office/drawing/2014/main" id="{9AB393CC-33E1-40B0-A7B3-1248CAAA9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B43794D-C926-4DFB-A24C-B811A12DD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7" name="Rectangle 36">
            <a:extLst>
              <a:ext uri="{FF2B5EF4-FFF2-40B4-BE49-F238E27FC236}">
                <a16:creationId xmlns:a16="http://schemas.microsoft.com/office/drawing/2014/main" id="{40F2DE27-1297-4129-8109-8A8F621F6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EE3576CE-E327-4733-A289-BEFB35F754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0" name="Freeform 5">
              <a:extLst>
                <a:ext uri="{FF2B5EF4-FFF2-40B4-BE49-F238E27FC236}">
                  <a16:creationId xmlns:a16="http://schemas.microsoft.com/office/drawing/2014/main" id="{EF2E2475-8B34-4000-B8B4-D1C0480EAC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AFF0158B-67CA-4E5D-82E9-032946005C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id="{E791B238-571A-4C82-9B16-63D94A891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70F10DD1-A998-4B23-8C15-31B7FD35E9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9">
              <a:extLst>
                <a:ext uri="{FF2B5EF4-FFF2-40B4-BE49-F238E27FC236}">
                  <a16:creationId xmlns:a16="http://schemas.microsoft.com/office/drawing/2014/main" id="{AE6BBC61-DC1C-44DA-9B00-6F69CE21D8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a:extLst>
                <a:ext uri="{FF2B5EF4-FFF2-40B4-BE49-F238E27FC236}">
                  <a16:creationId xmlns:a16="http://schemas.microsoft.com/office/drawing/2014/main" id="{906CAA79-7669-426E-AB78-3E141D4751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1">
              <a:extLst>
                <a:ext uri="{FF2B5EF4-FFF2-40B4-BE49-F238E27FC236}">
                  <a16:creationId xmlns:a16="http://schemas.microsoft.com/office/drawing/2014/main" id="{DA6EE275-29A0-4962-AFA6-FAD32DF50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2">
              <a:extLst>
                <a:ext uri="{FF2B5EF4-FFF2-40B4-BE49-F238E27FC236}">
                  <a16:creationId xmlns:a16="http://schemas.microsoft.com/office/drawing/2014/main" id="{2274EE13-0D62-4489-9B61-C616736FA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3">
              <a:extLst>
                <a:ext uri="{FF2B5EF4-FFF2-40B4-BE49-F238E27FC236}">
                  <a16:creationId xmlns:a16="http://schemas.microsoft.com/office/drawing/2014/main" id="{471730B6-C7FB-45ED-BCC5-40FD45BF2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4">
              <a:extLst>
                <a:ext uri="{FF2B5EF4-FFF2-40B4-BE49-F238E27FC236}">
                  <a16:creationId xmlns:a16="http://schemas.microsoft.com/office/drawing/2014/main" id="{D6FE80FB-C4EF-4D79-9559-D63549F146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5">
              <a:extLst>
                <a:ext uri="{FF2B5EF4-FFF2-40B4-BE49-F238E27FC236}">
                  <a16:creationId xmlns:a16="http://schemas.microsoft.com/office/drawing/2014/main" id="{C9CBAF19-21AE-40E8-8965-D5E6042F2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6">
              <a:extLst>
                <a:ext uri="{FF2B5EF4-FFF2-40B4-BE49-F238E27FC236}">
                  <a16:creationId xmlns:a16="http://schemas.microsoft.com/office/drawing/2014/main" id="{EBA99019-E134-4FD1-9B9C-5F2DCAAA98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7">
              <a:extLst>
                <a:ext uri="{FF2B5EF4-FFF2-40B4-BE49-F238E27FC236}">
                  <a16:creationId xmlns:a16="http://schemas.microsoft.com/office/drawing/2014/main" id="{00B654CA-DF8B-44BB-BF62-5B028D522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8">
              <a:extLst>
                <a:ext uri="{FF2B5EF4-FFF2-40B4-BE49-F238E27FC236}">
                  <a16:creationId xmlns:a16="http://schemas.microsoft.com/office/drawing/2014/main" id="{32411C03-987B-42CB-833D-E31A279010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9">
              <a:extLst>
                <a:ext uri="{FF2B5EF4-FFF2-40B4-BE49-F238E27FC236}">
                  <a16:creationId xmlns:a16="http://schemas.microsoft.com/office/drawing/2014/main" id="{5F9F126A-997B-4B39-8984-6563BA5D7F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0">
              <a:extLst>
                <a:ext uri="{FF2B5EF4-FFF2-40B4-BE49-F238E27FC236}">
                  <a16:creationId xmlns:a16="http://schemas.microsoft.com/office/drawing/2014/main" id="{49617DFE-E17F-4F67-9D22-C419793921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1">
              <a:extLst>
                <a:ext uri="{FF2B5EF4-FFF2-40B4-BE49-F238E27FC236}">
                  <a16:creationId xmlns:a16="http://schemas.microsoft.com/office/drawing/2014/main" id="{E5441641-3AA6-42CE-8E3B-D39246DDE4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2">
              <a:extLst>
                <a:ext uri="{FF2B5EF4-FFF2-40B4-BE49-F238E27FC236}">
                  <a16:creationId xmlns:a16="http://schemas.microsoft.com/office/drawing/2014/main" id="{6A578EBB-B60C-404B-B968-F9D46DC8B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3">
              <a:extLst>
                <a:ext uri="{FF2B5EF4-FFF2-40B4-BE49-F238E27FC236}">
                  <a16:creationId xmlns:a16="http://schemas.microsoft.com/office/drawing/2014/main" id="{6A6D1E40-DD2C-4558-954C-47EC7417E6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4">
              <a:extLst>
                <a:ext uri="{FF2B5EF4-FFF2-40B4-BE49-F238E27FC236}">
                  <a16:creationId xmlns:a16="http://schemas.microsoft.com/office/drawing/2014/main" id="{6C40FCAF-C578-4360-9094-9F66028B7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5">
              <a:extLst>
                <a:ext uri="{FF2B5EF4-FFF2-40B4-BE49-F238E27FC236}">
                  <a16:creationId xmlns:a16="http://schemas.microsoft.com/office/drawing/2014/main" id="{63EAC42D-DC17-4FCB-B8F4-6AFBDA29CF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A2267AD-AADA-3B45-93DB-E131EF3C5A30}"/>
              </a:ext>
            </a:extLst>
          </p:cNvPr>
          <p:cNvSpPr>
            <a:spLocks noGrp="1"/>
          </p:cNvSpPr>
          <p:nvPr>
            <p:ph type="title"/>
          </p:nvPr>
        </p:nvSpPr>
        <p:spPr>
          <a:xfrm>
            <a:off x="1759287" y="798881"/>
            <a:ext cx="8673427" cy="1048945"/>
          </a:xfrm>
        </p:spPr>
        <p:txBody>
          <a:bodyPr vert="horz" lIns="228600" tIns="228600" rIns="228600" bIns="228600" rtlCol="0" anchor="ctr">
            <a:normAutofit/>
          </a:bodyPr>
          <a:lstStyle/>
          <a:p>
            <a:r>
              <a:rPr lang="en-US">
                <a:solidFill>
                  <a:schemeClr val="tx1"/>
                </a:solidFill>
              </a:rPr>
              <a:t>Tools Used</a:t>
            </a:r>
          </a:p>
        </p:txBody>
      </p:sp>
      <p:graphicFrame>
        <p:nvGraphicFramePr>
          <p:cNvPr id="5" name="Content Placeholder 2">
            <a:extLst>
              <a:ext uri="{FF2B5EF4-FFF2-40B4-BE49-F238E27FC236}">
                <a16:creationId xmlns:a16="http://schemas.microsoft.com/office/drawing/2014/main" id="{3B323BF1-649C-404E-A9BF-6E376C6EE6A1}"/>
              </a:ext>
            </a:extLst>
          </p:cNvPr>
          <p:cNvGraphicFramePr>
            <a:graphicFrameLocks noGrp="1"/>
          </p:cNvGraphicFramePr>
          <p:nvPr>
            <p:ph sz="half" idx="1"/>
            <p:extLst>
              <p:ext uri="{D42A27DB-BD31-4B8C-83A1-F6EECF244321}">
                <p14:modId xmlns:p14="http://schemas.microsoft.com/office/powerpoint/2010/main" val="1059476916"/>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20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5">
                                            <p:graphicEl>
                                              <a:dgm id="{51D8D2D3-F36F-4D5B-9246-FB6ED512FA14}"/>
                                            </p:graphicEl>
                                          </p:spTgt>
                                        </p:tgtEl>
                                        <p:attrNameLst>
                                          <p:attrName>style.visibility</p:attrName>
                                        </p:attrNameLst>
                                      </p:cBhvr>
                                      <p:to>
                                        <p:strVal val="visible"/>
                                      </p:to>
                                    </p:set>
                                    <p:anim calcmode="lin" valueType="num">
                                      <p:cBhvr additive="base">
                                        <p:cTn id="7" dur="500" fill="hold"/>
                                        <p:tgtEl>
                                          <p:spTgt spid="5">
                                            <p:graphicEl>
                                              <a:dgm id="{51D8D2D3-F36F-4D5B-9246-FB6ED512FA14}"/>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graphicEl>
                                              <a:dgm id="{51D8D2D3-F36F-4D5B-9246-FB6ED512FA14}"/>
                                            </p:graphicEl>
                                          </p:spTgt>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5">
                                            <p:graphicEl>
                                              <a:dgm id="{93403E1D-D645-4595-A89C-529446FD48F1}"/>
                                            </p:graphicEl>
                                          </p:spTgt>
                                        </p:tgtEl>
                                        <p:attrNameLst>
                                          <p:attrName>style.visibility</p:attrName>
                                        </p:attrNameLst>
                                      </p:cBhvr>
                                      <p:to>
                                        <p:strVal val="visible"/>
                                      </p:to>
                                    </p:set>
                                    <p:anim calcmode="lin" valueType="num">
                                      <p:cBhvr additive="base">
                                        <p:cTn id="11" dur="500" fill="hold"/>
                                        <p:tgtEl>
                                          <p:spTgt spid="5">
                                            <p:graphicEl>
                                              <a:dgm id="{93403E1D-D645-4595-A89C-529446FD48F1}"/>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graphicEl>
                                              <a:dgm id="{93403E1D-D645-4595-A89C-529446FD48F1}"/>
                                            </p:graphicEl>
                                          </p:spTgt>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5">
                                            <p:graphicEl>
                                              <a:dgm id="{77E2942E-40CD-4817-8A5E-9DFBCF92667C}"/>
                                            </p:graphicEl>
                                          </p:spTgt>
                                        </p:tgtEl>
                                        <p:attrNameLst>
                                          <p:attrName>style.visibility</p:attrName>
                                        </p:attrNameLst>
                                      </p:cBhvr>
                                      <p:to>
                                        <p:strVal val="visible"/>
                                      </p:to>
                                    </p:set>
                                    <p:anim calcmode="lin" valueType="num">
                                      <p:cBhvr additive="base">
                                        <p:cTn id="15" dur="500" fill="hold"/>
                                        <p:tgtEl>
                                          <p:spTgt spid="5">
                                            <p:graphicEl>
                                              <a:dgm id="{77E2942E-40CD-4817-8A5E-9DFBCF92667C}"/>
                                            </p:graphic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graphicEl>
                                              <a:dgm id="{77E2942E-40CD-4817-8A5E-9DFBCF92667C}"/>
                                            </p:graphic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9" fill="hold" grpId="0" nodeType="clickEffect">
                                  <p:stCondLst>
                                    <p:cond delay="0"/>
                                  </p:stCondLst>
                                  <p:childTnLst>
                                    <p:set>
                                      <p:cBhvr>
                                        <p:cTn id="20" dur="1" fill="hold">
                                          <p:stCondLst>
                                            <p:cond delay="0"/>
                                          </p:stCondLst>
                                        </p:cTn>
                                        <p:tgtEl>
                                          <p:spTgt spid="5">
                                            <p:graphicEl>
                                              <a:dgm id="{AF31B820-5B2D-4671-A162-4127C0C12631}"/>
                                            </p:graphicEl>
                                          </p:spTgt>
                                        </p:tgtEl>
                                        <p:attrNameLst>
                                          <p:attrName>style.visibility</p:attrName>
                                        </p:attrNameLst>
                                      </p:cBhvr>
                                      <p:to>
                                        <p:strVal val="visible"/>
                                      </p:to>
                                    </p:set>
                                    <p:anim calcmode="lin" valueType="num">
                                      <p:cBhvr additive="base">
                                        <p:cTn id="21" dur="500" fill="hold"/>
                                        <p:tgtEl>
                                          <p:spTgt spid="5">
                                            <p:graphicEl>
                                              <a:dgm id="{AF31B820-5B2D-4671-A162-4127C0C12631}"/>
                                            </p:graphic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
                                            <p:graphicEl>
                                              <a:dgm id="{AF31B820-5B2D-4671-A162-4127C0C12631}"/>
                                            </p:graphicEl>
                                          </p:spTgt>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5">
                                            <p:graphicEl>
                                              <a:dgm id="{617B4FB9-22F9-454B-8D27-9C6F8E262DE9}"/>
                                            </p:graphicEl>
                                          </p:spTgt>
                                        </p:tgtEl>
                                        <p:attrNameLst>
                                          <p:attrName>style.visibility</p:attrName>
                                        </p:attrNameLst>
                                      </p:cBhvr>
                                      <p:to>
                                        <p:strVal val="visible"/>
                                      </p:to>
                                    </p:set>
                                    <p:anim calcmode="lin" valueType="num">
                                      <p:cBhvr additive="base">
                                        <p:cTn id="25" dur="500" fill="hold"/>
                                        <p:tgtEl>
                                          <p:spTgt spid="5">
                                            <p:graphicEl>
                                              <a:dgm id="{617B4FB9-22F9-454B-8D27-9C6F8E262DE9}"/>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graphicEl>
                                              <a:dgm id="{617B4FB9-22F9-454B-8D27-9C6F8E262DE9}"/>
                                            </p:graphicEl>
                                          </p:spTgt>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5">
                                            <p:graphicEl>
                                              <a:dgm id="{5BD8409A-71B3-4C1F-A21F-60C702C3A3A2}"/>
                                            </p:graphicEl>
                                          </p:spTgt>
                                        </p:tgtEl>
                                        <p:attrNameLst>
                                          <p:attrName>style.visibility</p:attrName>
                                        </p:attrNameLst>
                                      </p:cBhvr>
                                      <p:to>
                                        <p:strVal val="visible"/>
                                      </p:to>
                                    </p:set>
                                    <p:anim calcmode="lin" valueType="num">
                                      <p:cBhvr additive="base">
                                        <p:cTn id="29" dur="500" fill="hold"/>
                                        <p:tgtEl>
                                          <p:spTgt spid="5">
                                            <p:graphicEl>
                                              <a:dgm id="{5BD8409A-71B3-4C1F-A21F-60C702C3A3A2}"/>
                                            </p:graphic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
                                            <p:graphicEl>
                                              <a:dgm id="{5BD8409A-71B3-4C1F-A21F-60C702C3A3A2}"/>
                                            </p:graphicEl>
                                          </p:spTgt>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5">
                                            <p:graphicEl>
                                              <a:dgm id="{0526CAA3-61D8-4CF7-8B46-B7EA6F5B4F33}"/>
                                            </p:graphicEl>
                                          </p:spTgt>
                                        </p:tgtEl>
                                        <p:attrNameLst>
                                          <p:attrName>style.visibility</p:attrName>
                                        </p:attrNameLst>
                                      </p:cBhvr>
                                      <p:to>
                                        <p:strVal val="visible"/>
                                      </p:to>
                                    </p:set>
                                    <p:anim calcmode="lin" valueType="num">
                                      <p:cBhvr additive="base">
                                        <p:cTn id="35" dur="500" fill="hold"/>
                                        <p:tgtEl>
                                          <p:spTgt spid="5">
                                            <p:graphicEl>
                                              <a:dgm id="{0526CAA3-61D8-4CF7-8B46-B7EA6F5B4F33}"/>
                                            </p:graphic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
                                            <p:graphicEl>
                                              <a:dgm id="{0526CAA3-61D8-4CF7-8B46-B7EA6F5B4F33}"/>
                                            </p:graphicEl>
                                          </p:spTgt>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5">
                                            <p:graphicEl>
                                              <a:dgm id="{72CD038E-0760-4912-9489-E1F441B71328}"/>
                                            </p:graphicEl>
                                          </p:spTgt>
                                        </p:tgtEl>
                                        <p:attrNameLst>
                                          <p:attrName>style.visibility</p:attrName>
                                        </p:attrNameLst>
                                      </p:cBhvr>
                                      <p:to>
                                        <p:strVal val="visible"/>
                                      </p:to>
                                    </p:set>
                                    <p:anim calcmode="lin" valueType="num">
                                      <p:cBhvr additive="base">
                                        <p:cTn id="39" dur="500" fill="hold"/>
                                        <p:tgtEl>
                                          <p:spTgt spid="5">
                                            <p:graphicEl>
                                              <a:dgm id="{72CD038E-0760-4912-9489-E1F441B71328}"/>
                                            </p:graphic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
                                            <p:graphicEl>
                                              <a:dgm id="{72CD038E-0760-4912-9489-E1F441B71328}"/>
                                            </p:graphicEl>
                                          </p:spTgt>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5">
                                            <p:graphicEl>
                                              <a:dgm id="{43FB6502-9CF7-4734-ADBC-85A2F84DF3C3}"/>
                                            </p:graphicEl>
                                          </p:spTgt>
                                        </p:tgtEl>
                                        <p:attrNameLst>
                                          <p:attrName>style.visibility</p:attrName>
                                        </p:attrNameLst>
                                      </p:cBhvr>
                                      <p:to>
                                        <p:strVal val="visible"/>
                                      </p:to>
                                    </p:set>
                                    <p:anim calcmode="lin" valueType="num">
                                      <p:cBhvr additive="base">
                                        <p:cTn id="43" dur="500" fill="hold"/>
                                        <p:tgtEl>
                                          <p:spTgt spid="5">
                                            <p:graphicEl>
                                              <a:dgm id="{43FB6502-9CF7-4734-ADBC-85A2F84DF3C3}"/>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graphicEl>
                                              <a:dgm id="{43FB6502-9CF7-4734-ADBC-85A2F84DF3C3}"/>
                                            </p:graphic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5">
                                            <p:graphicEl>
                                              <a:dgm id="{EA51B272-3C02-4146-9965-54F5B39296EF}"/>
                                            </p:graphicEl>
                                          </p:spTgt>
                                        </p:tgtEl>
                                        <p:attrNameLst>
                                          <p:attrName>style.visibility</p:attrName>
                                        </p:attrNameLst>
                                      </p:cBhvr>
                                      <p:to>
                                        <p:strVal val="visible"/>
                                      </p:to>
                                    </p:set>
                                    <p:anim calcmode="lin" valueType="num">
                                      <p:cBhvr additive="base">
                                        <p:cTn id="49" dur="500" fill="hold"/>
                                        <p:tgtEl>
                                          <p:spTgt spid="5">
                                            <p:graphicEl>
                                              <a:dgm id="{EA51B272-3C02-4146-9965-54F5B39296EF}"/>
                                            </p:graphic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graphicEl>
                                              <a:dgm id="{EA51B272-3C02-4146-9965-54F5B39296EF}"/>
                                            </p:graphicEl>
                                          </p:spTgt>
                                        </p:tgtEl>
                                        <p:attrNameLst>
                                          <p:attrName>ppt_y</p:attrName>
                                        </p:attrNameLst>
                                      </p:cBhvr>
                                      <p:tavLst>
                                        <p:tav tm="0">
                                          <p:val>
                                            <p:strVal val="0-#ppt_h/2"/>
                                          </p:val>
                                        </p:tav>
                                        <p:tav tm="100000">
                                          <p:val>
                                            <p:strVal val="#ppt_y"/>
                                          </p:val>
                                        </p:tav>
                                      </p:tavLst>
                                    </p:anim>
                                  </p:childTnLst>
                                </p:cTn>
                              </p:par>
                              <p:par>
                                <p:cTn id="51" presetID="2" presetClass="entr" presetSubtype="9" fill="hold" grpId="0" nodeType="withEffect">
                                  <p:stCondLst>
                                    <p:cond delay="0"/>
                                  </p:stCondLst>
                                  <p:childTnLst>
                                    <p:set>
                                      <p:cBhvr>
                                        <p:cTn id="52" dur="1" fill="hold">
                                          <p:stCondLst>
                                            <p:cond delay="0"/>
                                          </p:stCondLst>
                                        </p:cTn>
                                        <p:tgtEl>
                                          <p:spTgt spid="5">
                                            <p:graphicEl>
                                              <a:dgm id="{A61163DF-876E-4262-A49C-35E9F8122BB0}"/>
                                            </p:graphicEl>
                                          </p:spTgt>
                                        </p:tgtEl>
                                        <p:attrNameLst>
                                          <p:attrName>style.visibility</p:attrName>
                                        </p:attrNameLst>
                                      </p:cBhvr>
                                      <p:to>
                                        <p:strVal val="visible"/>
                                      </p:to>
                                    </p:set>
                                    <p:anim calcmode="lin" valueType="num">
                                      <p:cBhvr additive="base">
                                        <p:cTn id="53" dur="500" fill="hold"/>
                                        <p:tgtEl>
                                          <p:spTgt spid="5">
                                            <p:graphicEl>
                                              <a:dgm id="{A61163DF-876E-4262-A49C-35E9F8122BB0}"/>
                                            </p:graphic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5">
                                            <p:graphicEl>
                                              <a:dgm id="{A61163DF-876E-4262-A49C-35E9F8122BB0}"/>
                                            </p:graphicEl>
                                          </p:spTgt>
                                        </p:tgtEl>
                                        <p:attrNameLst>
                                          <p:attrName>ppt_y</p:attrName>
                                        </p:attrNameLst>
                                      </p:cBhvr>
                                      <p:tavLst>
                                        <p:tav tm="0">
                                          <p:val>
                                            <p:strVal val="0-#ppt_h/2"/>
                                          </p:val>
                                        </p:tav>
                                        <p:tav tm="100000">
                                          <p:val>
                                            <p:strVal val="#ppt_y"/>
                                          </p:val>
                                        </p:tav>
                                      </p:tavLst>
                                    </p:anim>
                                  </p:childTnLst>
                                </p:cTn>
                              </p:par>
                              <p:par>
                                <p:cTn id="55" presetID="2" presetClass="entr" presetSubtype="9" fill="hold" grpId="0" nodeType="withEffect">
                                  <p:stCondLst>
                                    <p:cond delay="0"/>
                                  </p:stCondLst>
                                  <p:childTnLst>
                                    <p:set>
                                      <p:cBhvr>
                                        <p:cTn id="56" dur="1" fill="hold">
                                          <p:stCondLst>
                                            <p:cond delay="0"/>
                                          </p:stCondLst>
                                        </p:cTn>
                                        <p:tgtEl>
                                          <p:spTgt spid="5">
                                            <p:graphicEl>
                                              <a:dgm id="{367532B1-6E7E-4A58-931E-7FC2E9FA07F4}"/>
                                            </p:graphicEl>
                                          </p:spTgt>
                                        </p:tgtEl>
                                        <p:attrNameLst>
                                          <p:attrName>style.visibility</p:attrName>
                                        </p:attrNameLst>
                                      </p:cBhvr>
                                      <p:to>
                                        <p:strVal val="visible"/>
                                      </p:to>
                                    </p:set>
                                    <p:anim calcmode="lin" valueType="num">
                                      <p:cBhvr additive="base">
                                        <p:cTn id="57" dur="500" fill="hold"/>
                                        <p:tgtEl>
                                          <p:spTgt spid="5">
                                            <p:graphicEl>
                                              <a:dgm id="{367532B1-6E7E-4A58-931E-7FC2E9FA07F4}"/>
                                            </p:graphic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5">
                                            <p:graphicEl>
                                              <a:dgm id="{367532B1-6E7E-4A58-931E-7FC2E9FA07F4}"/>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464D3-212A-4811-834B-0EA66DB5C0F5}"/>
              </a:ext>
            </a:extLst>
          </p:cNvPr>
          <p:cNvSpPr>
            <a:spLocks noGrp="1"/>
          </p:cNvSpPr>
          <p:nvPr>
            <p:ph type="title"/>
          </p:nvPr>
        </p:nvSpPr>
        <p:spPr/>
        <p:txBody>
          <a:bodyPr/>
          <a:lstStyle/>
          <a:p>
            <a:r>
              <a:rPr lang="en-US" dirty="0"/>
              <a:t>Prediction</a:t>
            </a:r>
            <a:br>
              <a:rPr lang="en-US" dirty="0"/>
            </a:br>
            <a:r>
              <a:rPr lang="en-US" dirty="0"/>
              <a:t>Models</a:t>
            </a:r>
          </a:p>
        </p:txBody>
      </p:sp>
      <p:sp>
        <p:nvSpPr>
          <p:cNvPr id="3" name="Content Placeholder 2">
            <a:extLst>
              <a:ext uri="{FF2B5EF4-FFF2-40B4-BE49-F238E27FC236}">
                <a16:creationId xmlns:a16="http://schemas.microsoft.com/office/drawing/2014/main" id="{5C68A03B-D5D6-4FBD-9BF1-483FDB43D358}"/>
              </a:ext>
            </a:extLst>
          </p:cNvPr>
          <p:cNvSpPr>
            <a:spLocks noGrp="1"/>
          </p:cNvSpPr>
          <p:nvPr>
            <p:ph sz="half" idx="1"/>
          </p:nvPr>
        </p:nvSpPr>
        <p:spPr>
          <a:xfrm>
            <a:off x="5120878" y="803187"/>
            <a:ext cx="6269591" cy="5259415"/>
          </a:xfrm>
        </p:spPr>
        <p:txBody>
          <a:bodyPr vert="horz" lIns="91440" tIns="45720" rIns="91440" bIns="45720" rtlCol="0" anchor="t">
            <a:normAutofit fontScale="62500" lnSpcReduction="20000"/>
          </a:bodyPr>
          <a:lstStyle/>
          <a:p>
            <a:pPr marL="0" indent="0" algn="ctr">
              <a:buNone/>
            </a:pPr>
            <a:endParaRPr lang="en-US" sz="2000" u="sng" dirty="0"/>
          </a:p>
          <a:p>
            <a:pPr marL="0" indent="0" algn="ctr">
              <a:buNone/>
            </a:pPr>
            <a:r>
              <a:rPr lang="en-US" sz="2000" u="sng" dirty="0">
                <a:ea typeface="+mn-lt"/>
                <a:cs typeface="+mn-lt"/>
              </a:rPr>
              <a:t>2015</a:t>
            </a:r>
            <a:endParaRPr lang="en-US" sz="2000" dirty="0">
              <a:ea typeface="+mn-lt"/>
              <a:cs typeface="+mn-lt"/>
            </a:endParaRPr>
          </a:p>
          <a:p>
            <a:pPr>
              <a:buFont typeface="Wingdings"/>
              <a:buChar char="§"/>
            </a:pPr>
            <a:r>
              <a:rPr lang="en-US" sz="2000" b="1" dirty="0">
                <a:ea typeface="+mn-lt"/>
                <a:cs typeface="+mn-lt"/>
              </a:rPr>
              <a:t>Algorithm: </a:t>
            </a:r>
            <a:r>
              <a:rPr lang="en-US" sz="2000" dirty="0">
                <a:ea typeface="+mn-lt"/>
                <a:cs typeface="+mn-lt"/>
              </a:rPr>
              <a:t>XGB Classifier</a:t>
            </a:r>
          </a:p>
          <a:p>
            <a:pPr>
              <a:buFont typeface="Wingdings"/>
              <a:buChar char="§"/>
            </a:pPr>
            <a:r>
              <a:rPr lang="en-US" sz="2000" b="1" dirty="0">
                <a:ea typeface="+mn-lt"/>
                <a:cs typeface="+mn-lt"/>
              </a:rPr>
              <a:t>Accuracy: </a:t>
            </a:r>
            <a:r>
              <a:rPr lang="en-US" sz="2000" dirty="0">
                <a:ea typeface="+mn-lt"/>
                <a:cs typeface="+mn-lt"/>
              </a:rPr>
              <a:t>0.775</a:t>
            </a:r>
          </a:p>
          <a:p>
            <a:pPr>
              <a:buFont typeface="Wingdings"/>
              <a:buChar char="§"/>
            </a:pPr>
            <a:r>
              <a:rPr lang="en-US" sz="2000" dirty="0">
                <a:ea typeface="+mn-lt"/>
                <a:cs typeface="+mn-lt"/>
              </a:rPr>
              <a:t>HPO-1, FE, HPO-2</a:t>
            </a:r>
          </a:p>
          <a:p>
            <a:pPr>
              <a:buFont typeface="Wingdings"/>
              <a:buChar char="§"/>
            </a:pPr>
            <a:r>
              <a:rPr lang="en-US" sz="2000" dirty="0">
                <a:ea typeface="+mn-lt"/>
                <a:cs typeface="+mn-lt"/>
              </a:rPr>
              <a:t>90% Training, 10% Holdout data</a:t>
            </a:r>
          </a:p>
          <a:p>
            <a:pPr marL="0" indent="0" algn="ctr">
              <a:buNone/>
            </a:pPr>
            <a:r>
              <a:rPr lang="en-US" sz="2000" u="sng" dirty="0"/>
              <a:t>2018</a:t>
            </a:r>
          </a:p>
          <a:p>
            <a:r>
              <a:rPr lang="en-US" sz="2000" b="1" dirty="0"/>
              <a:t>Algorithm: </a:t>
            </a:r>
            <a:r>
              <a:rPr lang="en-US" sz="2000" dirty="0"/>
              <a:t>XGB Classifier</a:t>
            </a:r>
          </a:p>
          <a:p>
            <a:r>
              <a:rPr lang="en-US" sz="2000" b="1" dirty="0"/>
              <a:t>Accuracy: </a:t>
            </a:r>
            <a:r>
              <a:rPr lang="en-US" sz="2000" dirty="0"/>
              <a:t>0.812</a:t>
            </a:r>
          </a:p>
          <a:p>
            <a:r>
              <a:rPr lang="en-US" sz="2000" dirty="0"/>
              <a:t>No Enhancements</a:t>
            </a:r>
          </a:p>
          <a:p>
            <a:pPr fontAlgn="base"/>
            <a:r>
              <a:rPr lang="en-US" sz="2000" dirty="0"/>
              <a:t>90% Training, 10% Holdout data</a:t>
            </a:r>
          </a:p>
          <a:p>
            <a:pPr marL="0" indent="0" algn="ctr">
              <a:buNone/>
            </a:pPr>
            <a:r>
              <a:rPr lang="en-US" sz="2000" u="sng" dirty="0">
                <a:ea typeface="+mn-lt"/>
                <a:cs typeface="+mn-lt"/>
              </a:rPr>
              <a:t>2019</a:t>
            </a:r>
            <a:endParaRPr lang="en-US" sz="2000" dirty="0">
              <a:ea typeface="+mn-lt"/>
              <a:cs typeface="+mn-lt"/>
            </a:endParaRPr>
          </a:p>
          <a:p>
            <a:r>
              <a:rPr lang="en-US" sz="2000" b="1" dirty="0">
                <a:ea typeface="+mn-lt"/>
                <a:cs typeface="+mn-lt"/>
              </a:rPr>
              <a:t>Algorithm: </a:t>
            </a:r>
            <a:r>
              <a:rPr lang="en-US" sz="2000" dirty="0">
                <a:ea typeface="+mn-lt"/>
                <a:cs typeface="+mn-lt"/>
              </a:rPr>
              <a:t>Logistic Regression</a:t>
            </a:r>
          </a:p>
          <a:p>
            <a:r>
              <a:rPr lang="en-US" sz="2000" b="1" dirty="0">
                <a:ea typeface="+mn-lt"/>
                <a:cs typeface="+mn-lt"/>
              </a:rPr>
              <a:t>Accuracy: </a:t>
            </a:r>
            <a:r>
              <a:rPr lang="en-US" sz="2000" dirty="0">
                <a:ea typeface="+mn-lt"/>
                <a:cs typeface="+mn-lt"/>
              </a:rPr>
              <a:t>0.996</a:t>
            </a:r>
          </a:p>
          <a:p>
            <a:r>
              <a:rPr lang="en-US" sz="2000" dirty="0">
                <a:ea typeface="+mn-lt"/>
                <a:cs typeface="+mn-lt"/>
              </a:rPr>
              <a:t>HPO-1</a:t>
            </a:r>
          </a:p>
          <a:p>
            <a:r>
              <a:rPr lang="en-US" sz="2000" dirty="0">
                <a:ea typeface="+mn-lt"/>
                <a:cs typeface="+mn-lt"/>
              </a:rPr>
              <a:t>90% Training, 10% Holdout data</a:t>
            </a:r>
          </a:p>
          <a:p>
            <a:endParaRPr lang="en-US" sz="2000" dirty="0"/>
          </a:p>
          <a:p>
            <a:endParaRPr lang="en-US" dirty="0"/>
          </a:p>
        </p:txBody>
      </p:sp>
    </p:spTree>
    <p:extLst>
      <p:ext uri="{BB962C8B-B14F-4D97-AF65-F5344CB8AC3E}">
        <p14:creationId xmlns:p14="http://schemas.microsoft.com/office/powerpoint/2010/main" val="305625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61AD-00B4-4AE5-8AE6-2B8F95DCAFD4}"/>
              </a:ext>
            </a:extLst>
          </p:cNvPr>
          <p:cNvSpPr>
            <a:spLocks noGrp="1"/>
          </p:cNvSpPr>
          <p:nvPr>
            <p:ph type="title"/>
          </p:nvPr>
        </p:nvSpPr>
        <p:spPr/>
        <p:txBody>
          <a:bodyPr/>
          <a:lstStyle/>
          <a:p>
            <a:r>
              <a:rPr lang="en-US" dirty="0">
                <a:cs typeface="Calibri Light"/>
              </a:rPr>
              <a:t>Predictions for 2016</a:t>
            </a:r>
            <a:endParaRPr lang="en-US" dirty="0"/>
          </a:p>
        </p:txBody>
      </p:sp>
      <p:pic>
        <p:nvPicPr>
          <p:cNvPr id="4" name="Picture 4" descr="Chart, bar chart&#10;&#10;Description automatically generated">
            <a:extLst>
              <a:ext uri="{FF2B5EF4-FFF2-40B4-BE49-F238E27FC236}">
                <a16:creationId xmlns:a16="http://schemas.microsoft.com/office/drawing/2014/main" id="{371C1F59-8248-470B-A20D-C77B96C255FF}"/>
              </a:ext>
            </a:extLst>
          </p:cNvPr>
          <p:cNvPicPr>
            <a:picLocks noGrp="1" noChangeAspect="1"/>
          </p:cNvPicPr>
          <p:nvPr>
            <p:ph idx="1"/>
          </p:nvPr>
        </p:nvPicPr>
        <p:blipFill>
          <a:blip r:embed="rId2"/>
          <a:stretch>
            <a:fillRect/>
          </a:stretch>
        </p:blipFill>
        <p:spPr>
          <a:xfrm>
            <a:off x="5279878" y="1310967"/>
            <a:ext cx="6369977" cy="3941958"/>
          </a:xfrm>
        </p:spPr>
      </p:pic>
    </p:spTree>
    <p:extLst>
      <p:ext uri="{BB962C8B-B14F-4D97-AF65-F5344CB8AC3E}">
        <p14:creationId xmlns:p14="http://schemas.microsoft.com/office/powerpoint/2010/main" val="196750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317A0F-7D29-41F1-A7F4-3A5AC9B8644B}"/>
              </a:ext>
            </a:extLst>
          </p:cNvPr>
          <p:cNvSpPr>
            <a:spLocks noGrp="1"/>
          </p:cNvSpPr>
          <p:nvPr>
            <p:ph type="title"/>
          </p:nvPr>
        </p:nvSpPr>
        <p:spPr/>
        <p:txBody>
          <a:bodyPr/>
          <a:lstStyle/>
          <a:p>
            <a:r>
              <a:rPr lang="en-US" dirty="0">
                <a:cs typeface="Calibri Light"/>
              </a:rPr>
              <a:t>Predictions for 2019</a:t>
            </a:r>
          </a:p>
        </p:txBody>
      </p:sp>
      <p:pic>
        <p:nvPicPr>
          <p:cNvPr id="2" name="Picture 5" descr="Chart, bar chart&#10;&#10;Description automatically generated">
            <a:extLst>
              <a:ext uri="{FF2B5EF4-FFF2-40B4-BE49-F238E27FC236}">
                <a16:creationId xmlns:a16="http://schemas.microsoft.com/office/drawing/2014/main" id="{EB31659F-4C08-4B12-AFDF-97C788E317A4}"/>
              </a:ext>
            </a:extLst>
          </p:cNvPr>
          <p:cNvPicPr>
            <a:picLocks noGrp="1" noChangeAspect="1"/>
          </p:cNvPicPr>
          <p:nvPr>
            <p:ph idx="1"/>
          </p:nvPr>
        </p:nvPicPr>
        <p:blipFill>
          <a:blip r:embed="rId2"/>
          <a:stretch>
            <a:fillRect/>
          </a:stretch>
        </p:blipFill>
        <p:spPr>
          <a:xfrm>
            <a:off x="6420456" y="3705675"/>
            <a:ext cx="4600575" cy="2762250"/>
          </a:xfrm>
        </p:spPr>
      </p:pic>
      <p:sp>
        <p:nvSpPr>
          <p:cNvPr id="4" name="Text Placeholder 3">
            <a:extLst>
              <a:ext uri="{FF2B5EF4-FFF2-40B4-BE49-F238E27FC236}">
                <a16:creationId xmlns:a16="http://schemas.microsoft.com/office/drawing/2014/main" id="{FDE11FED-A6F1-4AA0-AFF7-2A541B8C6082}"/>
              </a:ext>
            </a:extLst>
          </p:cNvPr>
          <p:cNvSpPr>
            <a:spLocks noGrp="1"/>
          </p:cNvSpPr>
          <p:nvPr>
            <p:ph type="body" sz="half" idx="2"/>
          </p:nvPr>
        </p:nvSpPr>
        <p:spPr/>
        <p:txBody>
          <a:bodyPr/>
          <a:lstStyle/>
          <a:p>
            <a:r>
              <a:rPr lang="en-US" dirty="0"/>
              <a:t>IBM Cloud Pak for Data</a:t>
            </a:r>
          </a:p>
        </p:txBody>
      </p:sp>
      <p:pic>
        <p:nvPicPr>
          <p:cNvPr id="6" name="Picture 7" descr="Chart, bar chart&#10;&#10;Description automatically generated">
            <a:extLst>
              <a:ext uri="{FF2B5EF4-FFF2-40B4-BE49-F238E27FC236}">
                <a16:creationId xmlns:a16="http://schemas.microsoft.com/office/drawing/2014/main" id="{5508EB6A-1E10-4E32-8C8D-D59B6A5DD320}"/>
              </a:ext>
            </a:extLst>
          </p:cNvPr>
          <p:cNvPicPr>
            <a:picLocks noChangeAspect="1"/>
          </p:cNvPicPr>
          <p:nvPr/>
        </p:nvPicPr>
        <p:blipFill>
          <a:blip r:embed="rId3"/>
          <a:stretch>
            <a:fillRect/>
          </a:stretch>
        </p:blipFill>
        <p:spPr>
          <a:xfrm>
            <a:off x="6420456" y="408722"/>
            <a:ext cx="4635357" cy="2759018"/>
          </a:xfrm>
          <a:prstGeom prst="rect">
            <a:avLst/>
          </a:prstGeom>
        </p:spPr>
      </p:pic>
    </p:spTree>
    <p:extLst>
      <p:ext uri="{BB962C8B-B14F-4D97-AF65-F5344CB8AC3E}">
        <p14:creationId xmlns:p14="http://schemas.microsoft.com/office/powerpoint/2010/main" val="251515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3"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
                                        <p:tgtEl>
                                          <p:spTgt spid="6"/>
                                        </p:tgtEl>
                                      </p:cBhvr>
                                    </p:animEffect>
                                    <p:anim calcmode="lin" valueType="num">
                                      <p:cBhvr>
                                        <p:cTn id="17" dur="400" fill="hold"/>
                                        <p:tgtEl>
                                          <p:spTgt spid="6"/>
                                        </p:tgtEl>
                                        <p:attrNameLst>
                                          <p:attrName>ppt_x</p:attrName>
                                        </p:attrNameLst>
                                      </p:cBhvr>
                                      <p:tavLst>
                                        <p:tav tm="0">
                                          <p:val>
                                            <p:strVal val="#ppt_x"/>
                                          </p:val>
                                        </p:tav>
                                        <p:tav tm="100000">
                                          <p:val>
                                            <p:strVal val="#ppt_x"/>
                                          </p:val>
                                        </p:tav>
                                      </p:tavLst>
                                    </p:anim>
                                    <p:anim calcmode="lin" valueType="num">
                                      <p:cBhvr>
                                        <p:cTn id="18" dur="400" fill="hold"/>
                                        <p:tgtEl>
                                          <p:spTgt spid="6"/>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59">
            <a:extLst>
              <a:ext uri="{FF2B5EF4-FFF2-40B4-BE49-F238E27FC236}">
                <a16:creationId xmlns:a16="http://schemas.microsoft.com/office/drawing/2014/main" id="{B953A443-294B-445A-8800-36348C074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61">
            <a:extLst>
              <a:ext uri="{FF2B5EF4-FFF2-40B4-BE49-F238E27FC236}">
                <a16:creationId xmlns:a16="http://schemas.microsoft.com/office/drawing/2014/main" id="{78C8B465-3B66-4260-BB99-1B5436C5CB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0"/>
            <a:ext cx="12584114" cy="6853238"/>
            <a:chOff x="-417513" y="0"/>
            <a:chExt cx="12584114" cy="6853238"/>
          </a:xfrm>
        </p:grpSpPr>
        <p:sp>
          <p:nvSpPr>
            <p:cNvPr id="87" name="Freeform 5">
              <a:extLst>
                <a:ext uri="{FF2B5EF4-FFF2-40B4-BE49-F238E27FC236}">
                  <a16:creationId xmlns:a16="http://schemas.microsoft.com/office/drawing/2014/main" id="{A44A7F58-688E-4FAB-8F35-E1317E0DB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6">
              <a:extLst>
                <a:ext uri="{FF2B5EF4-FFF2-40B4-BE49-F238E27FC236}">
                  <a16:creationId xmlns:a16="http://schemas.microsoft.com/office/drawing/2014/main" id="{C3F725EA-A7F4-43D1-8763-CCF81730A5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7">
              <a:extLst>
                <a:ext uri="{FF2B5EF4-FFF2-40B4-BE49-F238E27FC236}">
                  <a16:creationId xmlns:a16="http://schemas.microsoft.com/office/drawing/2014/main" id="{37916536-9ECD-46FA-9321-9BC1FE6F71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8">
              <a:extLst>
                <a:ext uri="{FF2B5EF4-FFF2-40B4-BE49-F238E27FC236}">
                  <a16:creationId xmlns:a16="http://schemas.microsoft.com/office/drawing/2014/main" id="{60594951-6157-4770-B4CC-51E856E48A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9">
              <a:extLst>
                <a:ext uri="{FF2B5EF4-FFF2-40B4-BE49-F238E27FC236}">
                  <a16:creationId xmlns:a16="http://schemas.microsoft.com/office/drawing/2014/main" id="{61C659B4-5413-4C0E-94C0-77A62D13CD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10">
              <a:extLst>
                <a:ext uri="{FF2B5EF4-FFF2-40B4-BE49-F238E27FC236}">
                  <a16:creationId xmlns:a16="http://schemas.microsoft.com/office/drawing/2014/main" id="{F8898917-C433-46E2-B64C-9959DCBE4E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1">
              <a:extLst>
                <a:ext uri="{FF2B5EF4-FFF2-40B4-BE49-F238E27FC236}">
                  <a16:creationId xmlns:a16="http://schemas.microsoft.com/office/drawing/2014/main" id="{A74EDBCC-8167-46A3-88C0-700B69737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12">
              <a:extLst>
                <a:ext uri="{FF2B5EF4-FFF2-40B4-BE49-F238E27FC236}">
                  <a16:creationId xmlns:a16="http://schemas.microsoft.com/office/drawing/2014/main" id="{A67E927E-7541-4F1F-A650-7EA34A924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13">
              <a:extLst>
                <a:ext uri="{FF2B5EF4-FFF2-40B4-BE49-F238E27FC236}">
                  <a16:creationId xmlns:a16="http://schemas.microsoft.com/office/drawing/2014/main" id="{BDD1CA3A-F54D-4B52-B5BE-1C1A034C2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14">
              <a:extLst>
                <a:ext uri="{FF2B5EF4-FFF2-40B4-BE49-F238E27FC236}">
                  <a16:creationId xmlns:a16="http://schemas.microsoft.com/office/drawing/2014/main" id="{4F2C1832-F5EA-4570-B140-C9865C395E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15">
              <a:extLst>
                <a:ext uri="{FF2B5EF4-FFF2-40B4-BE49-F238E27FC236}">
                  <a16:creationId xmlns:a16="http://schemas.microsoft.com/office/drawing/2014/main" id="{070A83B1-3E47-43D5-8ECA-AF855C5824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16">
              <a:extLst>
                <a:ext uri="{FF2B5EF4-FFF2-40B4-BE49-F238E27FC236}">
                  <a16:creationId xmlns:a16="http://schemas.microsoft.com/office/drawing/2014/main" id="{BB2BA416-762A-4171-B3AE-8D821070D5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7">
              <a:extLst>
                <a:ext uri="{FF2B5EF4-FFF2-40B4-BE49-F238E27FC236}">
                  <a16:creationId xmlns:a16="http://schemas.microsoft.com/office/drawing/2014/main" id="{44488F53-1FA7-42B8-BBB3-D9B7CECF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8">
              <a:extLst>
                <a:ext uri="{FF2B5EF4-FFF2-40B4-BE49-F238E27FC236}">
                  <a16:creationId xmlns:a16="http://schemas.microsoft.com/office/drawing/2014/main" id="{C652F543-6B84-4EB0-BA9A-FEE0FE8241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9">
              <a:extLst>
                <a:ext uri="{FF2B5EF4-FFF2-40B4-BE49-F238E27FC236}">
                  <a16:creationId xmlns:a16="http://schemas.microsoft.com/office/drawing/2014/main" id="{4C01ECC6-2CEF-411B-9452-1CFE016A4E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20">
              <a:extLst>
                <a:ext uri="{FF2B5EF4-FFF2-40B4-BE49-F238E27FC236}">
                  <a16:creationId xmlns:a16="http://schemas.microsoft.com/office/drawing/2014/main" id="{1E9C8CCE-FD1A-4B8A-B0DD-CCA1061627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21">
              <a:extLst>
                <a:ext uri="{FF2B5EF4-FFF2-40B4-BE49-F238E27FC236}">
                  <a16:creationId xmlns:a16="http://schemas.microsoft.com/office/drawing/2014/main" id="{12B88552-9617-441B-804E-7665EEDB0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22">
              <a:extLst>
                <a:ext uri="{FF2B5EF4-FFF2-40B4-BE49-F238E27FC236}">
                  <a16:creationId xmlns:a16="http://schemas.microsoft.com/office/drawing/2014/main" id="{FF9BF7E7-292E-4502-8707-719880804E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23">
              <a:extLst>
                <a:ext uri="{FF2B5EF4-FFF2-40B4-BE49-F238E27FC236}">
                  <a16:creationId xmlns:a16="http://schemas.microsoft.com/office/drawing/2014/main" id="{82861330-5217-4BBD-A029-50D39E363B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24">
              <a:extLst>
                <a:ext uri="{FF2B5EF4-FFF2-40B4-BE49-F238E27FC236}">
                  <a16:creationId xmlns:a16="http://schemas.microsoft.com/office/drawing/2014/main" id="{D6E86A53-83A6-4FC9-95CC-A82F6A53E2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25">
              <a:extLst>
                <a:ext uri="{FF2B5EF4-FFF2-40B4-BE49-F238E27FC236}">
                  <a16:creationId xmlns:a16="http://schemas.microsoft.com/office/drawing/2014/main" id="{ED068211-CA23-4F84-8EF1-532049651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F63E406A-DBE4-4A47-9775-8EC59B6442F8}"/>
              </a:ext>
            </a:extLst>
          </p:cNvPr>
          <p:cNvSpPr>
            <a:spLocks noGrp="1"/>
          </p:cNvSpPr>
          <p:nvPr>
            <p:ph type="title"/>
          </p:nvPr>
        </p:nvSpPr>
        <p:spPr>
          <a:xfrm>
            <a:off x="6536700" y="914182"/>
            <a:ext cx="4489449" cy="1915382"/>
          </a:xfrm>
        </p:spPr>
        <p:txBody>
          <a:bodyPr vert="horz" lIns="228600" tIns="228600" rIns="228600" bIns="0" rtlCol="0">
            <a:normAutofit/>
          </a:bodyPr>
          <a:lstStyle/>
          <a:p>
            <a:r>
              <a:rPr lang="en-US" dirty="0">
                <a:solidFill>
                  <a:schemeClr val="tx2"/>
                </a:solidFill>
              </a:rPr>
              <a:t>The Predictions for 2020</a:t>
            </a:r>
          </a:p>
        </p:txBody>
      </p:sp>
      <p:graphicFrame>
        <p:nvGraphicFramePr>
          <p:cNvPr id="29" name="Chart 28">
            <a:extLst>
              <a:ext uri="{FF2B5EF4-FFF2-40B4-BE49-F238E27FC236}">
                <a16:creationId xmlns:a16="http://schemas.microsoft.com/office/drawing/2014/main" id="{9348FCDD-34B9-AD40-BBE8-1CFA7F039D0A}"/>
              </a:ext>
            </a:extLst>
          </p:cNvPr>
          <p:cNvGraphicFramePr>
            <a:graphicFrameLocks/>
          </p:cNvGraphicFramePr>
          <p:nvPr>
            <p:extLst>
              <p:ext uri="{D42A27DB-BD31-4B8C-83A1-F6EECF244321}">
                <p14:modId xmlns:p14="http://schemas.microsoft.com/office/powerpoint/2010/main" val="504349446"/>
              </p:ext>
            </p:extLst>
          </p:nvPr>
        </p:nvGraphicFramePr>
        <p:xfrm>
          <a:off x="730732" y="3821025"/>
          <a:ext cx="4906036" cy="25245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0" name="Chart 29">
            <a:extLst>
              <a:ext uri="{FF2B5EF4-FFF2-40B4-BE49-F238E27FC236}">
                <a16:creationId xmlns:a16="http://schemas.microsoft.com/office/drawing/2014/main" id="{D70A2119-7630-DC48-938B-E5B782F1B9CE}"/>
              </a:ext>
            </a:extLst>
          </p:cNvPr>
          <p:cNvGraphicFramePr>
            <a:graphicFrameLocks/>
          </p:cNvGraphicFramePr>
          <p:nvPr>
            <p:extLst>
              <p:ext uri="{D42A27DB-BD31-4B8C-83A1-F6EECF244321}">
                <p14:modId xmlns:p14="http://schemas.microsoft.com/office/powerpoint/2010/main" val="3233446547"/>
              </p:ext>
            </p:extLst>
          </p:nvPr>
        </p:nvGraphicFramePr>
        <p:xfrm>
          <a:off x="694106" y="474575"/>
          <a:ext cx="4979288" cy="2562401"/>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3" descr="Chart, bar chart, waterfall chart&#10;&#10;Description automatically generated">
            <a:extLst>
              <a:ext uri="{FF2B5EF4-FFF2-40B4-BE49-F238E27FC236}">
                <a16:creationId xmlns:a16="http://schemas.microsoft.com/office/drawing/2014/main" id="{D07350FD-0AD1-45D8-A217-7D966922C15C}"/>
              </a:ext>
            </a:extLst>
          </p:cNvPr>
          <p:cNvPicPr>
            <a:picLocks noChangeAspect="1"/>
          </p:cNvPicPr>
          <p:nvPr/>
        </p:nvPicPr>
        <p:blipFill>
          <a:blip r:embed="rId4"/>
          <a:stretch>
            <a:fillRect/>
          </a:stretch>
        </p:blipFill>
        <p:spPr>
          <a:xfrm>
            <a:off x="6585702" y="3809052"/>
            <a:ext cx="4982411" cy="2573200"/>
          </a:xfrm>
          <a:prstGeom prst="rect">
            <a:avLst/>
          </a:prstGeom>
        </p:spPr>
      </p:pic>
    </p:spTree>
    <p:extLst>
      <p:ext uri="{BB962C8B-B14F-4D97-AF65-F5344CB8AC3E}">
        <p14:creationId xmlns:p14="http://schemas.microsoft.com/office/powerpoint/2010/main" val="378869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3"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1+#ppt_w/2"/>
                                          </p:val>
                                        </p:tav>
                                        <p:tav tm="100000">
                                          <p:val>
                                            <p:strVal val="#ppt_x"/>
                                          </p:val>
                                        </p:tav>
                                      </p:tavLst>
                                    </p:anim>
                                    <p:anim calcmode="lin" valueType="num">
                                      <p:cBhvr additive="base">
                                        <p:cTn id="19"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1+#ppt_w/2"/>
                                          </p:val>
                                        </p:tav>
                                        <p:tav tm="100000">
                                          <p:val>
                                            <p:strVal val="#ppt_x"/>
                                          </p:val>
                                        </p:tav>
                                      </p:tavLst>
                                    </p:anim>
                                    <p:anim calcmode="lin" valueType="num">
                                      <p:cBhvr additive="base">
                                        <p:cTn id="25"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29" grpId="0">
        <p:bldAsOne/>
      </p:bldGraphic>
      <p:bldGraphic spid="3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59">
            <a:extLst>
              <a:ext uri="{FF2B5EF4-FFF2-40B4-BE49-F238E27FC236}">
                <a16:creationId xmlns:a16="http://schemas.microsoft.com/office/drawing/2014/main" id="{B953A443-294B-445A-8800-36348C074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61">
            <a:extLst>
              <a:ext uri="{FF2B5EF4-FFF2-40B4-BE49-F238E27FC236}">
                <a16:creationId xmlns:a16="http://schemas.microsoft.com/office/drawing/2014/main" id="{78C8B465-3B66-4260-BB99-1B5436C5CB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0"/>
            <a:ext cx="12584114" cy="6853238"/>
            <a:chOff x="-417513" y="0"/>
            <a:chExt cx="12584114" cy="6853238"/>
          </a:xfrm>
        </p:grpSpPr>
        <p:sp>
          <p:nvSpPr>
            <p:cNvPr id="87" name="Freeform 5">
              <a:extLst>
                <a:ext uri="{FF2B5EF4-FFF2-40B4-BE49-F238E27FC236}">
                  <a16:creationId xmlns:a16="http://schemas.microsoft.com/office/drawing/2014/main" id="{A44A7F58-688E-4FAB-8F35-E1317E0DB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6">
              <a:extLst>
                <a:ext uri="{FF2B5EF4-FFF2-40B4-BE49-F238E27FC236}">
                  <a16:creationId xmlns:a16="http://schemas.microsoft.com/office/drawing/2014/main" id="{C3F725EA-A7F4-43D1-8763-CCF81730A5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7">
              <a:extLst>
                <a:ext uri="{FF2B5EF4-FFF2-40B4-BE49-F238E27FC236}">
                  <a16:creationId xmlns:a16="http://schemas.microsoft.com/office/drawing/2014/main" id="{37916536-9ECD-46FA-9321-9BC1FE6F71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8">
              <a:extLst>
                <a:ext uri="{FF2B5EF4-FFF2-40B4-BE49-F238E27FC236}">
                  <a16:creationId xmlns:a16="http://schemas.microsoft.com/office/drawing/2014/main" id="{60594951-6157-4770-B4CC-51E856E48A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9">
              <a:extLst>
                <a:ext uri="{FF2B5EF4-FFF2-40B4-BE49-F238E27FC236}">
                  <a16:creationId xmlns:a16="http://schemas.microsoft.com/office/drawing/2014/main" id="{61C659B4-5413-4C0E-94C0-77A62D13CD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10">
              <a:extLst>
                <a:ext uri="{FF2B5EF4-FFF2-40B4-BE49-F238E27FC236}">
                  <a16:creationId xmlns:a16="http://schemas.microsoft.com/office/drawing/2014/main" id="{F8898917-C433-46E2-B64C-9959DCBE4E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1">
              <a:extLst>
                <a:ext uri="{FF2B5EF4-FFF2-40B4-BE49-F238E27FC236}">
                  <a16:creationId xmlns:a16="http://schemas.microsoft.com/office/drawing/2014/main" id="{A74EDBCC-8167-46A3-88C0-700B69737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12">
              <a:extLst>
                <a:ext uri="{FF2B5EF4-FFF2-40B4-BE49-F238E27FC236}">
                  <a16:creationId xmlns:a16="http://schemas.microsoft.com/office/drawing/2014/main" id="{A67E927E-7541-4F1F-A650-7EA34A924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13">
              <a:extLst>
                <a:ext uri="{FF2B5EF4-FFF2-40B4-BE49-F238E27FC236}">
                  <a16:creationId xmlns:a16="http://schemas.microsoft.com/office/drawing/2014/main" id="{BDD1CA3A-F54D-4B52-B5BE-1C1A034C2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14">
              <a:extLst>
                <a:ext uri="{FF2B5EF4-FFF2-40B4-BE49-F238E27FC236}">
                  <a16:creationId xmlns:a16="http://schemas.microsoft.com/office/drawing/2014/main" id="{4F2C1832-F5EA-4570-B140-C9865C395E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15">
              <a:extLst>
                <a:ext uri="{FF2B5EF4-FFF2-40B4-BE49-F238E27FC236}">
                  <a16:creationId xmlns:a16="http://schemas.microsoft.com/office/drawing/2014/main" id="{070A83B1-3E47-43D5-8ECA-AF855C5824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16">
              <a:extLst>
                <a:ext uri="{FF2B5EF4-FFF2-40B4-BE49-F238E27FC236}">
                  <a16:creationId xmlns:a16="http://schemas.microsoft.com/office/drawing/2014/main" id="{BB2BA416-762A-4171-B3AE-8D821070D5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7">
              <a:extLst>
                <a:ext uri="{FF2B5EF4-FFF2-40B4-BE49-F238E27FC236}">
                  <a16:creationId xmlns:a16="http://schemas.microsoft.com/office/drawing/2014/main" id="{44488F53-1FA7-42B8-BBB3-D9B7CECF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8">
              <a:extLst>
                <a:ext uri="{FF2B5EF4-FFF2-40B4-BE49-F238E27FC236}">
                  <a16:creationId xmlns:a16="http://schemas.microsoft.com/office/drawing/2014/main" id="{C652F543-6B84-4EB0-BA9A-FEE0FE8241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9">
              <a:extLst>
                <a:ext uri="{FF2B5EF4-FFF2-40B4-BE49-F238E27FC236}">
                  <a16:creationId xmlns:a16="http://schemas.microsoft.com/office/drawing/2014/main" id="{4C01ECC6-2CEF-411B-9452-1CFE016A4E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20">
              <a:extLst>
                <a:ext uri="{FF2B5EF4-FFF2-40B4-BE49-F238E27FC236}">
                  <a16:creationId xmlns:a16="http://schemas.microsoft.com/office/drawing/2014/main" id="{1E9C8CCE-FD1A-4B8A-B0DD-CCA1061627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21">
              <a:extLst>
                <a:ext uri="{FF2B5EF4-FFF2-40B4-BE49-F238E27FC236}">
                  <a16:creationId xmlns:a16="http://schemas.microsoft.com/office/drawing/2014/main" id="{12B88552-9617-441B-804E-7665EEDB0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22">
              <a:extLst>
                <a:ext uri="{FF2B5EF4-FFF2-40B4-BE49-F238E27FC236}">
                  <a16:creationId xmlns:a16="http://schemas.microsoft.com/office/drawing/2014/main" id="{FF9BF7E7-292E-4502-8707-719880804E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23">
              <a:extLst>
                <a:ext uri="{FF2B5EF4-FFF2-40B4-BE49-F238E27FC236}">
                  <a16:creationId xmlns:a16="http://schemas.microsoft.com/office/drawing/2014/main" id="{82861330-5217-4BBD-A029-50D39E363B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24">
              <a:extLst>
                <a:ext uri="{FF2B5EF4-FFF2-40B4-BE49-F238E27FC236}">
                  <a16:creationId xmlns:a16="http://schemas.microsoft.com/office/drawing/2014/main" id="{D6E86A53-83A6-4FC9-95CC-A82F6A53E2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25">
              <a:extLst>
                <a:ext uri="{FF2B5EF4-FFF2-40B4-BE49-F238E27FC236}">
                  <a16:creationId xmlns:a16="http://schemas.microsoft.com/office/drawing/2014/main" id="{ED068211-CA23-4F84-8EF1-532049651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16" name="Picture 16" descr="Chart, timeline, bar chart&#10;&#10;Description automatically generated">
            <a:extLst>
              <a:ext uri="{FF2B5EF4-FFF2-40B4-BE49-F238E27FC236}">
                <a16:creationId xmlns:a16="http://schemas.microsoft.com/office/drawing/2014/main" id="{5FECF9B7-FEFC-4F70-A2E7-01081D748EC2}"/>
              </a:ext>
            </a:extLst>
          </p:cNvPr>
          <p:cNvPicPr>
            <a:picLocks noGrp="1" noChangeAspect="1"/>
          </p:cNvPicPr>
          <p:nvPr>
            <p:ph idx="1"/>
          </p:nvPr>
        </p:nvPicPr>
        <p:blipFill>
          <a:blip r:embed="rId2"/>
          <a:stretch>
            <a:fillRect/>
          </a:stretch>
        </p:blipFill>
        <p:spPr>
          <a:xfrm>
            <a:off x="606381" y="286732"/>
            <a:ext cx="10990860" cy="6195912"/>
          </a:xfrm>
        </p:spPr>
      </p:pic>
    </p:spTree>
    <p:extLst>
      <p:ext uri="{BB962C8B-B14F-4D97-AF65-F5344CB8AC3E}">
        <p14:creationId xmlns:p14="http://schemas.microsoft.com/office/powerpoint/2010/main" val="110054136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465</Words>
  <Application>Microsoft Macintosh PowerPoint</Application>
  <PresentationFormat>Widescreen</PresentationFormat>
  <Paragraphs>59</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Rockwell</vt:lpstr>
      <vt:lpstr>Wingdings</vt:lpstr>
      <vt:lpstr>Atlas</vt:lpstr>
      <vt:lpstr>Predicting Who is at Risk of Opioid Abuse</vt:lpstr>
      <vt:lpstr>Consequences of Opioid Addiction</vt:lpstr>
      <vt:lpstr>Data Source Details</vt:lpstr>
      <vt:lpstr>Tools Used</vt:lpstr>
      <vt:lpstr>Prediction Models</vt:lpstr>
      <vt:lpstr>Predictions for 2016</vt:lpstr>
      <vt:lpstr>Predictions for 2019</vt:lpstr>
      <vt:lpstr>The Predictions for 2020</vt:lpstr>
      <vt:lpstr>PowerPoint Presentation</vt:lpstr>
      <vt:lpstr>PowerPoint Presentation</vt:lpstr>
      <vt:lpstr>PowerPoint Presentation</vt:lpstr>
      <vt:lpstr>PowerPoint Presentation</vt:lpstr>
      <vt:lpstr>Related Work Comparison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Who is at Risk of Opioid Abuse</dc:title>
  <dc:creator>Donna J. Jarrett</dc:creator>
  <cp:lastModifiedBy>Donna J. Jarrett</cp:lastModifiedBy>
  <cp:revision>2</cp:revision>
  <dcterms:created xsi:type="dcterms:W3CDTF">2021-04-14T18:14:49Z</dcterms:created>
  <dcterms:modified xsi:type="dcterms:W3CDTF">2021-04-14T18:32:28Z</dcterms:modified>
</cp:coreProperties>
</file>